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drawings/drawing4.xml" ContentType="application/vnd.openxmlformats-officedocument.drawingml.chartshapes+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20.xml" ContentType="application/vnd.openxmlformats-officedocument.presentationml.notesSlid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theme/themeOverride2.xml" ContentType="application/vnd.openxmlformats-officedocument.themeOverride+xml"/>
  <Override PartName="/ppt/charts/chart22.xml" ContentType="application/vnd.openxmlformats-officedocument.drawingml.chart+xml"/>
  <Override PartName="/ppt/theme/themeOverride3.xml" ContentType="application/vnd.openxmlformats-officedocument.themeOverride+xml"/>
  <Override PartName="/ppt/charts/chart23.xml" ContentType="application/vnd.openxmlformats-officedocument.drawingml.chart+xml"/>
  <Override PartName="/ppt/theme/themeOverride4.xml" ContentType="application/vnd.openxmlformats-officedocument.themeOverride+xml"/>
  <Override PartName="/ppt/charts/chart24.xml" ContentType="application/vnd.openxmlformats-officedocument.drawingml.chart+xml"/>
  <Override PartName="/ppt/theme/themeOverride5.xml" ContentType="application/vnd.openxmlformats-officedocument.themeOverride+xml"/>
  <Override PartName="/ppt/charts/chart25.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charts/chart26.xml" ContentType="application/vnd.openxmlformats-officedocument.drawingml.chart+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0.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85" r:id="rId1"/>
    <p:sldMasterId id="2147483998" r:id="rId2"/>
    <p:sldMasterId id="2147484109" r:id="rId3"/>
    <p:sldMasterId id="2147484219" r:id="rId4"/>
    <p:sldMasterId id="2147484243" r:id="rId5"/>
    <p:sldMasterId id="2147484258" r:id="rId6"/>
  </p:sldMasterIdLst>
  <p:notesMasterIdLst>
    <p:notesMasterId r:id="rId156"/>
  </p:notesMasterIdLst>
  <p:sldIdLst>
    <p:sldId id="565" r:id="rId7"/>
    <p:sldId id="549" r:id="rId8"/>
    <p:sldId id="732" r:id="rId9"/>
    <p:sldId id="749" r:id="rId10"/>
    <p:sldId id="606" r:id="rId11"/>
    <p:sldId id="570" r:id="rId12"/>
    <p:sldId id="733" r:id="rId13"/>
    <p:sldId id="571" r:id="rId14"/>
    <p:sldId id="550" r:id="rId15"/>
    <p:sldId id="572" r:id="rId16"/>
    <p:sldId id="551" r:id="rId17"/>
    <p:sldId id="736" r:id="rId18"/>
    <p:sldId id="563" r:id="rId19"/>
    <p:sldId id="769" r:id="rId20"/>
    <p:sldId id="756" r:id="rId21"/>
    <p:sldId id="755" r:id="rId22"/>
    <p:sldId id="757" r:id="rId23"/>
    <p:sldId id="765" r:id="rId24"/>
    <p:sldId id="758" r:id="rId25"/>
    <p:sldId id="759" r:id="rId26"/>
    <p:sldId id="760" r:id="rId27"/>
    <p:sldId id="761" r:id="rId28"/>
    <p:sldId id="762" r:id="rId29"/>
    <p:sldId id="768" r:id="rId30"/>
    <p:sldId id="763" r:id="rId31"/>
    <p:sldId id="764" r:id="rId32"/>
    <p:sldId id="766" r:id="rId33"/>
    <p:sldId id="767" r:id="rId34"/>
    <p:sldId id="629" r:id="rId35"/>
    <p:sldId id="747" r:id="rId36"/>
    <p:sldId id="752" r:id="rId37"/>
    <p:sldId id="754" r:id="rId38"/>
    <p:sldId id="748" r:id="rId39"/>
    <p:sldId id="753" r:id="rId40"/>
    <p:sldId id="750" r:id="rId41"/>
    <p:sldId id="751" r:id="rId42"/>
    <p:sldId id="740" r:id="rId43"/>
    <p:sldId id="739" r:id="rId44"/>
    <p:sldId id="741" r:id="rId45"/>
    <p:sldId id="729" r:id="rId46"/>
    <p:sldId id="738" r:id="rId47"/>
    <p:sldId id="742" r:id="rId48"/>
    <p:sldId id="743" r:id="rId49"/>
    <p:sldId id="744" r:id="rId50"/>
    <p:sldId id="745" r:id="rId51"/>
    <p:sldId id="746" r:id="rId52"/>
    <p:sldId id="737" r:id="rId53"/>
    <p:sldId id="730" r:id="rId54"/>
    <p:sldId id="726" r:id="rId55"/>
    <p:sldId id="727" r:id="rId56"/>
    <p:sldId id="728" r:id="rId57"/>
    <p:sldId id="725" r:id="rId58"/>
    <p:sldId id="721" r:id="rId59"/>
    <p:sldId id="722" r:id="rId60"/>
    <p:sldId id="719" r:id="rId61"/>
    <p:sldId id="720" r:id="rId62"/>
    <p:sldId id="717" r:id="rId63"/>
    <p:sldId id="608" r:id="rId64"/>
    <p:sldId id="723" r:id="rId65"/>
    <p:sldId id="724" r:id="rId66"/>
    <p:sldId id="734" r:id="rId67"/>
    <p:sldId id="600" r:id="rId68"/>
    <p:sldId id="599" r:id="rId69"/>
    <p:sldId id="735" r:id="rId70"/>
    <p:sldId id="618" r:id="rId71"/>
    <p:sldId id="611" r:id="rId72"/>
    <p:sldId id="631" r:id="rId73"/>
    <p:sldId id="632" r:id="rId74"/>
    <p:sldId id="633" r:id="rId75"/>
    <p:sldId id="634" r:id="rId76"/>
    <p:sldId id="635" r:id="rId77"/>
    <p:sldId id="636" r:id="rId78"/>
    <p:sldId id="637" r:id="rId79"/>
    <p:sldId id="638" r:id="rId80"/>
    <p:sldId id="640" r:id="rId81"/>
    <p:sldId id="641" r:id="rId82"/>
    <p:sldId id="642" r:id="rId83"/>
    <p:sldId id="643" r:id="rId84"/>
    <p:sldId id="644" r:id="rId85"/>
    <p:sldId id="645" r:id="rId86"/>
    <p:sldId id="646" r:id="rId87"/>
    <p:sldId id="647" r:id="rId88"/>
    <p:sldId id="648" r:id="rId89"/>
    <p:sldId id="649" r:id="rId90"/>
    <p:sldId id="650" r:id="rId91"/>
    <p:sldId id="651" r:id="rId92"/>
    <p:sldId id="652" r:id="rId93"/>
    <p:sldId id="653" r:id="rId94"/>
    <p:sldId id="654" r:id="rId95"/>
    <p:sldId id="655" r:id="rId96"/>
    <p:sldId id="656" r:id="rId97"/>
    <p:sldId id="657" r:id="rId98"/>
    <p:sldId id="658" r:id="rId99"/>
    <p:sldId id="659" r:id="rId100"/>
    <p:sldId id="660" r:id="rId101"/>
    <p:sldId id="661" r:id="rId102"/>
    <p:sldId id="662" r:id="rId103"/>
    <p:sldId id="663" r:id="rId104"/>
    <p:sldId id="664" r:id="rId105"/>
    <p:sldId id="665" r:id="rId106"/>
    <p:sldId id="666" r:id="rId107"/>
    <p:sldId id="667" r:id="rId108"/>
    <p:sldId id="668" r:id="rId109"/>
    <p:sldId id="669" r:id="rId110"/>
    <p:sldId id="670" r:id="rId111"/>
    <p:sldId id="671" r:id="rId112"/>
    <p:sldId id="672" r:id="rId113"/>
    <p:sldId id="673" r:id="rId114"/>
    <p:sldId id="674" r:id="rId115"/>
    <p:sldId id="675" r:id="rId116"/>
    <p:sldId id="676" r:id="rId117"/>
    <p:sldId id="677" r:id="rId118"/>
    <p:sldId id="678" r:id="rId119"/>
    <p:sldId id="679" r:id="rId120"/>
    <p:sldId id="680" r:id="rId121"/>
    <p:sldId id="681" r:id="rId122"/>
    <p:sldId id="682" r:id="rId123"/>
    <p:sldId id="683" r:id="rId124"/>
    <p:sldId id="684" r:id="rId125"/>
    <p:sldId id="685" r:id="rId126"/>
    <p:sldId id="686" r:id="rId127"/>
    <p:sldId id="687" r:id="rId128"/>
    <p:sldId id="688" r:id="rId129"/>
    <p:sldId id="689" r:id="rId130"/>
    <p:sldId id="690" r:id="rId131"/>
    <p:sldId id="691" r:id="rId132"/>
    <p:sldId id="692" r:id="rId133"/>
    <p:sldId id="693" r:id="rId134"/>
    <p:sldId id="694" r:id="rId135"/>
    <p:sldId id="695" r:id="rId136"/>
    <p:sldId id="696" r:id="rId137"/>
    <p:sldId id="697" r:id="rId138"/>
    <p:sldId id="698" r:id="rId139"/>
    <p:sldId id="699" r:id="rId140"/>
    <p:sldId id="700" r:id="rId141"/>
    <p:sldId id="701" r:id="rId142"/>
    <p:sldId id="702" r:id="rId143"/>
    <p:sldId id="703" r:id="rId144"/>
    <p:sldId id="704" r:id="rId145"/>
    <p:sldId id="705" r:id="rId146"/>
    <p:sldId id="706" r:id="rId147"/>
    <p:sldId id="707" r:id="rId148"/>
    <p:sldId id="708" r:id="rId149"/>
    <p:sldId id="709" r:id="rId150"/>
    <p:sldId id="710" r:id="rId151"/>
    <p:sldId id="711" r:id="rId152"/>
    <p:sldId id="712" r:id="rId153"/>
    <p:sldId id="713" r:id="rId154"/>
    <p:sldId id="714" r:id="rId155"/>
  </p:sldIdLst>
  <p:sldSz cx="12192000" cy="8229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gistry introduction" id="{ECED8BC7-0FB3-4A4C-A29C-14DC6E8F7317}">
          <p14:sldIdLst>
            <p14:sldId id="565"/>
            <p14:sldId id="549"/>
            <p14:sldId id="732"/>
            <p14:sldId id="749"/>
            <p14:sldId id="606"/>
            <p14:sldId id="570"/>
            <p14:sldId id="733"/>
            <p14:sldId id="571"/>
            <p14:sldId id="550"/>
            <p14:sldId id="572"/>
            <p14:sldId id="551"/>
            <p14:sldId id="736"/>
            <p14:sldId id="563"/>
            <p14:sldId id="769"/>
            <p14:sldId id="756"/>
            <p14:sldId id="755"/>
            <p14:sldId id="757"/>
            <p14:sldId id="765"/>
            <p14:sldId id="758"/>
            <p14:sldId id="759"/>
            <p14:sldId id="760"/>
            <p14:sldId id="761"/>
            <p14:sldId id="762"/>
            <p14:sldId id="768"/>
            <p14:sldId id="763"/>
            <p14:sldId id="764"/>
            <p14:sldId id="766"/>
            <p14:sldId id="767"/>
            <p14:sldId id="629"/>
            <p14:sldId id="747"/>
            <p14:sldId id="752"/>
            <p14:sldId id="754"/>
            <p14:sldId id="748"/>
            <p14:sldId id="753"/>
            <p14:sldId id="750"/>
            <p14:sldId id="751"/>
            <p14:sldId id="740"/>
            <p14:sldId id="739"/>
            <p14:sldId id="741"/>
            <p14:sldId id="729"/>
            <p14:sldId id="738"/>
            <p14:sldId id="742"/>
            <p14:sldId id="743"/>
            <p14:sldId id="744"/>
            <p14:sldId id="745"/>
            <p14:sldId id="746"/>
            <p14:sldId id="737"/>
            <p14:sldId id="730"/>
            <p14:sldId id="726"/>
            <p14:sldId id="727"/>
            <p14:sldId id="728"/>
            <p14:sldId id="725"/>
            <p14:sldId id="721"/>
            <p14:sldId id="722"/>
            <p14:sldId id="719"/>
            <p14:sldId id="720"/>
            <p14:sldId id="717"/>
            <p14:sldId id="608"/>
            <p14:sldId id="723"/>
            <p14:sldId id="724"/>
            <p14:sldId id="734"/>
            <p14:sldId id="600"/>
            <p14:sldId id="599"/>
            <p14:sldId id="735"/>
            <p14:sldId id="618"/>
            <p14:sldId id="611"/>
            <p14:sldId id="631"/>
            <p14:sldId id="632"/>
            <p14:sldId id="633"/>
            <p14:sldId id="634"/>
            <p14:sldId id="635"/>
            <p14:sldId id="636"/>
            <p14:sldId id="637"/>
            <p14:sldId id="638"/>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Lst>
        </p14:section>
        <p14:section name="Registry results and publications" id="{42C7DE18-D773-4CEF-979E-DE5C57001290}">
          <p14:sldIdLst/>
        </p14:section>
        <p14:section name="Summary of results" id="{8BD0C401-80EB-4949-90C3-421F97E1639F}">
          <p14:sldIdLst/>
        </p14:section>
      </p14:sectionLst>
    </p:ext>
    <p:ext uri="{EFAFB233-063F-42B5-8137-9DF3F51BA10A}">
      <p15:sldGuideLst xmlns:p15="http://schemas.microsoft.com/office/powerpoint/2012/main">
        <p15:guide id="1" orient="horz" pos="259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70C0"/>
    <a:srgbClr val="41DF67"/>
    <a:srgbClr val="FBE5D6"/>
    <a:srgbClr val="EFBDB3"/>
    <a:srgbClr val="F05C3E"/>
    <a:srgbClr val="B9CDE5"/>
    <a:srgbClr val="FFECC5"/>
    <a:srgbClr val="FAF1D6"/>
    <a:srgbClr val="E7F4D8"/>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5884" autoAdjust="0"/>
  </p:normalViewPr>
  <p:slideViewPr>
    <p:cSldViewPr snapToGrid="0">
      <p:cViewPr varScale="1">
        <p:scale>
          <a:sx n="91" d="100"/>
          <a:sy n="91" d="100"/>
        </p:scale>
        <p:origin x="1230" y="102"/>
      </p:cViewPr>
      <p:guideLst>
        <p:guide orient="horz" pos="2592"/>
        <p:guide pos="3840"/>
      </p:guideLst>
    </p:cSldViewPr>
  </p:slideViewPr>
  <p:notesTextViewPr>
    <p:cViewPr>
      <p:scale>
        <a:sx n="125" d="100"/>
        <a:sy n="12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viewProps" Target="view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theme" Target="theme/theme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s>
</file>

<file path=ppt/charts/_rels/chart1.xml.rels><?xml version="1.0" encoding="UTF-8" standalone="yes"?>
<Relationships xmlns="http://schemas.openxmlformats.org/package/2006/relationships"><Relationship Id="rId3" Type="http://schemas.openxmlformats.org/officeDocument/2006/relationships/oleObject" Target="file:///G:\MHIF\Manuscripts\ISR%20vs%20de%20novo\for%20progress%20cto%20update%20char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1" Type="http://schemas.openxmlformats.org/officeDocument/2006/relationships/oleObject" Target="file:///C:\Users\ebrila\Desktop\Judit%20K\Prior%20attempt\graphs%20excel%20ppt%20prior.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ebrila\Desktop\Judit%20K\Prior%20attempt\graphs%20excel%20ppt%20prior.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ebrila\Desktop\Judit%20K\Prior%20attempt\graphs%20excel%20ppt%20prior.xlsx" TargetMode="Externa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mhif-fs1\UserShares\PTajti\Desktop\Peter%20Tajti\CTO\Papers%20PT\General_PROGRESS_paper_06_17\Analysis%202\General%20PROGRESS%20TCT%20Results%2011-08-201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2.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3.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4.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5.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14.xlsx"/><Relationship Id="rId1" Type="http://schemas.openxmlformats.org/officeDocument/2006/relationships/themeOverride" Target="../theme/themeOverride6.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oleObject" Target="file:///\\mhif-fs1\UserShares\PTajti\Desktop\Peter%20Tajti\CTO\Papers%20PT\General_PROGRESS_paper_06_17\Analysis%202\General%20PROGRESS%20TCT%20Results%2011-08-2017.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4.xml.rels><?xml version="1.0" encoding="UTF-8" standalone="yes"?>
<Relationships xmlns="http://schemas.openxmlformats.org/package/2006/relationships"><Relationship Id="rId3" Type="http://schemas.openxmlformats.org/officeDocument/2006/relationships/oleObject" Target="file:///\\mhif-fs1\UserShares\PTajti\Desktop\Peter%20Tajti\CTO\Papers%20PT\General_PROGRESS_paper_06_17%20%20%20%20%20%20%20%20%20%20%20%20%20%20%20%20%20%20%20%20%20%20%20%20%20%20%20%20%20%20%20%20%20%20%20%20%20%20%20%20%20%20%20%20%20%20%20%20%20%20%20%20%20%20%20%20%20%20%20%20%20%20%20%20%20%20%20%20%20%20ACCEPTED%20-%20JACC\Drafts\Analysis%202\General%20PROGRESS%20TCT%20Results%2011-08-201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mhif-fs1\UserShares\PTajti\Desktop\Peter%20Tajti\CTO\Papers%20PT\General_PROGRESS_paper_06_17%20%20%20%20%20%20%20%20%20%20%20%20%20%20%20%20%20%20%20%20%20%20%20%20%20%20%20%20%20%20%20%20%20%20%20%20%20%20%20%20%20%20%20%20%20%20%20%20%20%20%20%20%20%20%20%20%20%20%20%20%20%20%20%20%20%20%20%20%20%20ACCEPTED%20-%20JACC\Drafts\Analysis%202\General%20PROGRESS%20TCT%20Results%2011-08-201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mhif-fs1\UserShares\PTajti\Desktop\Peter%20Tajti\CTO\Papers%20PT\General_PROGRESS_paper_06_17\Analysis%202\General%20PROGRESS%20TCT%20Results%2011-08-2017.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mhif-fs1\UserShares\PTajti\Desktop\Peter%20Tajti\CTO\progresscto.org\Book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Technical</a:t>
            </a:r>
            <a:r>
              <a:rPr lang="en-US" baseline="0">
                <a:latin typeface="Arial" panose="020B0604020202020204" pitchFamily="34" charset="0"/>
                <a:cs typeface="Arial" panose="020B0604020202020204" pitchFamily="34" charset="0"/>
              </a:rPr>
              <a:t> and procedural success rates in in-stent vs. de novo CTOs</a:t>
            </a:r>
            <a:endParaRPr lang="en-US">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89657765207"/>
          <c:y val="0.245267883328119"/>
          <c:w val="0.86490749258175004"/>
          <c:h val="0.591014564901025"/>
        </c:manualLayout>
      </c:layout>
      <c:barChart>
        <c:barDir val="col"/>
        <c:grouping val="clustered"/>
        <c:varyColors val="0"/>
        <c:ser>
          <c:idx val="0"/>
          <c:order val="0"/>
          <c:tx>
            <c:strRef>
              <c:f>'[for progress cto update charts.xlsx]Sheet1'!$A$2</c:f>
              <c:strCache>
                <c:ptCount val="1"/>
                <c:pt idx="0">
                  <c:v>IS-CTOs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 progress cto update charts.xlsx]Sheet1'!$B$1:$C$1</c:f>
              <c:strCache>
                <c:ptCount val="2"/>
                <c:pt idx="0">
                  <c:v>Technical success</c:v>
                </c:pt>
                <c:pt idx="1">
                  <c:v>Procedural success</c:v>
                </c:pt>
              </c:strCache>
            </c:strRef>
          </c:cat>
          <c:val>
            <c:numRef>
              <c:f>'[for progress cto update charts.xlsx]Sheet1'!$B$2:$C$2</c:f>
              <c:numCache>
                <c:formatCode>0%</c:formatCode>
                <c:ptCount val="2"/>
                <c:pt idx="0">
                  <c:v>0.85</c:v>
                </c:pt>
                <c:pt idx="1">
                  <c:v>0.83</c:v>
                </c:pt>
              </c:numCache>
            </c:numRef>
          </c:val>
          <c:extLst>
            <c:ext xmlns:c16="http://schemas.microsoft.com/office/drawing/2014/chart" uri="{C3380CC4-5D6E-409C-BE32-E72D297353CC}">
              <c16:uniqueId val="{00000000-7DBE-4938-8FB9-C06F14F8F577}"/>
            </c:ext>
          </c:extLst>
        </c:ser>
        <c:ser>
          <c:idx val="1"/>
          <c:order val="1"/>
          <c:tx>
            <c:strRef>
              <c:f>'[for progress cto update charts.xlsx]Sheet1'!$A$3</c:f>
              <c:strCache>
                <c:ptCount val="1"/>
                <c:pt idx="0">
                  <c:v>De novo CTOs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 progress cto update charts.xlsx]Sheet1'!$B$1:$C$1</c:f>
              <c:strCache>
                <c:ptCount val="2"/>
                <c:pt idx="0">
                  <c:v>Technical success</c:v>
                </c:pt>
                <c:pt idx="1">
                  <c:v>Procedural success</c:v>
                </c:pt>
              </c:strCache>
            </c:strRef>
          </c:cat>
          <c:val>
            <c:numRef>
              <c:f>'[for progress cto update charts.xlsx]Sheet1'!$B$3:$C$3</c:f>
              <c:numCache>
                <c:formatCode>0%</c:formatCode>
                <c:ptCount val="2"/>
                <c:pt idx="0">
                  <c:v>0.86</c:v>
                </c:pt>
                <c:pt idx="1">
                  <c:v>0.85</c:v>
                </c:pt>
              </c:numCache>
            </c:numRef>
          </c:val>
          <c:extLst>
            <c:ext xmlns:c16="http://schemas.microsoft.com/office/drawing/2014/chart" uri="{C3380CC4-5D6E-409C-BE32-E72D297353CC}">
              <c16:uniqueId val="{00000001-7DBE-4938-8FB9-C06F14F8F577}"/>
            </c:ext>
          </c:extLst>
        </c:ser>
        <c:dLbls>
          <c:dLblPos val="outEnd"/>
          <c:showLegendKey val="0"/>
          <c:showVal val="1"/>
          <c:showCatName val="0"/>
          <c:showSerName val="0"/>
          <c:showPercent val="0"/>
          <c:showBubbleSize val="0"/>
        </c:dLbls>
        <c:gapWidth val="219"/>
        <c:overlap val="-27"/>
        <c:axId val="816072448"/>
        <c:axId val="816410416"/>
      </c:barChart>
      <c:catAx>
        <c:axId val="81607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16410416"/>
        <c:crosses val="autoZero"/>
        <c:auto val="1"/>
        <c:lblAlgn val="ctr"/>
        <c:lblOffset val="100"/>
        <c:noMultiLvlLbl val="0"/>
      </c:catAx>
      <c:valAx>
        <c:axId val="8164104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16072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724035952294602E-2"/>
          <c:y val="0.31871544643044603"/>
          <c:w val="0.80469643348332998"/>
          <c:h val="0.55957985351120698"/>
        </c:manualLayout>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FA4-4F2D-95E6-B95D2D03C9C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FA4-4F2D-95E6-B95D2D03C9C6}"/>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FA4-4F2D-95E6-B95D2D03C9C6}"/>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BE90-4547-9185-046B56FEA020}"/>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BE90-4547-9185-046B56FEA020}"/>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BE90-4547-9185-046B56FEA020}"/>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BE90-4547-9185-046B56FEA020}"/>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BE90-4547-9185-046B56FEA020}"/>
              </c:ext>
            </c:extLst>
          </c:dPt>
          <c:dLbls>
            <c:dLbl>
              <c:idx val="0"/>
              <c:tx>
                <c:rich>
                  <a:bodyPr/>
                  <a:lstStyle/>
                  <a:p>
                    <a:fld id="{A35A601A-2944-4285-9C38-058233EAA1D3}" type="PERCENTAGE">
                      <a:rPr lang="is-IS">
                        <a:solidFill>
                          <a:schemeClr val="tx1"/>
                        </a:solidFill>
                        <a:latin typeface="Arial" panose="020B0604020202020204" pitchFamily="34" charset="0"/>
                        <a:cs typeface="Arial" panose="020B0604020202020204" pitchFamily="34" charset="0"/>
                      </a:rPr>
                      <a:pPr/>
                      <a:t>[PERCENTAGE]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FA4-4F2D-95E6-B95D2D03C9C6}"/>
                </c:ext>
              </c:extLst>
            </c:dLbl>
            <c:dLbl>
              <c:idx val="1"/>
              <c:tx>
                <c:rich>
                  <a:bodyPr/>
                  <a:lstStyle/>
                  <a:p>
                    <a:fld id="{EEB6FA47-D504-4DB3-9DF6-E45AFE6C723B}" type="PERCENTAGE">
                      <a:rPr lang="it-IT" smtClean="0"/>
                      <a:pPr/>
                      <a:t>[PERCENTAGE]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FA4-4F2D-95E6-B95D2D03C9C6}"/>
                </c:ext>
              </c:extLst>
            </c:dLbl>
            <c:dLbl>
              <c:idx val="2"/>
              <c:tx>
                <c:rich>
                  <a:bodyPr/>
                  <a:lstStyle/>
                  <a:p>
                    <a:fld id="{E67A3E30-CD36-453E-B256-4D0E4879929F}" type="PERCENTAGE">
                      <a:rPr lang="pt-BR" smtClean="0"/>
                      <a:pPr/>
                      <a:t>[PERCENTAGE]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FA4-4F2D-95E6-B95D2D03C9C6}"/>
                </c:ext>
              </c:extLst>
            </c:dLbl>
            <c:dLbl>
              <c:idx val="3"/>
              <c:tx>
                <c:rich>
                  <a:bodyPr/>
                  <a:lstStyle/>
                  <a:p>
                    <a:fld id="{FD659F74-47C2-4CCA-8E2B-F9730E6E8A7D}" type="PERCENTAGE">
                      <a:rPr lang="it-IT" smtClean="0">
                        <a:solidFill>
                          <a:schemeClr val="tx1"/>
                        </a:solidFill>
                        <a:latin typeface="Arial" panose="020B0604020202020204" pitchFamily="34" charset="0"/>
                        <a:cs typeface="Arial" panose="020B0604020202020204" pitchFamily="34" charset="0"/>
                      </a:rPr>
                      <a:pPr/>
                      <a:t>[PERCENTAGE]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E90-4547-9185-046B56FEA020}"/>
                </c:ext>
              </c:extLst>
            </c:dLbl>
            <c:dLbl>
              <c:idx val="4"/>
              <c:tx>
                <c:rich>
                  <a:bodyPr/>
                  <a:lstStyle/>
                  <a:p>
                    <a:fld id="{407BAB7B-93A2-4665-BE8C-20A4C9260E2C}" type="PERCENTAGE">
                      <a:rPr lang="is-IS" smtClean="0"/>
                      <a:pPr/>
                      <a:t>[PERCENTAGE]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E90-4547-9185-046B56FEA020}"/>
                </c:ext>
              </c:extLst>
            </c:dLbl>
            <c:dLbl>
              <c:idx val="5"/>
              <c:tx>
                <c:rich>
                  <a:bodyPr/>
                  <a:lstStyle/>
                  <a:p>
                    <a:fld id="{1FD75A7A-02F0-4203-9B90-1EC5A5A0D41A}" type="PERCENTAGE">
                      <a:rPr lang="pt-BR" smtClean="0">
                        <a:solidFill>
                          <a:schemeClr val="tx1"/>
                        </a:solidFill>
                        <a:latin typeface="Arial" panose="020B0604020202020204" pitchFamily="34" charset="0"/>
                        <a:cs typeface="Arial" panose="020B0604020202020204" pitchFamily="34" charset="0"/>
                      </a:rPr>
                      <a:pPr/>
                      <a:t>[PERCENTAGE]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E90-4547-9185-046B56FEA020}"/>
                </c:ext>
              </c:extLst>
            </c:dLbl>
            <c:dLbl>
              <c:idx val="6"/>
              <c:tx>
                <c:rich>
                  <a:bodyPr/>
                  <a:lstStyle/>
                  <a:p>
                    <a:fld id="{2441EC79-6D4A-4655-80F7-34102A33801C}" type="PERCENTAGE">
                      <a:rPr lang="pt-BR" smtClean="0"/>
                      <a:pPr/>
                      <a:t>[PERCENTAGE]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E90-4547-9185-046B56FEA020}"/>
                </c:ext>
              </c:extLst>
            </c:dLbl>
            <c:dLbl>
              <c:idx val="7"/>
              <c:tx>
                <c:rich>
                  <a:bodyPr/>
                  <a:lstStyle/>
                  <a:p>
                    <a:fld id="{FA1A1835-42F9-4DA6-942F-3B4F627D483E}" type="PERCENTAGE">
                      <a:rPr lang="it-IT" smtClean="0">
                        <a:solidFill>
                          <a:schemeClr val="tx1"/>
                        </a:solidFill>
                        <a:latin typeface="Arial" panose="020B0604020202020204" pitchFamily="34" charset="0"/>
                        <a:cs typeface="Arial" panose="020B0604020202020204" pitchFamily="34" charset="0"/>
                      </a:rPr>
                      <a:pPr/>
                      <a:t>[PERCENTAGE]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E90-4547-9185-046B56FEA020}"/>
                </c:ext>
              </c:extLst>
            </c:dLbl>
            <c:numFmt formatCode="General" sourceLinked="0"/>
            <c:spPr>
              <a:solidFill>
                <a:schemeClr val="bg1"/>
              </a:solidFill>
              <a:ln>
                <a:solidFill>
                  <a:schemeClr val="bg1">
                    <a:lumMod val="65000"/>
                  </a:schemeClr>
                </a:solidFill>
              </a:ln>
              <a:effectLst>
                <a:outerShdw blurRad="50800" dist="38100" dir="8100000" algn="tr"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Grenadoplasty</c:v>
                </c:pt>
                <c:pt idx="1">
                  <c:v>Guide anchoring techniques</c:v>
                </c:pt>
                <c:pt idx="2">
                  <c:v>Laser</c:v>
                </c:pt>
                <c:pt idx="3">
                  <c:v>Guide catheter extensions</c:v>
                </c:pt>
                <c:pt idx="4">
                  <c:v>Tornus</c:v>
                </c:pt>
                <c:pt idx="5">
                  <c:v>Rotational atherectomy</c:v>
                </c:pt>
                <c:pt idx="6">
                  <c:v>Other</c:v>
                </c:pt>
                <c:pt idx="7">
                  <c:v>Threader</c:v>
                </c:pt>
              </c:strCache>
            </c:strRef>
          </c:cat>
          <c:val>
            <c:numRef>
              <c:f>Sheet1!$B$2:$B$9</c:f>
              <c:numCache>
                <c:formatCode>General</c:formatCode>
                <c:ptCount val="8"/>
                <c:pt idx="0">
                  <c:v>23</c:v>
                </c:pt>
                <c:pt idx="1">
                  <c:v>5</c:v>
                </c:pt>
                <c:pt idx="2">
                  <c:v>18</c:v>
                </c:pt>
                <c:pt idx="3">
                  <c:v>15</c:v>
                </c:pt>
                <c:pt idx="4">
                  <c:v>11</c:v>
                </c:pt>
                <c:pt idx="5">
                  <c:v>16</c:v>
                </c:pt>
                <c:pt idx="6">
                  <c:v>8</c:v>
                </c:pt>
                <c:pt idx="7">
                  <c:v>4</c:v>
                </c:pt>
              </c:numCache>
            </c:numRef>
          </c:val>
          <c:extLst>
            <c:ext xmlns:c16="http://schemas.microsoft.com/office/drawing/2014/chart" uri="{C3380CC4-5D6E-409C-BE32-E72D297353CC}">
              <c16:uniqueId val="{00000006-AFA4-4F2D-95E6-B95D2D03C9C6}"/>
            </c:ext>
          </c:extLst>
        </c:ser>
        <c:dLbls>
          <c:dLblPos val="ctr"/>
          <c:showLegendKey val="0"/>
          <c:showVal val="0"/>
          <c:showCatName val="1"/>
          <c:showSerName val="0"/>
          <c:showPercent val="0"/>
          <c:showBubbleSize val="0"/>
          <c:showLeaderLines val="1"/>
        </c:dLbls>
      </c:pie3DChart>
      <c:spPr>
        <a:noFill/>
        <a:ln>
          <a:noFill/>
        </a:ln>
        <a:effectLst/>
      </c:spPr>
    </c:plotArea>
    <c:legend>
      <c:legendPos val="r"/>
      <c:layout>
        <c:manualLayout>
          <c:xMode val="edge"/>
          <c:yMode val="edge"/>
          <c:x val="4.3724681571182401E-2"/>
          <c:y val="1.6963851685807E-2"/>
          <c:w val="0.91159795532799703"/>
          <c:h val="0.23355888586937101"/>
        </c:manualLayout>
      </c:layout>
      <c:overlay val="0"/>
      <c:spPr>
        <a:solidFill>
          <a:schemeClr val="bg1"/>
        </a:solidFill>
        <a:ln>
          <a:solidFill>
            <a:schemeClr val="bg1">
              <a:lumMod val="65000"/>
            </a:schemeClr>
          </a:solidFill>
        </a:ln>
        <a:effectLst>
          <a:outerShdw blurRad="50800" dist="38100" dir="8100000" algn="tr"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91984436461684E-3"/>
          <c:y val="0.282167561785027"/>
          <c:w val="0.64088239479242204"/>
          <c:h val="0.43757420419628601"/>
        </c:manualLayout>
      </c:layout>
      <c:pie3DChart>
        <c:varyColors val="1"/>
        <c:ser>
          <c:idx val="0"/>
          <c:order val="0"/>
          <c:tx>
            <c:strRef>
              <c:f>Sheet1!$B$1</c:f>
              <c:strCache>
                <c:ptCount val="1"/>
                <c:pt idx="0">
                  <c:v>Sales</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AFA4-4F2D-95E6-B95D2D03C9C6}"/>
              </c:ext>
            </c:extLst>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AFA4-4F2D-95E6-B95D2D03C9C6}"/>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AFA4-4F2D-95E6-B95D2D03C9C6}"/>
              </c:ext>
            </c:extLst>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7-0113-4D9D-BB9F-924D107B4B0A}"/>
              </c:ext>
            </c:extLst>
          </c:dPt>
          <c:dPt>
            <c:idx val="4"/>
            <c:bubble3D val="0"/>
            <c:explosion val="1"/>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9-0113-4D9D-BB9F-924D107B4B0A}"/>
              </c:ext>
            </c:extLst>
          </c:dPt>
          <c:dLbls>
            <c:dLbl>
              <c:idx val="0"/>
              <c:tx>
                <c:rich>
                  <a:bodyPr/>
                  <a:lstStyle/>
                  <a:p>
                    <a:fld id="{FE904527-F045-4E32-90CC-99330006D730}" type="PERCENTAGE">
                      <a:rPr lang="pt-BR" smtClean="0"/>
                      <a:pPr/>
                      <a:t>[PERCENTAGE]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FA4-4F2D-95E6-B95D2D03C9C6}"/>
                </c:ext>
              </c:extLst>
            </c:dLbl>
            <c:dLbl>
              <c:idx val="1"/>
              <c:tx>
                <c:rich>
                  <a:bodyPr/>
                  <a:lstStyle/>
                  <a:p>
                    <a:fld id="{E97E1D02-E3E2-4FCA-89F6-286098BAA7E0}" type="PERCENTAGE">
                      <a:rPr lang="pt-BR" smtClean="0"/>
                      <a:pPr/>
                      <a:t>[PERCENTAGE]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FA4-4F2D-95E6-B95D2D03C9C6}"/>
                </c:ext>
              </c:extLst>
            </c:dLbl>
            <c:dLbl>
              <c:idx val="2"/>
              <c:tx>
                <c:rich>
                  <a:bodyPr/>
                  <a:lstStyle/>
                  <a:p>
                    <a:fld id="{E67A3E30-CD36-453E-B256-4D0E4879929F}" type="PERCENTAGE">
                      <a:rPr lang="pt-BR" smtClean="0"/>
                      <a:pPr/>
                      <a:t>[PERCENTAGE]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FA4-4F2D-95E6-B95D2D03C9C6}"/>
                </c:ext>
              </c:extLst>
            </c:dLbl>
            <c:dLbl>
              <c:idx val="3"/>
              <c:tx>
                <c:rich>
                  <a:bodyPr/>
                  <a:lstStyle/>
                  <a:p>
                    <a:fld id="{3464E7DE-BF61-4237-9E49-CAFDFDFEF3A5}" type="VALUE">
                      <a:rPr lang="pt-BR"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113-4D9D-BB9F-924D107B4B0A}"/>
                </c:ext>
              </c:extLst>
            </c:dLbl>
            <c:dLbl>
              <c:idx val="4"/>
              <c:tx>
                <c:rich>
                  <a:bodyPr/>
                  <a:lstStyle/>
                  <a:p>
                    <a:fld id="{EC7F6FD6-5A53-4623-9AA2-F44B587CB738}" type="PERCENTAGE">
                      <a:rPr lang="is-IS" smtClean="0"/>
                      <a:pPr/>
                      <a:t>[PERCENTAGE]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113-4D9D-BB9F-924D107B4B0A}"/>
                </c:ext>
              </c:extLst>
            </c:dLbl>
            <c:spPr>
              <a:solidFill>
                <a:schemeClr val="bg1"/>
              </a:solidFill>
              <a:ln>
                <a:solidFill>
                  <a:schemeClr val="bg1">
                    <a:lumMod val="65000"/>
                  </a:schemeClr>
                </a:solidFill>
              </a:ln>
              <a:effectLst>
                <a:outerShdw blurRad="50800" dist="38100" dir="8100000" algn="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Proximal cap ambiguity</c:v>
                </c:pt>
                <c:pt idx="1">
                  <c:v>To guide wiring</c:v>
                </c:pt>
                <c:pt idx="2">
                  <c:v>To guide reverse-CART</c:v>
                </c:pt>
                <c:pt idx="3">
                  <c:v>Stent optimization</c:v>
                </c:pt>
                <c:pt idx="4">
                  <c:v>Stent sizing</c:v>
                </c:pt>
              </c:strCache>
            </c:strRef>
          </c:cat>
          <c:val>
            <c:numRef>
              <c:f>Sheet1!$B$2:$B$6</c:f>
              <c:numCache>
                <c:formatCode>0.0%</c:formatCode>
                <c:ptCount val="5"/>
                <c:pt idx="0">
                  <c:v>8.5999999999999993E-2</c:v>
                </c:pt>
                <c:pt idx="1">
                  <c:v>0.193</c:v>
                </c:pt>
                <c:pt idx="2">
                  <c:v>7.8E-2</c:v>
                </c:pt>
                <c:pt idx="3" formatCode="0%">
                  <c:v>0.38</c:v>
                </c:pt>
                <c:pt idx="4" formatCode="0%">
                  <c:v>0.26300000000000001</c:v>
                </c:pt>
              </c:numCache>
            </c:numRef>
          </c:val>
          <c:extLst>
            <c:ext xmlns:c16="http://schemas.microsoft.com/office/drawing/2014/chart" uri="{C3380CC4-5D6E-409C-BE32-E72D297353CC}">
              <c16:uniqueId val="{00000006-AFA4-4F2D-95E6-B95D2D03C9C6}"/>
            </c:ext>
          </c:extLst>
        </c:ser>
        <c:dLbls>
          <c:dLblPos val="outEnd"/>
          <c:showLegendKey val="0"/>
          <c:showVal val="0"/>
          <c:showCatName val="1"/>
          <c:showSerName val="0"/>
          <c:showPercent val="0"/>
          <c:showBubbleSize val="0"/>
          <c:showLeaderLines val="1"/>
        </c:dLbls>
      </c:pie3DChart>
      <c:spPr>
        <a:noFill/>
        <a:ln>
          <a:noFill/>
        </a:ln>
        <a:effectLst/>
      </c:spPr>
    </c:plotArea>
    <c:legend>
      <c:legendPos val="r"/>
      <c:layout>
        <c:manualLayout>
          <c:xMode val="edge"/>
          <c:yMode val="edge"/>
          <c:x val="0.64858973268047404"/>
          <c:y val="4.8076804844159202E-2"/>
          <c:w val="0.33110543872764697"/>
          <c:h val="0.90384639031168201"/>
        </c:manualLayout>
      </c:layout>
      <c:overlay val="0"/>
      <c:spPr>
        <a:solidFill>
          <a:schemeClr val="bg1"/>
        </a:solidFill>
        <a:ln>
          <a:solidFill>
            <a:schemeClr val="bg1">
              <a:lumMod val="65000"/>
            </a:schemeClr>
          </a:solidFill>
        </a:ln>
        <a:effectLst>
          <a:outerShdw blurRad="50800" dist="38100" dir="8100000" algn="tr" rotWithShape="0">
            <a:prstClr val="black">
              <a:alpha val="40000"/>
            </a:prstClr>
          </a:outerShdw>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solidFill>
      <a:schemeClr val="bg1"/>
    </a:solidFill>
    <a:ln w="9525" cap="flat" cmpd="sng" algn="ctr">
      <a:solidFill>
        <a:schemeClr val="bg1">
          <a:lumMod val="65000"/>
        </a:schemeClr>
      </a:solidFill>
      <a:round/>
    </a:ln>
    <a:effectLst>
      <a:outerShdw blurRad="50800" dist="38100" dir="8100000" algn="tr" rotWithShape="0">
        <a:prstClr val="black">
          <a:alpha val="40000"/>
        </a:prstClr>
      </a:outerShdw>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693992887985799"/>
          <c:y val="0"/>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Target vessel</c:v>
                </c:pt>
              </c:strCache>
            </c:strRef>
          </c:tx>
          <c:dPt>
            <c:idx val="0"/>
            <c:bubble3D val="0"/>
            <c:spPr>
              <a:solidFill>
                <a:srgbClr val="FF0000"/>
              </a:solidFill>
            </c:spPr>
            <c:extLst>
              <c:ext xmlns:c16="http://schemas.microsoft.com/office/drawing/2014/chart" uri="{C3380CC4-5D6E-409C-BE32-E72D297353CC}">
                <c16:uniqueId val="{00000001-2E1B-4016-A953-041943EABA99}"/>
              </c:ext>
            </c:extLst>
          </c:dPt>
          <c:dPt>
            <c:idx val="1"/>
            <c:bubble3D val="0"/>
            <c:spPr>
              <a:solidFill>
                <a:schemeClr val="accent5">
                  <a:lumMod val="75000"/>
                </a:schemeClr>
              </a:solidFill>
            </c:spPr>
            <c:extLst>
              <c:ext xmlns:c16="http://schemas.microsoft.com/office/drawing/2014/chart" uri="{C3380CC4-5D6E-409C-BE32-E72D297353CC}">
                <c16:uniqueId val="{00000003-2E1B-4016-A953-041943EABA99}"/>
              </c:ext>
            </c:extLst>
          </c:dPt>
          <c:dPt>
            <c:idx val="2"/>
            <c:bubble3D val="0"/>
            <c:spPr>
              <a:solidFill>
                <a:srgbClr val="FFC000"/>
              </a:solidFill>
            </c:spPr>
            <c:extLst>
              <c:ext xmlns:c16="http://schemas.microsoft.com/office/drawing/2014/chart" uri="{C3380CC4-5D6E-409C-BE32-E72D297353CC}">
                <c16:uniqueId val="{00000005-2E1B-4016-A953-041943EABA99}"/>
              </c:ext>
            </c:extLst>
          </c:dPt>
          <c:cat>
            <c:strRef>
              <c:f>Sheet1!$A$2:$A$4</c:f>
              <c:strCache>
                <c:ptCount val="3"/>
                <c:pt idx="0">
                  <c:v>RCA</c:v>
                </c:pt>
                <c:pt idx="1">
                  <c:v>LCX</c:v>
                </c:pt>
                <c:pt idx="2">
                  <c:v>LAD</c:v>
                </c:pt>
              </c:strCache>
            </c:strRef>
          </c:cat>
          <c:val>
            <c:numRef>
              <c:f>Sheet1!$B$2:$B$4</c:f>
              <c:numCache>
                <c:formatCode>General</c:formatCode>
                <c:ptCount val="3"/>
                <c:pt idx="0">
                  <c:v>64</c:v>
                </c:pt>
                <c:pt idx="1">
                  <c:v>15</c:v>
                </c:pt>
                <c:pt idx="2">
                  <c:v>21</c:v>
                </c:pt>
              </c:numCache>
            </c:numRef>
          </c:val>
          <c:extLst>
            <c:ext xmlns:c16="http://schemas.microsoft.com/office/drawing/2014/chart" uri="{C3380CC4-5D6E-409C-BE32-E72D297353CC}">
              <c16:uniqueId val="{00000006-2E1B-4016-A953-041943EABA99}"/>
            </c:ext>
          </c:extLst>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033219728131"/>
          <c:y val="0.18037482674216301"/>
          <c:w val="0.86230461863908803"/>
          <c:h val="0.71210917455542799"/>
        </c:manualLayout>
      </c:layout>
      <c:barChart>
        <c:barDir val="col"/>
        <c:grouping val="clustered"/>
        <c:varyColors val="0"/>
        <c:ser>
          <c:idx val="0"/>
          <c:order val="0"/>
          <c:tx>
            <c:strRef>
              <c:f>Sheet1!$B$1</c:f>
              <c:strCache>
                <c:ptCount val="1"/>
                <c:pt idx="0">
                  <c:v>Technical success</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cat>
            <c:strRef>
              <c:f>Sheet1!$A$2:$A$4</c:f>
              <c:strCache>
                <c:ptCount val="3"/>
                <c:pt idx="0">
                  <c:v>RCA</c:v>
                </c:pt>
                <c:pt idx="1">
                  <c:v>LAD</c:v>
                </c:pt>
                <c:pt idx="2">
                  <c:v>LCX</c:v>
                </c:pt>
              </c:strCache>
            </c:strRef>
          </c:cat>
          <c:val>
            <c:numRef>
              <c:f>Sheet1!$B$2:$B$4</c:f>
              <c:numCache>
                <c:formatCode>0.00%</c:formatCode>
                <c:ptCount val="3"/>
                <c:pt idx="0">
                  <c:v>0.90900000000000003</c:v>
                </c:pt>
                <c:pt idx="1">
                  <c:v>0.94799999999999995</c:v>
                </c:pt>
                <c:pt idx="2">
                  <c:v>0.84100000000000097</c:v>
                </c:pt>
              </c:numCache>
            </c:numRef>
          </c:val>
          <c:extLst>
            <c:ext xmlns:c16="http://schemas.microsoft.com/office/drawing/2014/chart" uri="{C3380CC4-5D6E-409C-BE32-E72D297353CC}">
              <c16:uniqueId val="{00000000-0602-4960-B4BC-6912790B548C}"/>
            </c:ext>
          </c:extLst>
        </c:ser>
        <c:dLbls>
          <c:showLegendKey val="0"/>
          <c:showVal val="0"/>
          <c:showCatName val="0"/>
          <c:showSerName val="0"/>
          <c:showPercent val="0"/>
          <c:showBubbleSize val="0"/>
        </c:dLbls>
        <c:gapWidth val="355"/>
        <c:overlap val="-70"/>
        <c:axId val="342315120"/>
        <c:axId val="342832928"/>
      </c:barChart>
      <c:catAx>
        <c:axId val="34231512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832928"/>
        <c:crosses val="autoZero"/>
        <c:auto val="1"/>
        <c:lblAlgn val="ctr"/>
        <c:lblOffset val="100"/>
        <c:noMultiLvlLbl val="0"/>
      </c:catAx>
      <c:valAx>
        <c:axId val="342832928"/>
        <c:scaling>
          <c:orientation val="minMax"/>
          <c:max val="1"/>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315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24"/>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9"/>
          <c:dPt>
            <c:idx val="0"/>
            <c:bubble3D val="0"/>
            <c:spPr>
              <a:solidFill>
                <a:schemeClr val="accent6">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78E0-4020-9E0D-3830A02A9E57}"/>
              </c:ext>
            </c:extLst>
          </c:dPt>
          <c:dPt>
            <c:idx val="1"/>
            <c:bubble3D val="0"/>
            <c:spPr>
              <a:solidFill>
                <a:srgbClr val="EFBDB3"/>
              </a:solidFill>
              <a:ln w="25400">
                <a:solidFill>
                  <a:schemeClr val="lt1"/>
                </a:solidFill>
              </a:ln>
              <a:effectLst/>
              <a:sp3d contourW="25400">
                <a:contourClr>
                  <a:schemeClr val="lt1"/>
                </a:contourClr>
              </a:sp3d>
            </c:spPr>
            <c:extLst>
              <c:ext xmlns:c16="http://schemas.microsoft.com/office/drawing/2014/chart" uri="{C3380CC4-5D6E-409C-BE32-E72D297353CC}">
                <c16:uniqueId val="{00000003-78E0-4020-9E0D-3830A02A9E57}"/>
              </c:ext>
            </c:extLst>
          </c:dPt>
          <c:dLbls>
            <c:dLbl>
              <c:idx val="0"/>
              <c:tx>
                <c:rich>
                  <a:bodyPr/>
                  <a:lstStyle/>
                  <a:p>
                    <a:fld id="{D57D6B20-997C-41B6-BF41-65811A4EDBA7}" type="VALUE">
                      <a:rPr lang="pt-BR" smtClean="0"/>
                      <a:pPr/>
                      <a:t>[VALUE]</a:t>
                    </a:fld>
                    <a:r>
                      <a:rPr lang="pt-B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E0-4020-9E0D-3830A02A9E57}"/>
                </c:ext>
              </c:extLst>
            </c:dLbl>
            <c:dLbl>
              <c:idx val="1"/>
              <c:tx>
                <c:rich>
                  <a:bodyPr/>
                  <a:lstStyle/>
                  <a:p>
                    <a:fld id="{3E3DCB6A-07F1-45C6-95E9-4729ED848F68}"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8E0-4020-9E0D-3830A02A9E57}"/>
                </c:ext>
              </c:extLst>
            </c:dLbl>
            <c:spPr>
              <a:solidFill>
                <a:schemeClr val="bg1"/>
              </a:solidFill>
              <a:ln>
                <a:solidFill>
                  <a:schemeClr val="bg1">
                    <a:lumMod val="65000"/>
                  </a:schemeClr>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MACE</c:v>
                </c:pt>
                <c:pt idx="1">
                  <c:v>Technical failure</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78E0-4020-9E0D-3830A02A9E5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4188231744868803E-2"/>
          <c:y val="8.8038936453522607E-2"/>
          <c:w val="0.81162353651026198"/>
          <c:h val="0.69327244046181802"/>
        </c:manualLayout>
      </c:layout>
      <c:pie3DChart>
        <c:varyColors val="1"/>
        <c:ser>
          <c:idx val="0"/>
          <c:order val="0"/>
          <c:tx>
            <c:strRef>
              <c:f>Sheet1!$B$1</c:f>
              <c:strCache>
                <c:ptCount val="1"/>
                <c:pt idx="0">
                  <c:v>Sales</c:v>
                </c:pt>
              </c:strCache>
            </c:strRef>
          </c:tx>
          <c:explosion val="17"/>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8D4-497A-8261-52632F8B7300}"/>
              </c:ext>
            </c:extLst>
          </c:dPt>
          <c:dPt>
            <c:idx val="1"/>
            <c:bubble3D val="0"/>
            <c:spPr>
              <a:solidFill>
                <a:schemeClr val="accent4">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58D4-497A-8261-52632F8B7300}"/>
              </c:ext>
            </c:extLst>
          </c:dPt>
          <c:dLbls>
            <c:dLbl>
              <c:idx val="0"/>
              <c:layout>
                <c:manualLayout>
                  <c:x val="-8.5963809812234906E-2"/>
                  <c:y val="0.1226174071991"/>
                </c:manualLayout>
              </c:layout>
              <c:tx>
                <c:rich>
                  <a:bodyPr/>
                  <a:lstStyle/>
                  <a:p>
                    <a:fld id="{B3474345-0749-4748-9E54-F50C183B884E}" type="VALUE">
                      <a:rPr lang="hr-HR" smtClean="0"/>
                      <a:pPr/>
                      <a:t>[VALUE]</a:t>
                    </a:fld>
                    <a:r>
                      <a:rPr lang="hr-H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8D4-497A-8261-52632F8B7300}"/>
                </c:ext>
              </c:extLst>
            </c:dLbl>
            <c:dLbl>
              <c:idx val="1"/>
              <c:tx>
                <c:rich>
                  <a:bodyPr/>
                  <a:lstStyle/>
                  <a:p>
                    <a:fld id="{A8FEFF0F-26E8-4136-B935-BF598AACF15D}" type="VALUE">
                      <a:rPr lang="hr-HR" smtClean="0"/>
                      <a:pPr/>
                      <a:t>[VALUE]</a:t>
                    </a:fld>
                    <a:r>
                      <a:rPr lang="hr-H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8D4-497A-8261-52632F8B7300}"/>
                </c:ext>
              </c:extLst>
            </c:dLbl>
            <c:spPr>
              <a:solidFill>
                <a:schemeClr val="bg1"/>
              </a:solidFill>
              <a:ln>
                <a:solidFill>
                  <a:schemeClr val="bg1">
                    <a:lumMod val="65000"/>
                  </a:schemeClr>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Failure</c:v>
                </c:pt>
                <c:pt idx="1">
                  <c:v>Success</c:v>
                </c:pt>
              </c:strCache>
            </c:strRef>
          </c:cat>
          <c:val>
            <c:numRef>
              <c:f>Sheet1!$B$2:$B$3</c:f>
              <c:numCache>
                <c:formatCode>General</c:formatCode>
                <c:ptCount val="2"/>
                <c:pt idx="0">
                  <c:v>8.7000000000000011</c:v>
                </c:pt>
                <c:pt idx="1">
                  <c:v>91.3</c:v>
                </c:pt>
              </c:numCache>
            </c:numRef>
          </c:val>
          <c:extLst>
            <c:ext xmlns:c16="http://schemas.microsoft.com/office/drawing/2014/chart" uri="{C3380CC4-5D6E-409C-BE32-E72D297353CC}">
              <c16:uniqueId val="{00000004-58D4-497A-8261-52632F8B7300}"/>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Overall (%)</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16295637221050799"/>
          <c:y val="0.177271288742337"/>
          <c:w val="0.64669000187202597"/>
          <c:h val="0.51404948027705899"/>
        </c:manualLayout>
      </c:layout>
      <c:pie3DChart>
        <c:varyColors val="1"/>
        <c:ser>
          <c:idx val="0"/>
          <c:order val="0"/>
          <c:dPt>
            <c:idx val="0"/>
            <c:bubble3D val="0"/>
            <c:spPr>
              <a:solidFill>
                <a:srgbClr val="FFC000"/>
              </a:solidFill>
            </c:spPr>
            <c:extLst>
              <c:ext xmlns:c16="http://schemas.microsoft.com/office/drawing/2014/chart" uri="{C3380CC4-5D6E-409C-BE32-E72D297353CC}">
                <c16:uniqueId val="{00000001-51B8-4C57-8E1F-2C3F1671B5FD}"/>
              </c:ext>
            </c:extLst>
          </c:dPt>
          <c:dPt>
            <c:idx val="1"/>
            <c:bubble3D val="0"/>
            <c:spPr>
              <a:solidFill>
                <a:srgbClr val="0070C0"/>
              </a:solidFill>
            </c:spPr>
            <c:extLst>
              <c:ext xmlns:c16="http://schemas.microsoft.com/office/drawing/2014/chart" uri="{C3380CC4-5D6E-409C-BE32-E72D297353CC}">
                <c16:uniqueId val="{00000003-51B8-4C57-8E1F-2C3F1671B5FD}"/>
              </c:ext>
            </c:extLst>
          </c:dPt>
          <c:dPt>
            <c:idx val="2"/>
            <c:bubble3D val="0"/>
            <c:spPr>
              <a:solidFill>
                <a:srgbClr val="FF0000"/>
              </a:solidFill>
            </c:spPr>
            <c:extLst>
              <c:ext xmlns:c16="http://schemas.microsoft.com/office/drawing/2014/chart" uri="{C3380CC4-5D6E-409C-BE32-E72D297353CC}">
                <c16:uniqueId val="{00000005-51B8-4C57-8E1F-2C3F1671B5FD}"/>
              </c:ext>
            </c:extLst>
          </c:dPt>
          <c:dPt>
            <c:idx val="3"/>
            <c:bubble3D val="0"/>
            <c:spPr>
              <a:solidFill>
                <a:srgbClr val="92D050"/>
              </a:solidFill>
            </c:spPr>
            <c:extLst>
              <c:ext xmlns:c16="http://schemas.microsoft.com/office/drawing/2014/chart" uri="{C3380CC4-5D6E-409C-BE32-E72D297353CC}">
                <c16:uniqueId val="{00000007-51B8-4C57-8E1F-2C3F1671B5FD}"/>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Sheet1!$A$81:$A$84</c:f>
              <c:strCache>
                <c:ptCount val="4"/>
                <c:pt idx="0">
                  <c:v>Antegrade</c:v>
                </c:pt>
                <c:pt idx="1">
                  <c:v>Retrograde</c:v>
                </c:pt>
                <c:pt idx="2">
                  <c:v>Antegrade dissection and re-entry</c:v>
                </c:pt>
                <c:pt idx="3">
                  <c:v>None</c:v>
                </c:pt>
              </c:strCache>
            </c:strRef>
          </c:cat>
          <c:val>
            <c:numRef>
              <c:f>Sheet1!$B$81:$B$84</c:f>
              <c:numCache>
                <c:formatCode>General</c:formatCode>
                <c:ptCount val="4"/>
                <c:pt idx="0">
                  <c:v>40.4</c:v>
                </c:pt>
                <c:pt idx="1">
                  <c:v>26.3</c:v>
                </c:pt>
                <c:pt idx="2">
                  <c:v>23.1</c:v>
                </c:pt>
                <c:pt idx="3">
                  <c:v>10.1</c:v>
                </c:pt>
              </c:numCache>
            </c:numRef>
          </c:val>
          <c:extLst>
            <c:ext xmlns:c16="http://schemas.microsoft.com/office/drawing/2014/chart" uri="{C3380CC4-5D6E-409C-BE32-E72D297353CC}">
              <c16:uniqueId val="{00000008-51B8-4C57-8E1F-2C3F1671B5FD}"/>
            </c:ext>
          </c:extLst>
        </c:ser>
        <c:dLbls>
          <c:showLegendKey val="0"/>
          <c:showVal val="0"/>
          <c:showCatName val="0"/>
          <c:showSerName val="0"/>
          <c:showPercent val="1"/>
          <c:showBubbleSize val="0"/>
          <c:showLeaderLines val="1"/>
        </c:dLbls>
      </c:pie3DChart>
    </c:plotArea>
    <c:plotVisOnly val="1"/>
    <c:dispBlanksAs val="zero"/>
    <c:showDLblsOverMax val="0"/>
  </c:chart>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Prior failure (%)</a:t>
            </a:r>
          </a:p>
        </c:rich>
      </c:tx>
      <c:layout>
        <c:manualLayout>
          <c:xMode val="edge"/>
          <c:yMode val="edge"/>
          <c:x val="0.25274999999999997"/>
          <c:y val="5.0925925925925902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9.8611111111111094E-2"/>
          <c:y val="0.27936898512685998"/>
          <c:w val="0.65"/>
          <c:h val="0.52320647419072597"/>
        </c:manualLayout>
      </c:layout>
      <c:pie3DChart>
        <c:varyColors val="1"/>
        <c:ser>
          <c:idx val="0"/>
          <c:order val="0"/>
          <c:dPt>
            <c:idx val="0"/>
            <c:bubble3D val="0"/>
            <c:spPr>
              <a:solidFill>
                <a:srgbClr val="FFC000"/>
              </a:solidFill>
            </c:spPr>
            <c:extLst>
              <c:ext xmlns:c16="http://schemas.microsoft.com/office/drawing/2014/chart" uri="{C3380CC4-5D6E-409C-BE32-E72D297353CC}">
                <c16:uniqueId val="{00000001-D09D-4307-A4CE-322E7B4A91AB}"/>
              </c:ext>
            </c:extLst>
          </c:dPt>
          <c:dPt>
            <c:idx val="1"/>
            <c:bubble3D val="0"/>
            <c:spPr>
              <a:solidFill>
                <a:srgbClr val="0070C0"/>
              </a:solidFill>
            </c:spPr>
            <c:extLst>
              <c:ext xmlns:c16="http://schemas.microsoft.com/office/drawing/2014/chart" uri="{C3380CC4-5D6E-409C-BE32-E72D297353CC}">
                <c16:uniqueId val="{00000003-D09D-4307-A4CE-322E7B4A91AB}"/>
              </c:ext>
            </c:extLst>
          </c:dPt>
          <c:dPt>
            <c:idx val="2"/>
            <c:bubble3D val="0"/>
            <c:spPr>
              <a:solidFill>
                <a:srgbClr val="FF0000"/>
              </a:solidFill>
            </c:spPr>
            <c:extLst>
              <c:ext xmlns:c16="http://schemas.microsoft.com/office/drawing/2014/chart" uri="{C3380CC4-5D6E-409C-BE32-E72D297353CC}">
                <c16:uniqueId val="{00000005-D09D-4307-A4CE-322E7B4A91AB}"/>
              </c:ext>
            </c:extLst>
          </c:dPt>
          <c:dPt>
            <c:idx val="3"/>
            <c:bubble3D val="0"/>
            <c:spPr>
              <a:solidFill>
                <a:srgbClr val="92D050"/>
              </a:solidFill>
            </c:spPr>
            <c:extLst>
              <c:ext xmlns:c16="http://schemas.microsoft.com/office/drawing/2014/chart" uri="{C3380CC4-5D6E-409C-BE32-E72D297353CC}">
                <c16:uniqueId val="{00000007-D09D-4307-A4CE-322E7B4A91AB}"/>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Sheet1!$A$87:$A$90</c:f>
              <c:strCache>
                <c:ptCount val="4"/>
                <c:pt idx="0">
                  <c:v>Antegrade</c:v>
                </c:pt>
                <c:pt idx="1">
                  <c:v>Retrograde</c:v>
                </c:pt>
                <c:pt idx="2">
                  <c:v>Antegrade dissection and re-entry</c:v>
                </c:pt>
                <c:pt idx="3">
                  <c:v>None</c:v>
                </c:pt>
              </c:strCache>
            </c:strRef>
          </c:cat>
          <c:val>
            <c:numRef>
              <c:f>Sheet1!$B$87:$B$90</c:f>
              <c:numCache>
                <c:formatCode>General</c:formatCode>
                <c:ptCount val="4"/>
                <c:pt idx="0">
                  <c:v>33.6</c:v>
                </c:pt>
                <c:pt idx="1">
                  <c:v>26.2</c:v>
                </c:pt>
                <c:pt idx="2">
                  <c:v>28.5</c:v>
                </c:pt>
                <c:pt idx="3">
                  <c:v>11.7</c:v>
                </c:pt>
              </c:numCache>
            </c:numRef>
          </c:val>
          <c:extLst>
            <c:ext xmlns:c16="http://schemas.microsoft.com/office/drawing/2014/chart" uri="{C3380CC4-5D6E-409C-BE32-E72D297353CC}">
              <c16:uniqueId val="{00000008-D09D-4307-A4CE-322E7B4A91AB}"/>
            </c:ext>
          </c:extLst>
        </c:ser>
        <c:dLbls>
          <c:showLegendKey val="0"/>
          <c:showVal val="0"/>
          <c:showCatName val="0"/>
          <c:showSerName val="0"/>
          <c:showPercent val="1"/>
          <c:showBubbleSize val="0"/>
          <c:showLeaderLines val="1"/>
        </c:dLbls>
      </c:pie3DChart>
    </c:plotArea>
    <c:plotVisOnly val="1"/>
    <c:dispBlanksAs val="zero"/>
    <c:showDLblsOverMax val="0"/>
  </c:chart>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No prior failure (%)</a:t>
            </a:r>
          </a:p>
        </c:rich>
      </c:tx>
      <c:layout>
        <c:manualLayout>
          <c:xMode val="edge"/>
          <c:yMode val="edge"/>
          <c:x val="0.58726776063756803"/>
          <c:y val="7.5973432030997198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501185499794913"/>
          <c:y val="0.26096903813447497"/>
          <c:w val="0.443729753438317"/>
          <c:h val="0.57508209019063306"/>
        </c:manualLayout>
      </c:layout>
      <c:pie3DChart>
        <c:varyColors val="1"/>
        <c:ser>
          <c:idx val="0"/>
          <c:order val="0"/>
          <c:dPt>
            <c:idx val="0"/>
            <c:bubble3D val="0"/>
            <c:spPr>
              <a:solidFill>
                <a:srgbClr val="FFC000"/>
              </a:solidFill>
            </c:spPr>
            <c:extLst>
              <c:ext xmlns:c16="http://schemas.microsoft.com/office/drawing/2014/chart" uri="{C3380CC4-5D6E-409C-BE32-E72D297353CC}">
                <c16:uniqueId val="{00000001-7220-4597-8CB4-7CCB64DF2DDB}"/>
              </c:ext>
            </c:extLst>
          </c:dPt>
          <c:dPt>
            <c:idx val="1"/>
            <c:bubble3D val="0"/>
            <c:spPr>
              <a:solidFill>
                <a:srgbClr val="0070C0"/>
              </a:solidFill>
            </c:spPr>
            <c:extLst>
              <c:ext xmlns:c16="http://schemas.microsoft.com/office/drawing/2014/chart" uri="{C3380CC4-5D6E-409C-BE32-E72D297353CC}">
                <c16:uniqueId val="{00000003-7220-4597-8CB4-7CCB64DF2DDB}"/>
              </c:ext>
            </c:extLst>
          </c:dPt>
          <c:dPt>
            <c:idx val="2"/>
            <c:bubble3D val="0"/>
            <c:spPr>
              <a:solidFill>
                <a:srgbClr val="FF0000"/>
              </a:solidFill>
            </c:spPr>
            <c:extLst>
              <c:ext xmlns:c16="http://schemas.microsoft.com/office/drawing/2014/chart" uri="{C3380CC4-5D6E-409C-BE32-E72D297353CC}">
                <c16:uniqueId val="{00000005-7220-4597-8CB4-7CCB64DF2DDB}"/>
              </c:ext>
            </c:extLst>
          </c:dPt>
          <c:dPt>
            <c:idx val="3"/>
            <c:bubble3D val="0"/>
            <c:spPr>
              <a:solidFill>
                <a:srgbClr val="92D050"/>
              </a:solidFill>
            </c:spPr>
            <c:extLst>
              <c:ext xmlns:c16="http://schemas.microsoft.com/office/drawing/2014/chart" uri="{C3380CC4-5D6E-409C-BE32-E72D297353CC}">
                <c16:uniqueId val="{00000007-7220-4597-8CB4-7CCB64DF2DDB}"/>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Sheet1!$A$93:$A$96</c:f>
              <c:strCache>
                <c:ptCount val="4"/>
                <c:pt idx="0">
                  <c:v>Antegrade</c:v>
                </c:pt>
                <c:pt idx="1">
                  <c:v>Retrograde</c:v>
                </c:pt>
                <c:pt idx="2">
                  <c:v>Antegrade dissection and re-entry</c:v>
                </c:pt>
                <c:pt idx="3">
                  <c:v>None</c:v>
                </c:pt>
              </c:strCache>
            </c:strRef>
          </c:cat>
          <c:val>
            <c:numRef>
              <c:f>Sheet1!$B$93:$B$96</c:f>
              <c:numCache>
                <c:formatCode>General</c:formatCode>
                <c:ptCount val="4"/>
                <c:pt idx="0">
                  <c:v>41.9</c:v>
                </c:pt>
                <c:pt idx="1">
                  <c:v>26.4</c:v>
                </c:pt>
                <c:pt idx="2">
                  <c:v>22</c:v>
                </c:pt>
                <c:pt idx="3">
                  <c:v>9.7000000000000011</c:v>
                </c:pt>
              </c:numCache>
            </c:numRef>
          </c:val>
          <c:extLst>
            <c:ext xmlns:c16="http://schemas.microsoft.com/office/drawing/2014/chart" uri="{C3380CC4-5D6E-409C-BE32-E72D297353CC}">
              <c16:uniqueId val="{00000008-7220-4597-8CB4-7CCB64DF2DDB}"/>
            </c:ext>
          </c:extLst>
        </c:ser>
        <c:dLbls>
          <c:showLegendKey val="0"/>
          <c:showVal val="0"/>
          <c:showCatName val="0"/>
          <c:showSerName val="0"/>
          <c:showPercent val="1"/>
          <c:showBubbleSize val="0"/>
          <c:showLeaderLines val="1"/>
        </c:dLbls>
      </c:pie3DChart>
    </c:plotArea>
    <c:legend>
      <c:legendPos val="r"/>
      <c:layout>
        <c:manualLayout>
          <c:xMode val="edge"/>
          <c:yMode val="edge"/>
          <c:x val="5.2663867563346498E-2"/>
          <c:y val="0.39929841227491403"/>
          <c:w val="0.32707816123602901"/>
          <c:h val="0.44911870421623201"/>
        </c:manualLayout>
      </c:layout>
      <c:overlay val="0"/>
      <c:txPr>
        <a:bodyPr/>
        <a:lstStyle/>
        <a:p>
          <a:pPr>
            <a:defRPr sz="1200" b="1"/>
          </a:pPr>
          <a:endParaRPr lang="en-US"/>
        </a:p>
      </c:txPr>
    </c:legend>
    <c:plotVisOnly val="1"/>
    <c:dispBlanksAs val="zero"/>
    <c:showDLblsOverMax val="0"/>
  </c:chart>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370547434097995E-2"/>
          <c:y val="0.36673728232820202"/>
          <c:w val="0.93209876543209902"/>
          <c:h val="0.63326263652527404"/>
        </c:manualLayout>
      </c:layout>
      <c:pie3DChart>
        <c:varyColors val="1"/>
        <c:ser>
          <c:idx val="0"/>
          <c:order val="0"/>
          <c:tx>
            <c:strRef>
              <c:f>Sheet1!$B$1</c:f>
              <c:strCache>
                <c:ptCount val="1"/>
                <c:pt idx="0">
                  <c:v>Sales</c:v>
                </c:pt>
              </c:strCache>
            </c:strRef>
          </c:tx>
          <c:spPr>
            <a:ln>
              <a:noFill/>
            </a:ln>
          </c:spPr>
          <c:dPt>
            <c:idx val="0"/>
            <c:bubble3D val="0"/>
            <c:spPr>
              <a:solidFill>
                <a:srgbClr val="FF0000">
                  <a:alpha val="62000"/>
                </a:srgbClr>
              </a:solidFill>
              <a:ln w="25400">
                <a:noFill/>
              </a:ln>
              <a:effectLst/>
              <a:sp3d/>
            </c:spPr>
            <c:extLst>
              <c:ext xmlns:c16="http://schemas.microsoft.com/office/drawing/2014/chart" uri="{C3380CC4-5D6E-409C-BE32-E72D297353CC}">
                <c16:uniqueId val="{00000001-AFA4-4F2D-95E6-B95D2D03C9C6}"/>
              </c:ext>
            </c:extLst>
          </c:dPt>
          <c:dPt>
            <c:idx val="1"/>
            <c:bubble3D val="0"/>
            <c:spPr>
              <a:gradFill>
                <a:gsLst>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noFill/>
              </a:ln>
              <a:effectLst/>
              <a:sp3d>
                <a:contourClr>
                  <a:srgbClr val="0033CC"/>
                </a:contourClr>
              </a:sp3d>
            </c:spPr>
            <c:extLst>
              <c:ext xmlns:c16="http://schemas.microsoft.com/office/drawing/2014/chart" uri="{C3380CC4-5D6E-409C-BE32-E72D297353CC}">
                <c16:uniqueId val="{00000003-AFA4-4F2D-95E6-B95D2D03C9C6}"/>
              </c:ext>
            </c:extLst>
          </c:dPt>
          <c:dPt>
            <c:idx val="2"/>
            <c:bubble3D val="0"/>
            <c:spPr>
              <a:solidFill>
                <a:srgbClr val="FFC000"/>
              </a:solidFill>
              <a:ln w="25400">
                <a:noFill/>
              </a:ln>
              <a:effectLst/>
              <a:sp3d/>
            </c:spPr>
            <c:extLst>
              <c:ext xmlns:c16="http://schemas.microsoft.com/office/drawing/2014/chart" uri="{C3380CC4-5D6E-409C-BE32-E72D297353CC}">
                <c16:uniqueId val="{00000005-AFA4-4F2D-95E6-B95D2D03C9C6}"/>
              </c:ext>
            </c:extLst>
          </c:dPt>
          <c:dLbls>
            <c:dLbl>
              <c:idx val="0"/>
              <c:tx>
                <c:rich>
                  <a:bodyPr/>
                  <a:lstStyle/>
                  <a:p>
                    <a:fld id="{FE904527-F045-4E32-90CC-99330006D730}" type="PERCENTAGE">
                      <a:rPr lang="is-IS"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FA4-4F2D-95E6-B95D2D03C9C6}"/>
                </c:ext>
              </c:extLst>
            </c:dLbl>
            <c:dLbl>
              <c:idx val="1"/>
              <c:tx>
                <c:rich>
                  <a:bodyPr/>
                  <a:lstStyle/>
                  <a:p>
                    <a:fld id="{E97E1D02-E3E2-4FCA-89F6-286098BAA7E0}" type="PERCENTAGE">
                      <a:rPr lang="it-IT"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FA4-4F2D-95E6-B95D2D03C9C6}"/>
                </c:ext>
              </c:extLst>
            </c:dLbl>
            <c:dLbl>
              <c:idx val="2"/>
              <c:tx>
                <c:rich>
                  <a:bodyPr/>
                  <a:lstStyle/>
                  <a:p>
                    <a:fld id="{E67A3E30-CD36-453E-B256-4D0E4879929F}" type="PERCENTAGE">
                      <a:rPr lang="pt-BR" sz="1600"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FA4-4F2D-95E6-B95D2D03C9C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Antegrade Wiring</c:v>
                </c:pt>
                <c:pt idx="1">
                  <c:v>Antegrade dissection/re-entry</c:v>
                </c:pt>
                <c:pt idx="2">
                  <c:v>Retrograde</c:v>
                </c:pt>
              </c:strCache>
            </c:strRef>
          </c:cat>
          <c:val>
            <c:numRef>
              <c:f>Sheet1!$B$2:$B$4</c:f>
              <c:numCache>
                <c:formatCode>General</c:formatCode>
                <c:ptCount val="3"/>
                <c:pt idx="0">
                  <c:v>26</c:v>
                </c:pt>
                <c:pt idx="1">
                  <c:v>25</c:v>
                </c:pt>
                <c:pt idx="2">
                  <c:v>49</c:v>
                </c:pt>
              </c:numCache>
            </c:numRef>
          </c:val>
          <c:extLst>
            <c:ext xmlns:c16="http://schemas.microsoft.com/office/drawing/2014/chart" uri="{C3380CC4-5D6E-409C-BE32-E72D297353CC}">
              <c16:uniqueId val="{00000006-AFA4-4F2D-95E6-B95D2D03C9C6}"/>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5.93891184659412E-2"/>
          <c:y val="3.1494952738195303E-2"/>
          <c:w val="0.88097671818800505"/>
          <c:h val="0.2876429601614919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49948116950496E-2"/>
          <c:y val="0.232484821857879"/>
          <c:w val="0.90123222242568501"/>
          <c:h val="0.67676080839479102"/>
        </c:manualLayout>
      </c:layout>
      <c:barChart>
        <c:barDir val="col"/>
        <c:grouping val="stacked"/>
        <c:varyColors val="0"/>
        <c:ser>
          <c:idx val="0"/>
          <c:order val="0"/>
          <c:tx>
            <c:strRef>
              <c:f>Sheet1!$A$114</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Sheet1!$B$113:$G$113</c:f>
              <c:strCache>
                <c:ptCount val="6"/>
                <c:pt idx="0">
                  <c:v>J-CTO Score 0</c:v>
                </c:pt>
                <c:pt idx="1">
                  <c:v>J-CTO Score 1</c:v>
                </c:pt>
                <c:pt idx="2">
                  <c:v>J-CTO Score 2</c:v>
                </c:pt>
                <c:pt idx="3">
                  <c:v> J-CTO Score 3</c:v>
                </c:pt>
                <c:pt idx="4">
                  <c:v> J-CTO Score 4</c:v>
                </c:pt>
                <c:pt idx="5">
                  <c:v> J-CTO Score 5</c:v>
                </c:pt>
              </c:strCache>
            </c:strRef>
          </c:cat>
          <c:val>
            <c:numRef>
              <c:f>Sheet1!$B$114:$G$114</c:f>
              <c:numCache>
                <c:formatCode>General</c:formatCode>
                <c:ptCount val="6"/>
              </c:numCache>
            </c:numRef>
          </c:val>
          <c:extLst>
            <c:ext xmlns:c16="http://schemas.microsoft.com/office/drawing/2014/chart" uri="{C3380CC4-5D6E-409C-BE32-E72D297353CC}">
              <c16:uniqueId val="{00000000-F85C-4079-949D-B17BDADEA9A6}"/>
            </c:ext>
          </c:extLst>
        </c:ser>
        <c:ser>
          <c:idx val="1"/>
          <c:order val="1"/>
          <c:tx>
            <c:strRef>
              <c:f>Sheet1!$A$115</c:f>
              <c:strCache>
                <c:ptCount val="1"/>
                <c:pt idx="0">
                  <c:v>AWE</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Sheet1!$B$113:$G$113</c:f>
              <c:strCache>
                <c:ptCount val="6"/>
                <c:pt idx="0">
                  <c:v>J-CTO Score 0</c:v>
                </c:pt>
                <c:pt idx="1">
                  <c:v>J-CTO Score 1</c:v>
                </c:pt>
                <c:pt idx="2">
                  <c:v>J-CTO Score 2</c:v>
                </c:pt>
                <c:pt idx="3">
                  <c:v> J-CTO Score 3</c:v>
                </c:pt>
                <c:pt idx="4">
                  <c:v> J-CTO Score 4</c:v>
                </c:pt>
                <c:pt idx="5">
                  <c:v> J-CTO Score 5</c:v>
                </c:pt>
              </c:strCache>
            </c:strRef>
          </c:cat>
          <c:val>
            <c:numRef>
              <c:f>Sheet1!$B$115:$G$115</c:f>
              <c:numCache>
                <c:formatCode>0.0%</c:formatCode>
                <c:ptCount val="6"/>
                <c:pt idx="0">
                  <c:v>0.88339999999999996</c:v>
                </c:pt>
                <c:pt idx="1">
                  <c:v>0.7157</c:v>
                </c:pt>
                <c:pt idx="2">
                  <c:v>0.50570000000000004</c:v>
                </c:pt>
                <c:pt idx="3">
                  <c:v>0.31890000000000002</c:v>
                </c:pt>
                <c:pt idx="4">
                  <c:v>0.1726</c:v>
                </c:pt>
                <c:pt idx="5">
                  <c:v>0.1694</c:v>
                </c:pt>
              </c:numCache>
            </c:numRef>
          </c:val>
          <c:extLst>
            <c:ext xmlns:c16="http://schemas.microsoft.com/office/drawing/2014/chart" uri="{C3380CC4-5D6E-409C-BE32-E72D297353CC}">
              <c16:uniqueId val="{00000001-F85C-4079-949D-B17BDADEA9A6}"/>
            </c:ext>
          </c:extLst>
        </c:ser>
        <c:ser>
          <c:idx val="2"/>
          <c:order val="2"/>
          <c:tx>
            <c:strRef>
              <c:f>Sheet1!$A$116</c:f>
              <c:strCache>
                <c:ptCount val="1"/>
                <c:pt idx="0">
                  <c:v>ADR</c:v>
                </c:pt>
              </c:strCache>
            </c:strRef>
          </c:tx>
          <c:spPr>
            <a:gradFill flip="none" rotWithShape="1">
              <a:gsLst>
                <a:gs pos="0">
                  <a:schemeClr val="accent1">
                    <a:lumMod val="60000"/>
                    <a:lumOff val="40000"/>
                  </a:schemeClr>
                </a:gs>
                <a:gs pos="100000">
                  <a:schemeClr val="accent1">
                    <a:lumMod val="40000"/>
                    <a:lumOff val="60000"/>
                  </a:schemeClr>
                </a:gs>
              </a:gsLst>
              <a:lin ang="16200000" scaled="1"/>
              <a:tileRect/>
            </a:gra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Sheet1!$B$113:$G$113</c:f>
              <c:strCache>
                <c:ptCount val="6"/>
                <c:pt idx="0">
                  <c:v>J-CTO Score 0</c:v>
                </c:pt>
                <c:pt idx="1">
                  <c:v>J-CTO Score 1</c:v>
                </c:pt>
                <c:pt idx="2">
                  <c:v>J-CTO Score 2</c:v>
                </c:pt>
                <c:pt idx="3">
                  <c:v> J-CTO Score 3</c:v>
                </c:pt>
                <c:pt idx="4">
                  <c:v> J-CTO Score 4</c:v>
                </c:pt>
                <c:pt idx="5">
                  <c:v> J-CTO Score 5</c:v>
                </c:pt>
              </c:strCache>
            </c:strRef>
          </c:cat>
          <c:val>
            <c:numRef>
              <c:f>Sheet1!$B$116:$G$116</c:f>
              <c:numCache>
                <c:formatCode>0.0%</c:formatCode>
                <c:ptCount val="6"/>
                <c:pt idx="0">
                  <c:v>5.8299999999999998E-2</c:v>
                </c:pt>
                <c:pt idx="1">
                  <c:v>0.14710000000000001</c:v>
                </c:pt>
                <c:pt idx="2">
                  <c:v>0.20449999999999999</c:v>
                </c:pt>
                <c:pt idx="3">
                  <c:v>0.2407</c:v>
                </c:pt>
                <c:pt idx="4">
                  <c:v>0.21629999999999999</c:v>
                </c:pt>
                <c:pt idx="5">
                  <c:v>0.2016</c:v>
                </c:pt>
              </c:numCache>
            </c:numRef>
          </c:val>
          <c:extLst>
            <c:ext xmlns:c16="http://schemas.microsoft.com/office/drawing/2014/chart" uri="{C3380CC4-5D6E-409C-BE32-E72D297353CC}">
              <c16:uniqueId val="{00000002-F85C-4079-949D-B17BDADEA9A6}"/>
            </c:ext>
          </c:extLst>
        </c:ser>
        <c:ser>
          <c:idx val="3"/>
          <c:order val="3"/>
          <c:tx>
            <c:strRef>
              <c:f>Sheet1!$A$117</c:f>
              <c:strCache>
                <c:ptCount val="1"/>
                <c:pt idx="0">
                  <c:v>Retrograde</c:v>
                </c:pt>
              </c:strCache>
            </c:strRef>
          </c:tx>
          <c:spPr>
            <a:solidFill>
              <a:schemeClr val="accent4">
                <a:lumMod val="60000"/>
                <a:lumOff val="40000"/>
              </a:schemeClr>
            </a:solidFill>
            <a:ln>
              <a:noFill/>
            </a:ln>
            <a:effectLst/>
          </c:spPr>
          <c:invertIfNegative val="0"/>
          <c:dLbls>
            <c:dLbl>
              <c:idx val="0"/>
              <c:layout>
                <c:manualLayout>
                  <c:x val="-2.2715362037349601E-17"/>
                  <c:y val="-2.956478603306179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5C-4079-949D-B17BDADEA9A6}"/>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Sheet1!$B$113:$G$113</c:f>
              <c:strCache>
                <c:ptCount val="6"/>
                <c:pt idx="0">
                  <c:v>J-CTO Score 0</c:v>
                </c:pt>
                <c:pt idx="1">
                  <c:v>J-CTO Score 1</c:v>
                </c:pt>
                <c:pt idx="2">
                  <c:v>J-CTO Score 2</c:v>
                </c:pt>
                <c:pt idx="3">
                  <c:v> J-CTO Score 3</c:v>
                </c:pt>
                <c:pt idx="4">
                  <c:v> J-CTO Score 4</c:v>
                </c:pt>
                <c:pt idx="5">
                  <c:v> J-CTO Score 5</c:v>
                </c:pt>
              </c:strCache>
            </c:strRef>
          </c:cat>
          <c:val>
            <c:numRef>
              <c:f>Sheet1!$B$117:$G$117</c:f>
              <c:numCache>
                <c:formatCode>0.0%</c:formatCode>
                <c:ptCount val="6"/>
                <c:pt idx="0">
                  <c:v>3.1399999999999997E-2</c:v>
                </c:pt>
                <c:pt idx="1">
                  <c:v>8.9499999999999996E-2</c:v>
                </c:pt>
                <c:pt idx="2">
                  <c:v>0.19739999999999999</c:v>
                </c:pt>
                <c:pt idx="3">
                  <c:v>0.3533</c:v>
                </c:pt>
                <c:pt idx="4">
                  <c:v>0.41470000000000001</c:v>
                </c:pt>
                <c:pt idx="5">
                  <c:v>0.4355</c:v>
                </c:pt>
              </c:numCache>
            </c:numRef>
          </c:val>
          <c:extLst>
            <c:ext xmlns:c16="http://schemas.microsoft.com/office/drawing/2014/chart" uri="{C3380CC4-5D6E-409C-BE32-E72D297353CC}">
              <c16:uniqueId val="{00000003-F85C-4079-949D-B17BDADEA9A6}"/>
            </c:ext>
          </c:extLst>
        </c:ser>
        <c:dLbls>
          <c:dLblPos val="ctr"/>
          <c:showLegendKey val="0"/>
          <c:showVal val="1"/>
          <c:showCatName val="0"/>
          <c:showSerName val="0"/>
          <c:showPercent val="0"/>
          <c:showBubbleSize val="0"/>
        </c:dLbls>
        <c:gapWidth val="150"/>
        <c:overlap val="100"/>
        <c:axId val="303124192"/>
        <c:axId val="761362656"/>
      </c:barChart>
      <c:catAx>
        <c:axId val="3031241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1362656"/>
        <c:crosses val="autoZero"/>
        <c:auto val="1"/>
        <c:lblAlgn val="ctr"/>
        <c:lblOffset val="100"/>
        <c:noMultiLvlLbl val="0"/>
      </c:catAx>
      <c:valAx>
        <c:axId val="761362656"/>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3124192"/>
        <c:crosses val="autoZero"/>
        <c:crossBetween val="between"/>
        <c:minorUnit val="0.2"/>
      </c:valAx>
      <c:spPr>
        <a:noFill/>
        <a:ln>
          <a:noFill/>
        </a:ln>
        <a:effectLst/>
      </c:spPr>
    </c:plotArea>
    <c:legend>
      <c:legendPos val="r"/>
      <c:legendEntry>
        <c:idx val="3"/>
        <c:delete val="1"/>
      </c:legendEntry>
      <c:layout>
        <c:manualLayout>
          <c:xMode val="edge"/>
          <c:yMode val="edge"/>
          <c:x val="0.80726242347892097"/>
          <c:y val="2.8136920511322199E-2"/>
          <c:w val="0.176873008718298"/>
          <c:h val="0.182202656078681"/>
        </c:manualLayout>
      </c:layout>
      <c:overlay val="0"/>
      <c:spPr>
        <a:noFill/>
        <a:ln>
          <a:solidFill>
            <a:schemeClr val="bg1">
              <a:lumMod val="75000"/>
            </a:schemeClr>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chemeClr val="bg1">
          <a:lumMod val="75000"/>
        </a:schemeClr>
      </a:solidFill>
    </a:ln>
    <a:effectLst>
      <a:outerShdw blurRad="50800" dist="38100" dir="2700000" algn="tl" rotWithShape="0">
        <a:prstClr val="black">
          <a:alpha val="40000"/>
        </a:prstClr>
      </a:outerShdw>
    </a:effectLst>
  </c:spPr>
  <c:txPr>
    <a:bodyPr/>
    <a:lstStyle/>
    <a:p>
      <a:pPr>
        <a:defRPr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55245612747927"/>
          <c:w val="0.74059813718846301"/>
          <c:h val="0.81547815708542504"/>
        </c:manualLayout>
      </c:layout>
      <c:pie3DChart>
        <c:varyColors val="1"/>
        <c:ser>
          <c:idx val="0"/>
          <c:order val="0"/>
          <c:explosion val="17"/>
          <c:dPt>
            <c:idx val="0"/>
            <c:bubble3D val="0"/>
            <c:explosion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51DF-4FA6-92E1-B65D087E2636}"/>
              </c:ext>
            </c:extLst>
          </c:dPt>
          <c:dPt>
            <c:idx val="1"/>
            <c:bubble3D val="0"/>
            <c:explosion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51DF-4FA6-92E1-B65D087E2636}"/>
              </c:ext>
            </c:extLst>
          </c:dPt>
          <c:dLbls>
            <c:dLbl>
              <c:idx val="0"/>
              <c:tx>
                <c:rich>
                  <a:bodyPr/>
                  <a:lstStyle/>
                  <a:p>
                    <a:r>
                      <a:rPr lang="nb-NO" sz="1800" dirty="0"/>
                      <a:t>55.3</a:t>
                    </a:r>
                  </a:p>
                </c:rich>
              </c:tx>
              <c:dLblPos val="ctr"/>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51DF-4FA6-92E1-B65D087E2636}"/>
                </c:ext>
              </c:extLst>
            </c:dLbl>
            <c:dLbl>
              <c:idx val="1"/>
              <c:tx>
                <c:rich>
                  <a:bodyPr/>
                  <a:lstStyle/>
                  <a:p>
                    <a:r>
                      <a:rPr lang="hr-HR" sz="2000" dirty="0"/>
                      <a:t>44.6</a:t>
                    </a:r>
                  </a:p>
                </c:rich>
              </c:tx>
              <c:dLblPos val="ctr"/>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51DF-4FA6-92E1-B65D087E2636}"/>
                </c:ext>
              </c:extLst>
            </c:dLbl>
            <c:numFmt formatCode="0.00%" sourceLinked="0"/>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Sheet1!$C$1:$D$1</c:f>
              <c:strCache>
                <c:ptCount val="2"/>
                <c:pt idx="0">
                  <c:v>No diabetes</c:v>
                </c:pt>
                <c:pt idx="1">
                  <c:v>Diabetes</c:v>
                </c:pt>
              </c:strCache>
            </c:strRef>
          </c:cat>
          <c:val>
            <c:numRef>
              <c:f>Sheet1!$C$2:$D$2</c:f>
              <c:numCache>
                <c:formatCode>0.00%</c:formatCode>
                <c:ptCount val="2"/>
                <c:pt idx="0">
                  <c:v>0.55300000000000005</c:v>
                </c:pt>
                <c:pt idx="1">
                  <c:v>0.44600000000000001</c:v>
                </c:pt>
              </c:numCache>
            </c:numRef>
          </c:val>
          <c:extLst>
            <c:ext xmlns:c16="http://schemas.microsoft.com/office/drawing/2014/chart" uri="{C3380CC4-5D6E-409C-BE32-E72D297353CC}">
              <c16:uniqueId val="{00000004-51DF-4FA6-92E1-B65D087E2636}"/>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overlay val="0"/>
      <c:spPr>
        <a:solidFill>
          <a:schemeClr val="bg1"/>
        </a:solidFill>
        <a:ln>
          <a:solidFill>
            <a:schemeClr val="bg1">
              <a:lumMod val="65000"/>
            </a:schemeClr>
          </a:solid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6.5404381385170102E-2"/>
          <c:y val="7.1839883379390804E-2"/>
          <c:w val="0.66493084624517995"/>
          <c:h val="0.75528100038429102"/>
        </c:manualLayout>
      </c:layout>
      <c:bar3DChart>
        <c:barDir val="col"/>
        <c:grouping val="clustered"/>
        <c:varyColors val="0"/>
        <c:ser>
          <c:idx val="0"/>
          <c:order val="0"/>
          <c:tx>
            <c:strRef>
              <c:f>Sheet1!$B$39</c:f>
              <c:strCache>
                <c:ptCount val="1"/>
                <c:pt idx="0">
                  <c:v>Retrograde (%)</c:v>
                </c:pt>
              </c:strCache>
            </c:strRef>
          </c:tx>
          <c:invertIfNegative val="0"/>
          <c:cat>
            <c:strRef>
              <c:f>Sheet1!$C$38:$E$38</c:f>
              <c:strCache>
                <c:ptCount val="3"/>
                <c:pt idx="0">
                  <c:v>Overall</c:v>
                </c:pt>
                <c:pt idx="1">
                  <c:v>No diabetes</c:v>
                </c:pt>
                <c:pt idx="2">
                  <c:v>Diabetes</c:v>
                </c:pt>
              </c:strCache>
            </c:strRef>
          </c:cat>
          <c:val>
            <c:numRef>
              <c:f>Sheet1!$C$39:$E$39</c:f>
              <c:numCache>
                <c:formatCode>General</c:formatCode>
                <c:ptCount val="3"/>
                <c:pt idx="0">
                  <c:v>27.77</c:v>
                </c:pt>
                <c:pt idx="1">
                  <c:v>27.7</c:v>
                </c:pt>
                <c:pt idx="2">
                  <c:v>30</c:v>
                </c:pt>
              </c:numCache>
            </c:numRef>
          </c:val>
          <c:extLst>
            <c:ext xmlns:c16="http://schemas.microsoft.com/office/drawing/2014/chart" uri="{C3380CC4-5D6E-409C-BE32-E72D297353CC}">
              <c16:uniqueId val="{00000000-4DDD-4B19-9B5D-90E4670FDAEA}"/>
            </c:ext>
          </c:extLst>
        </c:ser>
        <c:ser>
          <c:idx val="1"/>
          <c:order val="1"/>
          <c:tx>
            <c:strRef>
              <c:f>Sheet1!$B$40</c:f>
              <c:strCache>
                <c:ptCount val="1"/>
                <c:pt idx="0">
                  <c:v>Antegrade (%)</c:v>
                </c:pt>
              </c:strCache>
            </c:strRef>
          </c:tx>
          <c:invertIfNegative val="0"/>
          <c:cat>
            <c:strRef>
              <c:f>Sheet1!$C$38:$E$38</c:f>
              <c:strCache>
                <c:ptCount val="3"/>
                <c:pt idx="0">
                  <c:v>Overall</c:v>
                </c:pt>
                <c:pt idx="1">
                  <c:v>No diabetes</c:v>
                </c:pt>
                <c:pt idx="2">
                  <c:v>Diabetes</c:v>
                </c:pt>
              </c:strCache>
            </c:strRef>
          </c:cat>
          <c:val>
            <c:numRef>
              <c:f>Sheet1!$C$40:$E$40</c:f>
              <c:numCache>
                <c:formatCode>General</c:formatCode>
                <c:ptCount val="3"/>
                <c:pt idx="0">
                  <c:v>46.58</c:v>
                </c:pt>
                <c:pt idx="1">
                  <c:v>47.160000000000011</c:v>
                </c:pt>
                <c:pt idx="2">
                  <c:v>45.8</c:v>
                </c:pt>
              </c:numCache>
            </c:numRef>
          </c:val>
          <c:extLst>
            <c:ext xmlns:c16="http://schemas.microsoft.com/office/drawing/2014/chart" uri="{C3380CC4-5D6E-409C-BE32-E72D297353CC}">
              <c16:uniqueId val="{00000001-4DDD-4B19-9B5D-90E4670FDAEA}"/>
            </c:ext>
          </c:extLst>
        </c:ser>
        <c:ser>
          <c:idx val="2"/>
          <c:order val="2"/>
          <c:tx>
            <c:strRef>
              <c:f>Sheet1!$B$41</c:f>
              <c:strCache>
                <c:ptCount val="1"/>
                <c:pt idx="0">
                  <c:v>Antegrade dissection and re-entry (%)</c:v>
                </c:pt>
              </c:strCache>
            </c:strRef>
          </c:tx>
          <c:invertIfNegative val="0"/>
          <c:cat>
            <c:strRef>
              <c:f>Sheet1!$C$38:$E$38</c:f>
              <c:strCache>
                <c:ptCount val="3"/>
                <c:pt idx="0">
                  <c:v>Overall</c:v>
                </c:pt>
                <c:pt idx="1">
                  <c:v>No diabetes</c:v>
                </c:pt>
                <c:pt idx="2">
                  <c:v>Diabetes</c:v>
                </c:pt>
              </c:strCache>
            </c:strRef>
          </c:cat>
          <c:val>
            <c:numRef>
              <c:f>Sheet1!$C$41:$E$41</c:f>
              <c:numCache>
                <c:formatCode>General</c:formatCode>
                <c:ptCount val="3"/>
                <c:pt idx="0">
                  <c:v>24.64</c:v>
                </c:pt>
                <c:pt idx="1">
                  <c:v>25.11000000000001</c:v>
                </c:pt>
                <c:pt idx="2">
                  <c:v>24</c:v>
                </c:pt>
              </c:numCache>
            </c:numRef>
          </c:val>
          <c:extLst>
            <c:ext xmlns:c16="http://schemas.microsoft.com/office/drawing/2014/chart" uri="{C3380CC4-5D6E-409C-BE32-E72D297353CC}">
              <c16:uniqueId val="{00000002-4DDD-4B19-9B5D-90E4670FDAEA}"/>
            </c:ext>
          </c:extLst>
        </c:ser>
        <c:dLbls>
          <c:showLegendKey val="0"/>
          <c:showVal val="0"/>
          <c:showCatName val="0"/>
          <c:showSerName val="0"/>
          <c:showPercent val="0"/>
          <c:showBubbleSize val="0"/>
        </c:dLbls>
        <c:gapWidth val="150"/>
        <c:shape val="box"/>
        <c:axId val="339090672"/>
        <c:axId val="319580240"/>
        <c:axId val="0"/>
      </c:bar3DChart>
      <c:catAx>
        <c:axId val="339090672"/>
        <c:scaling>
          <c:orientation val="minMax"/>
        </c:scaling>
        <c:delete val="0"/>
        <c:axPos val="b"/>
        <c:numFmt formatCode="General" sourceLinked="0"/>
        <c:majorTickMark val="out"/>
        <c:minorTickMark val="none"/>
        <c:tickLblPos val="nextTo"/>
        <c:txPr>
          <a:bodyPr/>
          <a:lstStyle/>
          <a:p>
            <a:pPr>
              <a:defRPr sz="1100" b="1"/>
            </a:pPr>
            <a:endParaRPr lang="en-US"/>
          </a:p>
        </c:txPr>
        <c:crossAx val="319580240"/>
        <c:crosses val="autoZero"/>
        <c:auto val="1"/>
        <c:lblAlgn val="ctr"/>
        <c:lblOffset val="100"/>
        <c:noMultiLvlLbl val="0"/>
      </c:catAx>
      <c:valAx>
        <c:axId val="319580240"/>
        <c:scaling>
          <c:orientation val="minMax"/>
        </c:scaling>
        <c:delete val="0"/>
        <c:axPos val="l"/>
        <c:majorGridlines/>
        <c:numFmt formatCode="General" sourceLinked="1"/>
        <c:majorTickMark val="out"/>
        <c:minorTickMark val="none"/>
        <c:tickLblPos val="nextTo"/>
        <c:crossAx val="339090672"/>
        <c:crosses val="autoZero"/>
        <c:crossBetween val="between"/>
      </c:valAx>
    </c:plotArea>
    <c:legend>
      <c:legendPos val="r"/>
      <c:legendEntry>
        <c:idx val="0"/>
        <c:txPr>
          <a:bodyPr/>
          <a:lstStyle/>
          <a:p>
            <a:pPr>
              <a:defRPr sz="900" b="1">
                <a:latin typeface="Arial" panose="020B0604020202020204" pitchFamily="34" charset="0"/>
                <a:cs typeface="Arial" panose="020B0604020202020204" pitchFamily="34" charset="0"/>
              </a:defRPr>
            </a:pPr>
            <a:endParaRPr lang="en-US"/>
          </a:p>
        </c:txPr>
      </c:legendEntry>
      <c:legendEntry>
        <c:idx val="1"/>
        <c:txPr>
          <a:bodyPr/>
          <a:lstStyle/>
          <a:p>
            <a:pPr>
              <a:defRPr sz="900" b="1">
                <a:latin typeface="Arial" panose="020B0604020202020204" pitchFamily="34" charset="0"/>
                <a:cs typeface="Arial" panose="020B0604020202020204" pitchFamily="34" charset="0"/>
              </a:defRPr>
            </a:pPr>
            <a:endParaRPr lang="en-US"/>
          </a:p>
        </c:txPr>
      </c:legendEntry>
      <c:legendEntry>
        <c:idx val="2"/>
        <c:txPr>
          <a:bodyPr/>
          <a:lstStyle/>
          <a:p>
            <a:pPr>
              <a:defRPr sz="900" b="1">
                <a:latin typeface="Arial" panose="020B0604020202020204" pitchFamily="34" charset="0"/>
                <a:cs typeface="Arial" panose="020B0604020202020204" pitchFamily="34" charset="0"/>
              </a:defRPr>
            </a:pPr>
            <a:endParaRPr lang="en-US"/>
          </a:p>
        </c:txPr>
      </c:legendEntry>
      <c:layout>
        <c:manualLayout>
          <c:xMode val="edge"/>
          <c:yMode val="edge"/>
          <c:x val="0.70905900825896395"/>
          <c:y val="0.23103517449727501"/>
          <c:w val="0.28894556181369602"/>
          <c:h val="0.44950419849471102"/>
        </c:manualLayout>
      </c:layout>
      <c:overlay val="0"/>
      <c:spPr>
        <a:solidFill>
          <a:sysClr val="window" lastClr="FFFFFF"/>
        </a:solidFill>
        <a:ln>
          <a:solidFill>
            <a:sysClr val="window" lastClr="FFFFFF">
              <a:lumMod val="65000"/>
            </a:sysClr>
          </a:solidFill>
        </a:ln>
      </c:spPr>
      <c:txPr>
        <a:bodyPr/>
        <a:lstStyle/>
        <a:p>
          <a:pPr>
            <a:defRPr sz="900" b="1">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203978423716801"/>
          <c:y val="7.2843727107504502E-2"/>
          <c:w val="0.58986915701632503"/>
          <c:h val="0.64229794418286501"/>
        </c:manualLayout>
      </c:layout>
      <c:bar3DChart>
        <c:barDir val="col"/>
        <c:grouping val="clustered"/>
        <c:varyColors val="0"/>
        <c:ser>
          <c:idx val="0"/>
          <c:order val="0"/>
          <c:tx>
            <c:strRef>
              <c:f>Sheet1!$B$27</c:f>
              <c:strCache>
                <c:ptCount val="1"/>
                <c:pt idx="0">
                  <c:v>Technical success (%)</c:v>
                </c:pt>
              </c:strCache>
            </c:strRef>
          </c:tx>
          <c:invertIfNegative val="0"/>
          <c:cat>
            <c:strRef>
              <c:f>Sheet1!$C$26:$E$26</c:f>
              <c:strCache>
                <c:ptCount val="3"/>
                <c:pt idx="0">
                  <c:v>Overall</c:v>
                </c:pt>
                <c:pt idx="1">
                  <c:v>No diabetes</c:v>
                </c:pt>
                <c:pt idx="2">
                  <c:v>Diabetes</c:v>
                </c:pt>
              </c:strCache>
            </c:strRef>
          </c:cat>
          <c:val>
            <c:numRef>
              <c:f>Sheet1!$C$27:$E$27</c:f>
              <c:numCache>
                <c:formatCode>General</c:formatCode>
                <c:ptCount val="3"/>
                <c:pt idx="0">
                  <c:v>90.3</c:v>
                </c:pt>
                <c:pt idx="1">
                  <c:v>90.1</c:v>
                </c:pt>
                <c:pt idx="2">
                  <c:v>90.5</c:v>
                </c:pt>
              </c:numCache>
            </c:numRef>
          </c:val>
          <c:extLst>
            <c:ext xmlns:c16="http://schemas.microsoft.com/office/drawing/2014/chart" uri="{C3380CC4-5D6E-409C-BE32-E72D297353CC}">
              <c16:uniqueId val="{00000000-1137-4598-A018-97633EBE2820}"/>
            </c:ext>
          </c:extLst>
        </c:ser>
        <c:ser>
          <c:idx val="1"/>
          <c:order val="1"/>
          <c:tx>
            <c:strRef>
              <c:f>Sheet1!$B$28</c:f>
              <c:strCache>
                <c:ptCount val="1"/>
                <c:pt idx="0">
                  <c:v>Procedural success(%)</c:v>
                </c:pt>
              </c:strCache>
            </c:strRef>
          </c:tx>
          <c:invertIfNegative val="0"/>
          <c:cat>
            <c:strRef>
              <c:f>Sheet1!$C$26:$E$26</c:f>
              <c:strCache>
                <c:ptCount val="3"/>
                <c:pt idx="0">
                  <c:v>Overall</c:v>
                </c:pt>
                <c:pt idx="1">
                  <c:v>No diabetes</c:v>
                </c:pt>
                <c:pt idx="2">
                  <c:v>Diabetes</c:v>
                </c:pt>
              </c:strCache>
            </c:strRef>
          </c:cat>
          <c:val>
            <c:numRef>
              <c:f>Sheet1!$C$28:$E$28</c:f>
              <c:numCache>
                <c:formatCode>General</c:formatCode>
                <c:ptCount val="3"/>
                <c:pt idx="0">
                  <c:v>89.25</c:v>
                </c:pt>
                <c:pt idx="1">
                  <c:v>89.1</c:v>
                </c:pt>
                <c:pt idx="2">
                  <c:v>89.3</c:v>
                </c:pt>
              </c:numCache>
            </c:numRef>
          </c:val>
          <c:extLst>
            <c:ext xmlns:c16="http://schemas.microsoft.com/office/drawing/2014/chart" uri="{C3380CC4-5D6E-409C-BE32-E72D297353CC}">
              <c16:uniqueId val="{00000001-1137-4598-A018-97633EBE2820}"/>
            </c:ext>
          </c:extLst>
        </c:ser>
        <c:dLbls>
          <c:showLegendKey val="0"/>
          <c:showVal val="0"/>
          <c:showCatName val="0"/>
          <c:showSerName val="0"/>
          <c:showPercent val="0"/>
          <c:showBubbleSize val="0"/>
        </c:dLbls>
        <c:gapWidth val="150"/>
        <c:shape val="box"/>
        <c:axId val="338335712"/>
        <c:axId val="338339728"/>
        <c:axId val="0"/>
      </c:bar3DChart>
      <c:catAx>
        <c:axId val="338335712"/>
        <c:scaling>
          <c:orientation val="minMax"/>
        </c:scaling>
        <c:delete val="0"/>
        <c:axPos val="b"/>
        <c:numFmt formatCode="General" sourceLinked="0"/>
        <c:majorTickMark val="out"/>
        <c:minorTickMark val="none"/>
        <c:tickLblPos val="nextTo"/>
        <c:txPr>
          <a:bodyPr/>
          <a:lstStyle/>
          <a:p>
            <a:pPr>
              <a:defRPr sz="1200" b="1"/>
            </a:pPr>
            <a:endParaRPr lang="en-US"/>
          </a:p>
        </c:txPr>
        <c:crossAx val="338339728"/>
        <c:crosses val="autoZero"/>
        <c:auto val="1"/>
        <c:lblAlgn val="ctr"/>
        <c:lblOffset val="100"/>
        <c:noMultiLvlLbl val="0"/>
      </c:catAx>
      <c:valAx>
        <c:axId val="338339728"/>
        <c:scaling>
          <c:orientation val="minMax"/>
        </c:scaling>
        <c:delete val="0"/>
        <c:axPos val="l"/>
        <c:majorGridlines/>
        <c:numFmt formatCode="General" sourceLinked="1"/>
        <c:majorTickMark val="out"/>
        <c:minorTickMark val="none"/>
        <c:tickLblPos val="nextTo"/>
        <c:crossAx val="338335712"/>
        <c:crosses val="autoZero"/>
        <c:crossBetween val="between"/>
      </c:valAx>
    </c:plotArea>
    <c:legend>
      <c:legendPos val="r"/>
      <c:layout>
        <c:manualLayout>
          <c:xMode val="edge"/>
          <c:yMode val="edge"/>
          <c:x val="0.67331079744726396"/>
          <c:y val="0.20689902902752599"/>
          <c:w val="0.32668920255273598"/>
          <c:h val="0.28065074912270899"/>
        </c:manualLayout>
      </c:layout>
      <c:overlay val="0"/>
      <c:spPr>
        <a:solidFill>
          <a:sysClr val="window" lastClr="FFFFFF"/>
        </a:solidFill>
        <a:ln>
          <a:solidFill>
            <a:sysClr val="window" lastClr="FFFFFF">
              <a:lumMod val="65000"/>
            </a:sysClr>
          </a:solidFill>
        </a:ln>
      </c:spPr>
      <c:txPr>
        <a:bodyPr/>
        <a:lstStyle/>
        <a:p>
          <a:pPr>
            <a:defRPr sz="1100" b="1">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Sheet1!$B$91</c:f>
              <c:strCache>
                <c:ptCount val="1"/>
                <c:pt idx="0">
                  <c:v>J-CTO score</c:v>
                </c:pt>
              </c:strCache>
            </c:strRef>
          </c:tx>
          <c:spPr>
            <a:solidFill>
              <a:schemeClr val="accent3"/>
            </a:solidFill>
          </c:spPr>
          <c:invertIfNegative val="0"/>
          <c:cat>
            <c:strRef>
              <c:f>Sheet1!$C$90:$E$90</c:f>
              <c:strCache>
                <c:ptCount val="3"/>
                <c:pt idx="0">
                  <c:v>Overall</c:v>
                </c:pt>
                <c:pt idx="1">
                  <c:v>No diabetes</c:v>
                </c:pt>
                <c:pt idx="2">
                  <c:v>Diabetes</c:v>
                </c:pt>
              </c:strCache>
            </c:strRef>
          </c:cat>
          <c:val>
            <c:numRef>
              <c:f>Sheet1!$C$91:$E$91</c:f>
              <c:numCache>
                <c:formatCode>General</c:formatCode>
                <c:ptCount val="3"/>
                <c:pt idx="0">
                  <c:v>2.5499999999999998</c:v>
                </c:pt>
                <c:pt idx="1">
                  <c:v>2.52</c:v>
                </c:pt>
                <c:pt idx="2">
                  <c:v>2.59</c:v>
                </c:pt>
              </c:numCache>
            </c:numRef>
          </c:val>
          <c:extLst>
            <c:ext xmlns:c16="http://schemas.microsoft.com/office/drawing/2014/chart" uri="{C3380CC4-5D6E-409C-BE32-E72D297353CC}">
              <c16:uniqueId val="{00000000-433A-41F7-B36D-70949EB09718}"/>
            </c:ext>
          </c:extLst>
        </c:ser>
        <c:dLbls>
          <c:showLegendKey val="0"/>
          <c:showVal val="0"/>
          <c:showCatName val="0"/>
          <c:showSerName val="0"/>
          <c:showPercent val="0"/>
          <c:showBubbleSize val="0"/>
        </c:dLbls>
        <c:gapWidth val="150"/>
        <c:shape val="box"/>
        <c:axId val="308774832"/>
        <c:axId val="308139648"/>
        <c:axId val="0"/>
      </c:bar3DChart>
      <c:catAx>
        <c:axId val="308774832"/>
        <c:scaling>
          <c:orientation val="minMax"/>
        </c:scaling>
        <c:delete val="0"/>
        <c:axPos val="b"/>
        <c:numFmt formatCode="General" sourceLinked="0"/>
        <c:majorTickMark val="out"/>
        <c:minorTickMark val="none"/>
        <c:tickLblPos val="nextTo"/>
        <c:crossAx val="308139648"/>
        <c:crosses val="autoZero"/>
        <c:auto val="1"/>
        <c:lblAlgn val="ctr"/>
        <c:lblOffset val="100"/>
        <c:noMultiLvlLbl val="0"/>
      </c:catAx>
      <c:valAx>
        <c:axId val="308139648"/>
        <c:scaling>
          <c:orientation val="minMax"/>
        </c:scaling>
        <c:delete val="0"/>
        <c:axPos val="l"/>
        <c:majorGridlines/>
        <c:numFmt formatCode="General" sourceLinked="1"/>
        <c:majorTickMark val="out"/>
        <c:minorTickMark val="none"/>
        <c:tickLblPos val="nextTo"/>
        <c:crossAx val="308774832"/>
        <c:crosses val="autoZero"/>
        <c:crossBetween val="between"/>
      </c:valAx>
    </c:plotArea>
    <c:plotVisOnly val="1"/>
    <c:dispBlanksAs val="gap"/>
    <c:showDLblsOverMax val="0"/>
  </c:chart>
  <c:txPr>
    <a:bodyPr/>
    <a:lstStyle/>
    <a:p>
      <a:pPr>
        <a:defRPr b="1"/>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a:t>BMI kg/m2</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1253018372703399"/>
          <c:y val="0.199433143773695"/>
          <c:w val="0.87635870516185499"/>
          <c:h val="0.68921660834062404"/>
        </c:manualLayout>
      </c:layout>
      <c:bar3DChart>
        <c:barDir val="col"/>
        <c:grouping val="clustered"/>
        <c:varyColors val="0"/>
        <c:ser>
          <c:idx val="0"/>
          <c:order val="0"/>
          <c:tx>
            <c:strRef>
              <c:f>Sheet1!$B$60</c:f>
              <c:strCache>
                <c:ptCount val="1"/>
                <c:pt idx="0">
                  <c:v>BMI</c:v>
                </c:pt>
              </c:strCache>
            </c:strRef>
          </c:tx>
          <c:invertIfNegative val="0"/>
          <c:cat>
            <c:strRef>
              <c:f>Sheet1!$C$59:$E$59</c:f>
              <c:strCache>
                <c:ptCount val="3"/>
                <c:pt idx="0">
                  <c:v>Overall</c:v>
                </c:pt>
                <c:pt idx="1">
                  <c:v>No diabetes</c:v>
                </c:pt>
                <c:pt idx="2">
                  <c:v>Diabetes</c:v>
                </c:pt>
              </c:strCache>
            </c:strRef>
          </c:cat>
          <c:val>
            <c:numRef>
              <c:f>Sheet1!$C$60:$E$60</c:f>
              <c:numCache>
                <c:formatCode>General</c:formatCode>
                <c:ptCount val="3"/>
                <c:pt idx="0">
                  <c:v>30.45</c:v>
                </c:pt>
                <c:pt idx="1">
                  <c:v>29.19</c:v>
                </c:pt>
                <c:pt idx="2">
                  <c:v>31.29</c:v>
                </c:pt>
              </c:numCache>
            </c:numRef>
          </c:val>
          <c:extLst>
            <c:ext xmlns:c16="http://schemas.microsoft.com/office/drawing/2014/chart" uri="{C3380CC4-5D6E-409C-BE32-E72D297353CC}">
              <c16:uniqueId val="{00000000-3BD5-4FDA-8E50-A034AA570A10}"/>
            </c:ext>
          </c:extLst>
        </c:ser>
        <c:dLbls>
          <c:showLegendKey val="0"/>
          <c:showVal val="0"/>
          <c:showCatName val="0"/>
          <c:showSerName val="0"/>
          <c:showPercent val="0"/>
          <c:showBubbleSize val="0"/>
        </c:dLbls>
        <c:gapWidth val="150"/>
        <c:shape val="box"/>
        <c:axId val="308768928"/>
        <c:axId val="308728400"/>
        <c:axId val="0"/>
      </c:bar3DChart>
      <c:catAx>
        <c:axId val="308768928"/>
        <c:scaling>
          <c:orientation val="minMax"/>
        </c:scaling>
        <c:delete val="0"/>
        <c:axPos val="b"/>
        <c:numFmt formatCode="General" sourceLinked="0"/>
        <c:majorTickMark val="out"/>
        <c:minorTickMark val="none"/>
        <c:tickLblPos val="nextTo"/>
        <c:crossAx val="308728400"/>
        <c:crosses val="autoZero"/>
        <c:auto val="1"/>
        <c:lblAlgn val="ctr"/>
        <c:lblOffset val="100"/>
        <c:noMultiLvlLbl val="0"/>
      </c:catAx>
      <c:valAx>
        <c:axId val="308728400"/>
        <c:scaling>
          <c:orientation val="minMax"/>
        </c:scaling>
        <c:delete val="0"/>
        <c:axPos val="l"/>
        <c:majorGridlines/>
        <c:numFmt formatCode="General" sourceLinked="1"/>
        <c:majorTickMark val="out"/>
        <c:minorTickMark val="none"/>
        <c:tickLblPos val="nextTo"/>
        <c:crossAx val="308768928"/>
        <c:crosses val="autoZero"/>
        <c:crossBetween val="between"/>
      </c:valAx>
    </c:plotArea>
    <c:plotVisOnly val="1"/>
    <c:dispBlanksAs val="gap"/>
    <c:showDLblsOverMax val="0"/>
  </c:chart>
  <c:txPr>
    <a:bodyPr/>
    <a:lstStyle/>
    <a:p>
      <a:pPr>
        <a:defRPr sz="1000" b="1"/>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7881203669995702"/>
          <c:y val="6.4919449554513106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Sheet1!$B$81</c:f>
              <c:strCache>
                <c:ptCount val="1"/>
                <c:pt idx="0">
                  <c:v>Contrast Volume</c:v>
                </c:pt>
              </c:strCache>
            </c:strRef>
          </c:tx>
          <c:spPr>
            <a:solidFill>
              <a:schemeClr val="accent4"/>
            </a:solidFill>
          </c:spPr>
          <c:invertIfNegative val="0"/>
          <c:cat>
            <c:strRef>
              <c:f>Sheet1!$C$80:$E$80</c:f>
              <c:strCache>
                <c:ptCount val="3"/>
                <c:pt idx="0">
                  <c:v>Overall</c:v>
                </c:pt>
                <c:pt idx="1">
                  <c:v>No diabetes</c:v>
                </c:pt>
                <c:pt idx="2">
                  <c:v>Diabetes</c:v>
                </c:pt>
              </c:strCache>
            </c:strRef>
          </c:cat>
          <c:val>
            <c:numRef>
              <c:f>Sheet1!$C$81:$E$81</c:f>
              <c:numCache>
                <c:formatCode>General</c:formatCode>
                <c:ptCount val="3"/>
                <c:pt idx="0">
                  <c:v>260</c:v>
                </c:pt>
                <c:pt idx="1">
                  <c:v>275</c:v>
                </c:pt>
                <c:pt idx="2">
                  <c:v>250</c:v>
                </c:pt>
              </c:numCache>
            </c:numRef>
          </c:val>
          <c:extLst>
            <c:ext xmlns:c16="http://schemas.microsoft.com/office/drawing/2014/chart" uri="{C3380CC4-5D6E-409C-BE32-E72D297353CC}">
              <c16:uniqueId val="{00000000-BBB4-4362-BB79-D3BB3CAFACCB}"/>
            </c:ext>
          </c:extLst>
        </c:ser>
        <c:dLbls>
          <c:showLegendKey val="0"/>
          <c:showVal val="0"/>
          <c:showCatName val="0"/>
          <c:showSerName val="0"/>
          <c:showPercent val="0"/>
          <c:showBubbleSize val="0"/>
        </c:dLbls>
        <c:gapWidth val="150"/>
        <c:shape val="box"/>
        <c:axId val="308777184"/>
        <c:axId val="308781104"/>
        <c:axId val="0"/>
      </c:bar3DChart>
      <c:catAx>
        <c:axId val="308777184"/>
        <c:scaling>
          <c:orientation val="minMax"/>
        </c:scaling>
        <c:delete val="0"/>
        <c:axPos val="b"/>
        <c:numFmt formatCode="General" sourceLinked="0"/>
        <c:majorTickMark val="out"/>
        <c:minorTickMark val="none"/>
        <c:tickLblPos val="nextTo"/>
        <c:crossAx val="308781104"/>
        <c:crosses val="autoZero"/>
        <c:auto val="1"/>
        <c:lblAlgn val="ctr"/>
        <c:lblOffset val="100"/>
        <c:noMultiLvlLbl val="0"/>
      </c:catAx>
      <c:valAx>
        <c:axId val="308781104"/>
        <c:scaling>
          <c:orientation val="minMax"/>
        </c:scaling>
        <c:delete val="0"/>
        <c:axPos val="l"/>
        <c:majorGridlines/>
        <c:numFmt formatCode="General" sourceLinked="1"/>
        <c:majorTickMark val="out"/>
        <c:minorTickMark val="none"/>
        <c:tickLblPos val="nextTo"/>
        <c:crossAx val="308777184"/>
        <c:crosses val="autoZero"/>
        <c:crossBetween val="between"/>
      </c:valAx>
    </c:plotArea>
    <c:plotVisOnly val="1"/>
    <c:dispBlanksAs val="gap"/>
    <c:showDLblsOverMax val="0"/>
  </c:chart>
  <c:txPr>
    <a:bodyPr/>
    <a:lstStyle/>
    <a:p>
      <a:pPr>
        <a:defRPr b="1"/>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Sheet1!$B$110</c:f>
              <c:strCache>
                <c:ptCount val="1"/>
                <c:pt idx="0">
                  <c:v>Patient Air Kerma dose</c:v>
                </c:pt>
              </c:strCache>
            </c:strRef>
          </c:tx>
          <c:spPr>
            <a:solidFill>
              <a:schemeClr val="accent6"/>
            </a:solidFill>
          </c:spPr>
          <c:invertIfNegative val="0"/>
          <c:cat>
            <c:strRef>
              <c:f>Sheet1!$C$109:$E$109</c:f>
              <c:strCache>
                <c:ptCount val="3"/>
                <c:pt idx="0">
                  <c:v>Overall</c:v>
                </c:pt>
                <c:pt idx="1">
                  <c:v>No diabetes</c:v>
                </c:pt>
                <c:pt idx="2">
                  <c:v>Diabetes</c:v>
                </c:pt>
              </c:strCache>
            </c:strRef>
          </c:cat>
          <c:val>
            <c:numRef>
              <c:f>Sheet1!$C$110:$E$110</c:f>
              <c:numCache>
                <c:formatCode>General</c:formatCode>
                <c:ptCount val="3"/>
                <c:pt idx="0">
                  <c:v>3.45</c:v>
                </c:pt>
                <c:pt idx="1">
                  <c:v>3.24</c:v>
                </c:pt>
                <c:pt idx="2">
                  <c:v>3.77</c:v>
                </c:pt>
              </c:numCache>
            </c:numRef>
          </c:val>
          <c:extLst>
            <c:ext xmlns:c16="http://schemas.microsoft.com/office/drawing/2014/chart" uri="{C3380CC4-5D6E-409C-BE32-E72D297353CC}">
              <c16:uniqueId val="{00000000-AD31-4914-B030-F46C3BFAE3C4}"/>
            </c:ext>
          </c:extLst>
        </c:ser>
        <c:dLbls>
          <c:showLegendKey val="0"/>
          <c:showVal val="0"/>
          <c:showCatName val="0"/>
          <c:showSerName val="0"/>
          <c:showPercent val="0"/>
          <c:showBubbleSize val="0"/>
        </c:dLbls>
        <c:gapWidth val="150"/>
        <c:shape val="box"/>
        <c:axId val="307839792"/>
        <c:axId val="308828592"/>
        <c:axId val="0"/>
      </c:bar3DChart>
      <c:catAx>
        <c:axId val="307839792"/>
        <c:scaling>
          <c:orientation val="minMax"/>
        </c:scaling>
        <c:delete val="0"/>
        <c:axPos val="b"/>
        <c:numFmt formatCode="General" sourceLinked="0"/>
        <c:majorTickMark val="out"/>
        <c:minorTickMark val="none"/>
        <c:tickLblPos val="nextTo"/>
        <c:crossAx val="308828592"/>
        <c:crosses val="autoZero"/>
        <c:auto val="1"/>
        <c:lblAlgn val="ctr"/>
        <c:lblOffset val="100"/>
        <c:noMultiLvlLbl val="0"/>
      </c:catAx>
      <c:valAx>
        <c:axId val="308828592"/>
        <c:scaling>
          <c:orientation val="minMax"/>
        </c:scaling>
        <c:delete val="0"/>
        <c:axPos val="l"/>
        <c:majorGridlines/>
        <c:numFmt formatCode="General" sourceLinked="1"/>
        <c:majorTickMark val="out"/>
        <c:minorTickMark val="none"/>
        <c:tickLblPos val="nextTo"/>
        <c:crossAx val="307839792"/>
        <c:crosses val="autoZero"/>
        <c:crossBetween val="between"/>
      </c:valAx>
    </c:plotArea>
    <c:plotVisOnly val="1"/>
    <c:dispBlanksAs val="gap"/>
    <c:showDLblsOverMax val="0"/>
  </c:chart>
  <c:txPr>
    <a:bodyPr/>
    <a:lstStyle/>
    <a:p>
      <a:pPr>
        <a:defRPr b="1"/>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dirty="0">
                <a:solidFill>
                  <a:schemeClr val="tx1"/>
                </a:solidFill>
              </a:rPr>
              <a:t>Lesion Location</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Location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61-487E-9AA0-B425E02D9C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61-487E-9AA0-B425E02D9C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461-487E-9AA0-B425E02D9CE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461-487E-9AA0-B425E02D9CE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Proximal</c:v>
                </c:pt>
                <c:pt idx="1">
                  <c:v>Mid</c:v>
                </c:pt>
                <c:pt idx="2">
                  <c:v>Distal</c:v>
                </c:pt>
              </c:strCache>
            </c:strRef>
          </c:cat>
          <c:val>
            <c:numRef>
              <c:f>Sheet1!$B$2:$B$5</c:f>
              <c:numCache>
                <c:formatCode>General</c:formatCode>
                <c:ptCount val="4"/>
                <c:pt idx="0">
                  <c:v>633</c:v>
                </c:pt>
                <c:pt idx="1">
                  <c:v>557</c:v>
                </c:pt>
                <c:pt idx="2">
                  <c:v>179</c:v>
                </c:pt>
              </c:numCache>
            </c:numRef>
          </c:val>
          <c:extLst>
            <c:ext xmlns:c16="http://schemas.microsoft.com/office/drawing/2014/chart" uri="{C3380CC4-5D6E-409C-BE32-E72D297353CC}">
              <c16:uniqueId val="{00000000-F44F-4E44-B9A1-4AC6393FE09E}"/>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b="1"/>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Procedural success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Proximal</c:v>
                </c:pt>
                <c:pt idx="1">
                  <c:v>Mid</c:v>
                </c:pt>
                <c:pt idx="2">
                  <c:v>Distal</c:v>
                </c:pt>
              </c:strCache>
            </c:strRef>
          </c:cat>
          <c:val>
            <c:numRef>
              <c:f>Sheet1!$B$2:$B$4</c:f>
              <c:numCache>
                <c:formatCode>0%</c:formatCode>
                <c:ptCount val="3"/>
                <c:pt idx="0">
                  <c:v>0.87</c:v>
                </c:pt>
                <c:pt idx="1">
                  <c:v>0.9</c:v>
                </c:pt>
                <c:pt idx="2">
                  <c:v>0.85</c:v>
                </c:pt>
              </c:numCache>
            </c:numRef>
          </c:val>
          <c:extLst>
            <c:ext xmlns:c16="http://schemas.microsoft.com/office/drawing/2014/chart" uri="{C3380CC4-5D6E-409C-BE32-E72D297353CC}">
              <c16:uniqueId val="{00000000-7196-495E-85BD-960C212BD4ED}"/>
            </c:ext>
          </c:extLst>
        </c:ser>
        <c:dLbls>
          <c:showLegendKey val="0"/>
          <c:showVal val="0"/>
          <c:showCatName val="0"/>
          <c:showSerName val="0"/>
          <c:showPercent val="0"/>
          <c:showBubbleSize val="0"/>
        </c:dLbls>
        <c:gapWidth val="74"/>
        <c:overlap val="83"/>
        <c:axId val="310195104"/>
        <c:axId val="339287232"/>
      </c:barChart>
      <c:catAx>
        <c:axId val="31019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39287232"/>
        <c:crosses val="autoZero"/>
        <c:auto val="1"/>
        <c:lblAlgn val="ctr"/>
        <c:lblOffset val="100"/>
        <c:noMultiLvlLbl val="0"/>
      </c:catAx>
      <c:valAx>
        <c:axId val="3392872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10195104"/>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1728395061728399E-2"/>
          <c:y val="0.36673736347472702"/>
          <c:w val="0.93209876543209902"/>
          <c:h val="0.63326263652527404"/>
        </c:manualLayout>
      </c:layout>
      <c:pie3DChart>
        <c:varyColors val="1"/>
        <c:ser>
          <c:idx val="0"/>
          <c:order val="0"/>
          <c:tx>
            <c:strRef>
              <c:f>Sheet1!$B$1</c:f>
              <c:strCache>
                <c:ptCount val="1"/>
                <c:pt idx="0">
                  <c:v>Sales</c:v>
                </c:pt>
              </c:strCache>
            </c:strRef>
          </c:tx>
          <c:dPt>
            <c:idx val="0"/>
            <c:bubble3D val="0"/>
            <c:spPr>
              <a:solidFill>
                <a:srgbClr val="FF0000">
                  <a:alpha val="62000"/>
                </a:srgb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AFA4-4F2D-95E6-B95D2D03C9C6}"/>
              </c:ext>
            </c:extLst>
          </c:dPt>
          <c:dPt>
            <c:idx val="1"/>
            <c:bubble3D val="0"/>
            <c:spPr>
              <a:gradFill>
                <a:gsLst>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noFill/>
              </a:ln>
              <a:effectLst/>
              <a:sp3d>
                <a:contourClr>
                  <a:srgbClr val="0033CC"/>
                </a:contourClr>
              </a:sp3d>
            </c:spPr>
            <c:extLst>
              <c:ext xmlns:c16="http://schemas.microsoft.com/office/drawing/2014/chart" uri="{C3380CC4-5D6E-409C-BE32-E72D297353CC}">
                <c16:uniqueId val="{00000003-AFA4-4F2D-95E6-B95D2D03C9C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FA4-4F2D-95E6-B95D2D03C9C6}"/>
              </c:ext>
            </c:extLst>
          </c:dPt>
          <c:dPt>
            <c:idx val="3"/>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AFA4-4F2D-95E6-B95D2D03C9C6}"/>
              </c:ext>
            </c:extLst>
          </c:dPt>
          <c:dLbls>
            <c:dLbl>
              <c:idx val="0"/>
              <c:tx>
                <c:rich>
                  <a:bodyPr/>
                  <a:lstStyle/>
                  <a:p>
                    <a:fld id="{FE904527-F045-4E32-90CC-99330006D730}" type="PERCENTAGE">
                      <a:rPr lang="is-IS" smtClean="0"/>
                      <a:pPr/>
                      <a:t>[PERCENTAGE]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FA4-4F2D-95E6-B95D2D03C9C6}"/>
                </c:ext>
              </c:extLst>
            </c:dLbl>
            <c:dLbl>
              <c:idx val="1"/>
              <c:tx>
                <c:rich>
                  <a:bodyPr/>
                  <a:lstStyle/>
                  <a:p>
                    <a:fld id="{E97E1D02-E3E2-4FCA-89F6-286098BAA7E0}" type="PERCENTAGE">
                      <a:rPr lang="is-IS" smtClean="0"/>
                      <a:pPr/>
                      <a:t>[PERCENTAGE]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FA4-4F2D-95E6-B95D2D03C9C6}"/>
                </c:ext>
              </c:extLst>
            </c:dLbl>
            <c:dLbl>
              <c:idx val="3"/>
              <c:tx>
                <c:rich>
                  <a:bodyPr/>
                  <a:lstStyle/>
                  <a:p>
                    <a:fld id="{E67A3E30-CD36-453E-B256-4D0E4879929F}" type="PERCENTAGE">
                      <a:rPr lang="pt-BR" smtClean="0"/>
                      <a:pPr/>
                      <a:t>[PERCENTAGE]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FA4-4F2D-95E6-B95D2D03C9C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Straight</c:v>
                </c:pt>
                <c:pt idx="1">
                  <c:v>Slight</c:v>
                </c:pt>
                <c:pt idx="2">
                  <c:v>Moderate</c:v>
                </c:pt>
                <c:pt idx="3">
                  <c:v>Severe</c:v>
                </c:pt>
              </c:strCache>
            </c:strRef>
          </c:cat>
          <c:val>
            <c:numRef>
              <c:f>Sheet1!$B$2:$B$5</c:f>
              <c:numCache>
                <c:formatCode>General</c:formatCode>
                <c:ptCount val="4"/>
                <c:pt idx="0">
                  <c:v>42</c:v>
                </c:pt>
                <c:pt idx="1">
                  <c:v>23</c:v>
                </c:pt>
                <c:pt idx="2">
                  <c:v>26</c:v>
                </c:pt>
                <c:pt idx="3">
                  <c:v>9</c:v>
                </c:pt>
              </c:numCache>
            </c:numRef>
          </c:val>
          <c:extLst>
            <c:ext xmlns:c16="http://schemas.microsoft.com/office/drawing/2014/chart" uri="{C3380CC4-5D6E-409C-BE32-E72D297353CC}">
              <c16:uniqueId val="{00000006-AFA4-4F2D-95E6-B95D2D03C9C6}"/>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3.6440414277459199E-2"/>
          <c:y val="2.5751214514529198E-2"/>
          <c:w val="0.88097671818800505"/>
          <c:h val="0.2256083312166629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14201402323805E-2"/>
          <c:y val="0.19992755225014699"/>
          <c:w val="0.90284995530668599"/>
          <c:h val="0.69045824360777197"/>
        </c:manualLayout>
      </c:layout>
      <c:barChart>
        <c:barDir val="col"/>
        <c:grouping val="stacked"/>
        <c:varyColors val="0"/>
        <c:ser>
          <c:idx val="0"/>
          <c:order val="0"/>
          <c:tx>
            <c:strRef>
              <c:f>Sheet1!$A$121</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Sheet1!$B$120:$F$120</c:f>
              <c:strCache>
                <c:ptCount val="5"/>
                <c:pt idx="0">
                  <c:v>PROGRESS-CTO Score 0</c:v>
                </c:pt>
                <c:pt idx="1">
                  <c:v>PROGRESS-CTO Score 1</c:v>
                </c:pt>
                <c:pt idx="2">
                  <c:v>PROGRESS-CTO Score 2</c:v>
                </c:pt>
                <c:pt idx="3">
                  <c:v>PROGRESS-CTO Score 3</c:v>
                </c:pt>
                <c:pt idx="4">
                  <c:v>PROGRESS-CTO Score 4</c:v>
                </c:pt>
              </c:strCache>
            </c:strRef>
          </c:cat>
          <c:val>
            <c:numRef>
              <c:f>Sheet1!$B$121:$F$121</c:f>
              <c:numCache>
                <c:formatCode>General</c:formatCode>
                <c:ptCount val="5"/>
              </c:numCache>
            </c:numRef>
          </c:val>
          <c:extLst>
            <c:ext xmlns:c16="http://schemas.microsoft.com/office/drawing/2014/chart" uri="{C3380CC4-5D6E-409C-BE32-E72D297353CC}">
              <c16:uniqueId val="{00000000-823E-4E88-BDD6-32681A04CAA7}"/>
            </c:ext>
          </c:extLst>
        </c:ser>
        <c:ser>
          <c:idx val="1"/>
          <c:order val="1"/>
          <c:tx>
            <c:strRef>
              <c:f>Sheet1!$A$122</c:f>
              <c:strCache>
                <c:ptCount val="1"/>
                <c:pt idx="0">
                  <c:v>AWE</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Sheet1!$B$120:$F$120</c:f>
              <c:strCache>
                <c:ptCount val="5"/>
                <c:pt idx="0">
                  <c:v>PROGRESS-CTO Score 0</c:v>
                </c:pt>
                <c:pt idx="1">
                  <c:v>PROGRESS-CTO Score 1</c:v>
                </c:pt>
                <c:pt idx="2">
                  <c:v>PROGRESS-CTO Score 2</c:v>
                </c:pt>
                <c:pt idx="3">
                  <c:v>PROGRESS-CTO Score 3</c:v>
                </c:pt>
                <c:pt idx="4">
                  <c:v>PROGRESS-CTO Score 4</c:v>
                </c:pt>
              </c:strCache>
            </c:strRef>
          </c:cat>
          <c:val>
            <c:numRef>
              <c:f>Sheet1!$B$122:$F$122</c:f>
              <c:numCache>
                <c:formatCode>0.0%</c:formatCode>
                <c:ptCount val="5"/>
                <c:pt idx="0">
                  <c:v>0.55269999999999997</c:v>
                </c:pt>
                <c:pt idx="1">
                  <c:v>0.432</c:v>
                </c:pt>
                <c:pt idx="2">
                  <c:v>0.41710000000000003</c:v>
                </c:pt>
                <c:pt idx="3">
                  <c:v>0.38829999999999998</c:v>
                </c:pt>
                <c:pt idx="4">
                  <c:v>0.43140000000000001</c:v>
                </c:pt>
              </c:numCache>
            </c:numRef>
          </c:val>
          <c:extLst>
            <c:ext xmlns:c16="http://schemas.microsoft.com/office/drawing/2014/chart" uri="{C3380CC4-5D6E-409C-BE32-E72D297353CC}">
              <c16:uniqueId val="{00000001-823E-4E88-BDD6-32681A04CAA7}"/>
            </c:ext>
          </c:extLst>
        </c:ser>
        <c:ser>
          <c:idx val="2"/>
          <c:order val="2"/>
          <c:tx>
            <c:strRef>
              <c:f>Sheet1!$A$123</c:f>
              <c:strCache>
                <c:ptCount val="1"/>
                <c:pt idx="0">
                  <c:v>ADR</c:v>
                </c:pt>
              </c:strCache>
            </c:strRef>
          </c:tx>
          <c:spPr>
            <a:gradFill rotWithShape="1">
              <a:gsLst>
                <a:gs pos="18000">
                  <a:schemeClr val="accent1">
                    <a:lumMod val="60000"/>
                    <a:lumOff val="40000"/>
                  </a:schemeClr>
                </a:gs>
                <a:gs pos="100000">
                  <a:schemeClr val="accent1">
                    <a:lumMod val="40000"/>
                    <a:lumOff val="60000"/>
                  </a:schemeClr>
                </a:gs>
              </a:gsLst>
              <a:lin ang="16200000" scaled="1"/>
            </a:gra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Sheet1!$B$120:$F$120</c:f>
              <c:strCache>
                <c:ptCount val="5"/>
                <c:pt idx="0">
                  <c:v>PROGRESS-CTO Score 0</c:v>
                </c:pt>
                <c:pt idx="1">
                  <c:v>PROGRESS-CTO Score 1</c:v>
                </c:pt>
                <c:pt idx="2">
                  <c:v>PROGRESS-CTO Score 2</c:v>
                </c:pt>
                <c:pt idx="3">
                  <c:v>PROGRESS-CTO Score 3</c:v>
                </c:pt>
                <c:pt idx="4">
                  <c:v>PROGRESS-CTO Score 4</c:v>
                </c:pt>
              </c:strCache>
            </c:strRef>
          </c:cat>
          <c:val>
            <c:numRef>
              <c:f>Sheet1!$B$123:$F$123</c:f>
              <c:numCache>
                <c:formatCode>0.0%</c:formatCode>
                <c:ptCount val="5"/>
                <c:pt idx="0">
                  <c:v>0.17510000000000001</c:v>
                </c:pt>
                <c:pt idx="1">
                  <c:v>0.18559999999999999</c:v>
                </c:pt>
                <c:pt idx="2">
                  <c:v>0.19370000000000001</c:v>
                </c:pt>
                <c:pt idx="3">
                  <c:v>0.28160000000000002</c:v>
                </c:pt>
                <c:pt idx="4">
                  <c:v>0.27450000000000002</c:v>
                </c:pt>
              </c:numCache>
            </c:numRef>
          </c:val>
          <c:extLst>
            <c:ext xmlns:c16="http://schemas.microsoft.com/office/drawing/2014/chart" uri="{C3380CC4-5D6E-409C-BE32-E72D297353CC}">
              <c16:uniqueId val="{00000002-823E-4E88-BDD6-32681A04CAA7}"/>
            </c:ext>
          </c:extLst>
        </c:ser>
        <c:ser>
          <c:idx val="3"/>
          <c:order val="3"/>
          <c:tx>
            <c:strRef>
              <c:f>Sheet1!$A$124</c:f>
              <c:strCache>
                <c:ptCount val="1"/>
                <c:pt idx="0">
                  <c:v>Retrograde</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Sheet1!$B$120:$F$120</c:f>
              <c:strCache>
                <c:ptCount val="5"/>
                <c:pt idx="0">
                  <c:v>PROGRESS-CTO Score 0</c:v>
                </c:pt>
                <c:pt idx="1">
                  <c:v>PROGRESS-CTO Score 1</c:v>
                </c:pt>
                <c:pt idx="2">
                  <c:v>PROGRESS-CTO Score 2</c:v>
                </c:pt>
                <c:pt idx="3">
                  <c:v>PROGRESS-CTO Score 3</c:v>
                </c:pt>
                <c:pt idx="4">
                  <c:v>PROGRESS-CTO Score 4</c:v>
                </c:pt>
              </c:strCache>
            </c:strRef>
          </c:cat>
          <c:val>
            <c:numRef>
              <c:f>Sheet1!$B$124:$F$124</c:f>
              <c:numCache>
                <c:formatCode>0.0%</c:formatCode>
                <c:ptCount val="5"/>
                <c:pt idx="0">
                  <c:v>0.2278</c:v>
                </c:pt>
                <c:pt idx="1">
                  <c:v>0.26910000000000001</c:v>
                </c:pt>
                <c:pt idx="2">
                  <c:v>0.2253</c:v>
                </c:pt>
                <c:pt idx="3">
                  <c:v>0.15049999999999999</c:v>
                </c:pt>
                <c:pt idx="4">
                  <c:v>5.8799999999999998E-2</c:v>
                </c:pt>
              </c:numCache>
            </c:numRef>
          </c:val>
          <c:extLst>
            <c:ext xmlns:c16="http://schemas.microsoft.com/office/drawing/2014/chart" uri="{C3380CC4-5D6E-409C-BE32-E72D297353CC}">
              <c16:uniqueId val="{00000003-823E-4E88-BDD6-32681A04CAA7}"/>
            </c:ext>
          </c:extLst>
        </c:ser>
        <c:dLbls>
          <c:dLblPos val="ctr"/>
          <c:showLegendKey val="0"/>
          <c:showVal val="1"/>
          <c:showCatName val="0"/>
          <c:showSerName val="0"/>
          <c:showPercent val="0"/>
          <c:showBubbleSize val="0"/>
        </c:dLbls>
        <c:gapWidth val="150"/>
        <c:overlap val="100"/>
        <c:axId val="745148112"/>
        <c:axId val="743834656"/>
      </c:barChart>
      <c:catAx>
        <c:axId val="7451481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743834656"/>
        <c:crosses val="autoZero"/>
        <c:auto val="1"/>
        <c:lblAlgn val="ctr"/>
        <c:lblOffset val="100"/>
        <c:noMultiLvlLbl val="0"/>
      </c:catAx>
      <c:valAx>
        <c:axId val="743834656"/>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745148112"/>
        <c:crosses val="autoZero"/>
        <c:crossBetween val="between"/>
        <c:minorUnit val="0.2"/>
      </c:valAx>
      <c:spPr>
        <a:noFill/>
        <a:ln>
          <a:noFill/>
        </a:ln>
        <a:effectLst/>
      </c:spPr>
    </c:plotArea>
    <c:legend>
      <c:legendPos val="r"/>
      <c:legendEntry>
        <c:idx val="3"/>
        <c:delete val="1"/>
      </c:legendEntry>
      <c:layout>
        <c:manualLayout>
          <c:xMode val="edge"/>
          <c:yMode val="edge"/>
          <c:x val="0.82661176941132697"/>
          <c:y val="4.0732354902209798E-2"/>
          <c:w val="0.16270073892123199"/>
          <c:h val="0.18230688023875999"/>
        </c:manualLayout>
      </c:layout>
      <c:overlay val="0"/>
      <c:spPr>
        <a:noFill/>
        <a:ln>
          <a:solidFill>
            <a:schemeClr val="bg1">
              <a:lumMod val="75000"/>
            </a:schemeClr>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chemeClr val="bg1">
          <a:lumMod val="75000"/>
        </a:schemeClr>
      </a:solidFill>
    </a:ln>
    <a:effectLst>
      <a:outerShdw blurRad="50800" dist="38100" dir="2700000" algn="tl" rotWithShape="0">
        <a:prstClr val="black">
          <a:alpha val="40000"/>
        </a:prstClr>
      </a:outerShdw>
    </a:effectLst>
  </c:spPr>
  <c:txPr>
    <a:bodyPr/>
    <a:lstStyle/>
    <a:p>
      <a:pPr>
        <a:defRPr sz="1200" b="1">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76500640697256E-2"/>
          <c:y val="0.32043194850037099"/>
          <c:w val="0.93209876543209902"/>
          <c:h val="0.63326263652527404"/>
        </c:manualLayout>
      </c:layout>
      <c:pie3DChart>
        <c:varyColors val="1"/>
        <c:ser>
          <c:idx val="0"/>
          <c:order val="0"/>
          <c:tx>
            <c:strRef>
              <c:f>Sheet1!$B$1</c:f>
              <c:strCache>
                <c:ptCount val="1"/>
                <c:pt idx="0">
                  <c:v>Sales</c:v>
                </c:pt>
              </c:strCache>
            </c:strRef>
          </c:tx>
          <c:spPr>
            <a:ln>
              <a:noFill/>
            </a:ln>
          </c:spPr>
          <c:dPt>
            <c:idx val="0"/>
            <c:bubble3D val="0"/>
            <c:spPr>
              <a:solidFill>
                <a:srgbClr val="FF0000">
                  <a:alpha val="62000"/>
                </a:srgbClr>
              </a:solidFill>
              <a:ln w="25400">
                <a:noFill/>
              </a:ln>
              <a:effectLst/>
              <a:sp3d/>
            </c:spPr>
            <c:extLst>
              <c:ext xmlns:c16="http://schemas.microsoft.com/office/drawing/2014/chart" uri="{C3380CC4-5D6E-409C-BE32-E72D297353CC}">
                <c16:uniqueId val="{00000001-AFA4-4F2D-95E6-B95D2D03C9C6}"/>
              </c:ext>
            </c:extLst>
          </c:dPt>
          <c:dPt>
            <c:idx val="1"/>
            <c:bubble3D val="0"/>
            <c:spPr>
              <a:gradFill>
                <a:gsLst>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noFill/>
              </a:ln>
              <a:effectLst/>
              <a:sp3d>
                <a:contourClr>
                  <a:srgbClr val="0033CC"/>
                </a:contourClr>
              </a:sp3d>
            </c:spPr>
            <c:extLst>
              <c:ext xmlns:c16="http://schemas.microsoft.com/office/drawing/2014/chart" uri="{C3380CC4-5D6E-409C-BE32-E72D297353CC}">
                <c16:uniqueId val="{00000003-AFA4-4F2D-95E6-B95D2D03C9C6}"/>
              </c:ext>
            </c:extLst>
          </c:dPt>
          <c:dPt>
            <c:idx val="2"/>
            <c:bubble3D val="0"/>
            <c:spPr>
              <a:solidFill>
                <a:schemeClr val="accent3"/>
              </a:solidFill>
              <a:ln w="25400">
                <a:noFill/>
              </a:ln>
              <a:effectLst/>
              <a:sp3d/>
            </c:spPr>
            <c:extLst>
              <c:ext xmlns:c16="http://schemas.microsoft.com/office/drawing/2014/chart" uri="{C3380CC4-5D6E-409C-BE32-E72D297353CC}">
                <c16:uniqueId val="{00000005-D722-4696-B48B-94737BCED67B}"/>
              </c:ext>
            </c:extLst>
          </c:dPt>
          <c:dPt>
            <c:idx val="3"/>
            <c:bubble3D val="0"/>
            <c:spPr>
              <a:solidFill>
                <a:srgbClr val="FFC000"/>
              </a:solidFill>
              <a:ln w="25400">
                <a:noFill/>
              </a:ln>
              <a:effectLst/>
              <a:sp3d/>
            </c:spPr>
            <c:extLst>
              <c:ext xmlns:c16="http://schemas.microsoft.com/office/drawing/2014/chart" uri="{C3380CC4-5D6E-409C-BE32-E72D297353CC}">
                <c16:uniqueId val="{00000005-AFA4-4F2D-95E6-B95D2D03C9C6}"/>
              </c:ext>
            </c:extLst>
          </c:dPt>
          <c:dLbls>
            <c:dLbl>
              <c:idx val="0"/>
              <c:tx>
                <c:rich>
                  <a:bodyPr/>
                  <a:lstStyle/>
                  <a:p>
                    <a:fld id="{FE904527-F045-4E32-90CC-99330006D730}" type="PERCENTAGE">
                      <a:rPr lang="is-IS"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FA4-4F2D-95E6-B95D2D03C9C6}"/>
                </c:ext>
              </c:extLst>
            </c:dLbl>
            <c:dLbl>
              <c:idx val="1"/>
              <c:tx>
                <c:rich>
                  <a:bodyPr/>
                  <a:lstStyle/>
                  <a:p>
                    <a:fld id="{E97E1D02-E3E2-4FCA-89F6-286098BAA7E0}" type="PERCENTAGE">
                      <a:rPr lang="is-IS"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FA4-4F2D-95E6-B95D2D03C9C6}"/>
                </c:ext>
              </c:extLst>
            </c:dLbl>
            <c:dLbl>
              <c:idx val="2"/>
              <c:tx>
                <c:rich>
                  <a:bodyPr/>
                  <a:lstStyle/>
                  <a:p>
                    <a:fld id="{AFD7AAC3-461A-4C99-A17C-1603223CC4A2}" type="PERCENTAGE">
                      <a:rPr lang="is-IS"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722-4696-B48B-94737BCED67B}"/>
                </c:ext>
              </c:extLst>
            </c:dLbl>
            <c:dLbl>
              <c:idx val="3"/>
              <c:tx>
                <c:rich>
                  <a:bodyPr/>
                  <a:lstStyle/>
                  <a:p>
                    <a:fld id="{E67A3E30-CD36-453E-B256-4D0E4879929F}" type="PERCENTAGE">
                      <a:rPr lang="pt-BR"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FA4-4F2D-95E6-B95D2D03C9C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None</c:v>
                </c:pt>
                <c:pt idx="1">
                  <c:v>Mild</c:v>
                </c:pt>
                <c:pt idx="2">
                  <c:v>Moderate</c:v>
                </c:pt>
                <c:pt idx="3">
                  <c:v>Severe</c:v>
                </c:pt>
              </c:strCache>
            </c:strRef>
          </c:cat>
          <c:val>
            <c:numRef>
              <c:f>Sheet1!$B$2:$B$5</c:f>
              <c:numCache>
                <c:formatCode>General</c:formatCode>
                <c:ptCount val="4"/>
                <c:pt idx="0">
                  <c:v>21</c:v>
                </c:pt>
                <c:pt idx="1">
                  <c:v>21</c:v>
                </c:pt>
                <c:pt idx="2">
                  <c:v>21</c:v>
                </c:pt>
                <c:pt idx="3">
                  <c:v>37</c:v>
                </c:pt>
              </c:numCache>
            </c:numRef>
          </c:val>
          <c:extLst>
            <c:ext xmlns:c16="http://schemas.microsoft.com/office/drawing/2014/chart" uri="{C3380CC4-5D6E-409C-BE32-E72D297353CC}">
              <c16:uniqueId val="{00000006-AFA4-4F2D-95E6-B95D2D03C9C6}"/>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4.9993590713614998E-2"/>
          <c:y val="4.8885113147661703E-2"/>
          <c:w val="0.88097671818800505"/>
          <c:h val="0.2256083312166629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8875110030199"/>
          <c:y val="3.0965712619255899E-2"/>
          <c:w val="0.83706566495701795"/>
          <c:h val="0.81676790401199795"/>
        </c:manualLayout>
      </c:layout>
      <c:barChart>
        <c:barDir val="col"/>
        <c:grouping val="stacked"/>
        <c:varyColors val="0"/>
        <c:ser>
          <c:idx val="0"/>
          <c:order val="0"/>
          <c:spPr>
            <a:noFill/>
            <a:ln>
              <a:noFill/>
            </a:ln>
            <a:effectLst/>
          </c:spPr>
          <c:invertIfNegative val="0"/>
          <c:errBars>
            <c:errBarType val="minus"/>
            <c:errValType val="cust"/>
            <c:noEndCap val="0"/>
            <c:plus>
              <c:numLit>
                <c:formatCode>General</c:formatCode>
                <c:ptCount val="1"/>
                <c:pt idx="0">
                  <c:v>1</c:v>
                </c:pt>
              </c:numLit>
            </c:plus>
            <c:minus>
              <c:numRef>
                <c:f>Sheet1!$M$151:$P$151</c:f>
                <c:numCache>
                  <c:formatCode>General</c:formatCode>
                  <c:ptCount val="4"/>
                  <c:pt idx="0">
                    <c:v>0.3</c:v>
                  </c:pt>
                  <c:pt idx="1">
                    <c:v>0.6</c:v>
                  </c:pt>
                  <c:pt idx="2">
                    <c:v>0.4</c:v>
                  </c:pt>
                  <c:pt idx="3">
                    <c:v>0.7</c:v>
                  </c:pt>
                </c:numCache>
              </c:numRef>
            </c:minus>
            <c:spPr>
              <a:noFill/>
              <a:ln w="28575" cap="flat" cmpd="sng" algn="ctr">
                <a:solidFill>
                  <a:schemeClr val="accent4">
                    <a:lumMod val="75000"/>
                  </a:schemeClr>
                </a:solidFill>
                <a:round/>
              </a:ln>
              <a:effectLst/>
            </c:spPr>
          </c:errBars>
          <c:cat>
            <c:strRef>
              <c:f>Sheet1!$M$147:$P$147</c:f>
              <c:strCache>
                <c:ptCount val="4"/>
                <c:pt idx="0">
                  <c:v>0</c:v>
                </c:pt>
                <c:pt idx="1">
                  <c:v>1</c:v>
                </c:pt>
                <c:pt idx="2">
                  <c:v>2</c:v>
                </c:pt>
                <c:pt idx="3">
                  <c:v>≥3</c:v>
                </c:pt>
              </c:strCache>
            </c:strRef>
          </c:cat>
          <c:val>
            <c:numRef>
              <c:f>Sheet1!$M$148:$P$148</c:f>
              <c:numCache>
                <c:formatCode>0.0</c:formatCode>
                <c:ptCount val="4"/>
                <c:pt idx="0">
                  <c:v>0.9</c:v>
                </c:pt>
                <c:pt idx="1">
                  <c:v>1.5</c:v>
                </c:pt>
                <c:pt idx="2">
                  <c:v>1.5</c:v>
                </c:pt>
                <c:pt idx="3">
                  <c:v>1.5</c:v>
                </c:pt>
              </c:numCache>
            </c:numRef>
          </c:val>
          <c:extLst>
            <c:ext xmlns:c16="http://schemas.microsoft.com/office/drawing/2014/chart" uri="{C3380CC4-5D6E-409C-BE32-E72D297353CC}">
              <c16:uniqueId val="{00000000-E57F-4EE8-8E5C-57127F525A55}"/>
            </c:ext>
          </c:extLst>
        </c:ser>
        <c:ser>
          <c:idx val="1"/>
          <c:order val="1"/>
          <c:spPr>
            <a:solidFill>
              <a:schemeClr val="accent4">
                <a:lumMod val="40000"/>
                <a:lumOff val="60000"/>
              </a:schemeClr>
            </a:solidFill>
            <a:ln w="28575">
              <a:solidFill>
                <a:schemeClr val="accent4">
                  <a:lumMod val="75000"/>
                </a:schemeClr>
              </a:solidFill>
            </a:ln>
            <a:effectLst/>
          </c:spPr>
          <c:invertIfNegative val="0"/>
          <c:cat>
            <c:strRef>
              <c:f>Sheet1!$M$147:$P$147</c:f>
              <c:strCache>
                <c:ptCount val="4"/>
                <c:pt idx="0">
                  <c:v>0</c:v>
                </c:pt>
                <c:pt idx="1">
                  <c:v>1</c:v>
                </c:pt>
                <c:pt idx="2">
                  <c:v>2</c:v>
                </c:pt>
                <c:pt idx="3">
                  <c:v>≥3</c:v>
                </c:pt>
              </c:strCache>
            </c:strRef>
          </c:cat>
          <c:val>
            <c:numRef>
              <c:f>Sheet1!$M$149:$P$149</c:f>
              <c:numCache>
                <c:formatCode>0.0</c:formatCode>
                <c:ptCount val="4"/>
                <c:pt idx="0">
                  <c:v>0.9</c:v>
                </c:pt>
                <c:pt idx="1">
                  <c:v>0.9</c:v>
                </c:pt>
                <c:pt idx="2">
                  <c:v>1.1000000000000001</c:v>
                </c:pt>
                <c:pt idx="3">
                  <c:v>1.4</c:v>
                </c:pt>
              </c:numCache>
            </c:numRef>
          </c:val>
          <c:extLst>
            <c:ext xmlns:c16="http://schemas.microsoft.com/office/drawing/2014/chart" uri="{C3380CC4-5D6E-409C-BE32-E72D297353CC}">
              <c16:uniqueId val="{00000001-E57F-4EE8-8E5C-57127F525A55}"/>
            </c:ext>
          </c:extLst>
        </c:ser>
        <c:ser>
          <c:idx val="2"/>
          <c:order val="2"/>
          <c:spPr>
            <a:solidFill>
              <a:schemeClr val="accent4">
                <a:lumMod val="40000"/>
                <a:lumOff val="60000"/>
              </a:schemeClr>
            </a:solidFill>
            <a:ln w="28575">
              <a:solidFill>
                <a:schemeClr val="accent4">
                  <a:lumMod val="75000"/>
                </a:schemeClr>
              </a:solidFill>
            </a:ln>
            <a:effectLst/>
          </c:spPr>
          <c:invertIfNegative val="0"/>
          <c:errBars>
            <c:errBarType val="plus"/>
            <c:errValType val="cust"/>
            <c:noEndCap val="0"/>
            <c:plus>
              <c:numRef>
                <c:f>Sheet1!$M$152:$P$152</c:f>
                <c:numCache>
                  <c:formatCode>General</c:formatCode>
                  <c:ptCount val="4"/>
                  <c:pt idx="0">
                    <c:v>0.8</c:v>
                  </c:pt>
                  <c:pt idx="1">
                    <c:v>1.8</c:v>
                  </c:pt>
                  <c:pt idx="2">
                    <c:v>1.899999999999999</c:v>
                  </c:pt>
                  <c:pt idx="3">
                    <c:v>2.2999999999999998</c:v>
                  </c:pt>
                </c:numCache>
              </c:numRef>
            </c:plus>
            <c:minus>
              <c:numLit>
                <c:formatCode>General</c:formatCode>
                <c:ptCount val="1"/>
                <c:pt idx="0">
                  <c:v>1</c:v>
                </c:pt>
              </c:numLit>
            </c:minus>
            <c:spPr>
              <a:noFill/>
              <a:ln w="28575" cap="flat" cmpd="sng" algn="ctr">
                <a:solidFill>
                  <a:schemeClr val="accent4">
                    <a:lumMod val="75000"/>
                  </a:schemeClr>
                </a:solidFill>
                <a:round/>
              </a:ln>
              <a:effectLst/>
            </c:spPr>
          </c:errBars>
          <c:cat>
            <c:strRef>
              <c:f>Sheet1!$M$147:$P$147</c:f>
              <c:strCache>
                <c:ptCount val="4"/>
                <c:pt idx="0">
                  <c:v>0</c:v>
                </c:pt>
                <c:pt idx="1">
                  <c:v>1</c:v>
                </c:pt>
                <c:pt idx="2">
                  <c:v>2</c:v>
                </c:pt>
                <c:pt idx="3">
                  <c:v>≥3</c:v>
                </c:pt>
              </c:strCache>
            </c:strRef>
          </c:cat>
          <c:val>
            <c:numRef>
              <c:f>Sheet1!$M$150:$P$150</c:f>
              <c:numCache>
                <c:formatCode>0.0</c:formatCode>
                <c:ptCount val="4"/>
                <c:pt idx="0">
                  <c:v>1.4</c:v>
                </c:pt>
                <c:pt idx="1">
                  <c:v>1.4</c:v>
                </c:pt>
                <c:pt idx="2">
                  <c:v>1.9</c:v>
                </c:pt>
                <c:pt idx="3">
                  <c:v>1.7</c:v>
                </c:pt>
              </c:numCache>
            </c:numRef>
          </c:val>
          <c:extLst>
            <c:ext xmlns:c16="http://schemas.microsoft.com/office/drawing/2014/chart" uri="{C3380CC4-5D6E-409C-BE32-E72D297353CC}">
              <c16:uniqueId val="{00000002-E57F-4EE8-8E5C-57127F525A55}"/>
            </c:ext>
          </c:extLst>
        </c:ser>
        <c:dLbls>
          <c:showLegendKey val="0"/>
          <c:showVal val="0"/>
          <c:showCatName val="0"/>
          <c:showSerName val="0"/>
          <c:showPercent val="0"/>
          <c:showBubbleSize val="0"/>
        </c:dLbls>
        <c:gapWidth val="150"/>
        <c:overlap val="100"/>
        <c:axId val="291802384"/>
        <c:axId val="291806688"/>
      </c:barChart>
      <c:catAx>
        <c:axId val="291802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accent4">
                    <a:lumMod val="75000"/>
                  </a:schemeClr>
                </a:solidFill>
                <a:latin typeface="Arial" panose="020B0604020202020204" pitchFamily="34" charset="0"/>
                <a:ea typeface="+mn-ea"/>
                <a:cs typeface="Arial" panose="020B0604020202020204" pitchFamily="34" charset="0"/>
              </a:defRPr>
            </a:pPr>
            <a:endParaRPr lang="en-US"/>
          </a:p>
        </c:txPr>
        <c:crossAx val="291806688"/>
        <c:crosses val="autoZero"/>
        <c:auto val="0"/>
        <c:lblAlgn val="ctr"/>
        <c:lblOffset val="100"/>
        <c:noMultiLvlLbl val="0"/>
      </c:catAx>
      <c:valAx>
        <c:axId val="291806688"/>
        <c:scaling>
          <c:orientation val="minMax"/>
          <c:max val="7"/>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1802384"/>
        <c:crosses val="autoZero"/>
        <c:crossBetween val="between"/>
        <c:majorUnit val="1"/>
      </c:valAx>
      <c:spPr>
        <a:noFill/>
        <a:ln>
          <a:noFill/>
        </a:ln>
        <a:effectLst/>
      </c:spPr>
    </c:plotArea>
    <c:plotVisOnly val="1"/>
    <c:dispBlanksAs val="gap"/>
    <c:showDLblsOverMax val="0"/>
  </c:chart>
  <c:spPr>
    <a:noFill/>
    <a:ln>
      <a:solidFill>
        <a:schemeClr val="bg1">
          <a:lumMod val="85000"/>
        </a:schemeClr>
      </a:solidFill>
    </a:ln>
    <a:effectLst>
      <a:outerShdw blurRad="50800" dist="38100" dir="2700000" algn="tl" rotWithShape="0">
        <a:prstClr val="black">
          <a:alpha val="40000"/>
        </a:prstClr>
      </a:outerShdw>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92278365189099"/>
          <c:y val="3.0965712619255899E-2"/>
          <c:w val="0.82301404213308804"/>
          <c:h val="0.81676790401199795"/>
        </c:manualLayout>
      </c:layout>
      <c:barChart>
        <c:barDir val="col"/>
        <c:grouping val="stacked"/>
        <c:varyColors val="0"/>
        <c:ser>
          <c:idx val="0"/>
          <c:order val="0"/>
          <c:spPr>
            <a:noFill/>
            <a:ln>
              <a:noFill/>
            </a:ln>
            <a:effectLst/>
          </c:spPr>
          <c:invertIfNegative val="0"/>
          <c:errBars>
            <c:errBarType val="minus"/>
            <c:errValType val="cust"/>
            <c:noEndCap val="0"/>
            <c:plus>
              <c:numLit>
                <c:formatCode>General</c:formatCode>
                <c:ptCount val="1"/>
                <c:pt idx="0">
                  <c:v>1</c:v>
                </c:pt>
              </c:numLit>
            </c:plus>
            <c:minus>
              <c:numRef>
                <c:f>Sheet1!$M$165:$P$165</c:f>
                <c:numCache>
                  <c:formatCode>General</c:formatCode>
                  <c:ptCount val="4"/>
                  <c:pt idx="0">
                    <c:v>40</c:v>
                  </c:pt>
                  <c:pt idx="1">
                    <c:v>50</c:v>
                  </c:pt>
                  <c:pt idx="2">
                    <c:v>50</c:v>
                  </c:pt>
                  <c:pt idx="3">
                    <c:v>52</c:v>
                  </c:pt>
                </c:numCache>
              </c:numRef>
            </c:minus>
            <c:spPr>
              <a:noFill/>
              <a:ln w="28575" cap="flat" cmpd="sng" algn="ctr">
                <a:solidFill>
                  <a:schemeClr val="accent5"/>
                </a:solidFill>
                <a:round/>
              </a:ln>
              <a:effectLst/>
            </c:spPr>
          </c:errBars>
          <c:cat>
            <c:strRef>
              <c:f>Sheet1!$M$161:$P$161</c:f>
              <c:strCache>
                <c:ptCount val="4"/>
                <c:pt idx="0">
                  <c:v>0</c:v>
                </c:pt>
                <c:pt idx="1">
                  <c:v>1</c:v>
                </c:pt>
                <c:pt idx="2">
                  <c:v>2</c:v>
                </c:pt>
                <c:pt idx="3">
                  <c:v>≥3</c:v>
                </c:pt>
              </c:strCache>
            </c:strRef>
          </c:cat>
          <c:val>
            <c:numRef>
              <c:f>Sheet1!$M$162:$P$162</c:f>
              <c:numCache>
                <c:formatCode>0</c:formatCode>
                <c:ptCount val="4"/>
                <c:pt idx="0">
                  <c:v>160</c:v>
                </c:pt>
                <c:pt idx="1">
                  <c:v>190</c:v>
                </c:pt>
                <c:pt idx="2">
                  <c:v>200</c:v>
                </c:pt>
                <c:pt idx="3">
                  <c:v>202</c:v>
                </c:pt>
              </c:numCache>
            </c:numRef>
          </c:val>
          <c:extLst>
            <c:ext xmlns:c16="http://schemas.microsoft.com/office/drawing/2014/chart" uri="{C3380CC4-5D6E-409C-BE32-E72D297353CC}">
              <c16:uniqueId val="{00000000-525B-4756-B475-9609581E7B71}"/>
            </c:ext>
          </c:extLst>
        </c:ser>
        <c:ser>
          <c:idx val="1"/>
          <c:order val="1"/>
          <c:spPr>
            <a:solidFill>
              <a:schemeClr val="accent5">
                <a:lumMod val="20000"/>
                <a:lumOff val="80000"/>
              </a:schemeClr>
            </a:solidFill>
            <a:ln w="28575">
              <a:solidFill>
                <a:schemeClr val="accent5"/>
              </a:solidFill>
            </a:ln>
            <a:effectLst/>
          </c:spPr>
          <c:invertIfNegative val="0"/>
          <c:cat>
            <c:strRef>
              <c:f>Sheet1!$M$161:$P$161</c:f>
              <c:strCache>
                <c:ptCount val="4"/>
                <c:pt idx="0">
                  <c:v>0</c:v>
                </c:pt>
                <c:pt idx="1">
                  <c:v>1</c:v>
                </c:pt>
                <c:pt idx="2">
                  <c:v>2</c:v>
                </c:pt>
                <c:pt idx="3">
                  <c:v>≥3</c:v>
                </c:pt>
              </c:strCache>
            </c:strRef>
          </c:cat>
          <c:val>
            <c:numRef>
              <c:f>Sheet1!$M$163:$P$163</c:f>
              <c:numCache>
                <c:formatCode>0</c:formatCode>
                <c:ptCount val="4"/>
                <c:pt idx="0">
                  <c:v>60</c:v>
                </c:pt>
                <c:pt idx="1">
                  <c:v>60</c:v>
                </c:pt>
                <c:pt idx="2">
                  <c:v>60</c:v>
                </c:pt>
                <c:pt idx="3">
                  <c:v>78</c:v>
                </c:pt>
              </c:numCache>
            </c:numRef>
          </c:val>
          <c:extLst>
            <c:ext xmlns:c16="http://schemas.microsoft.com/office/drawing/2014/chart" uri="{C3380CC4-5D6E-409C-BE32-E72D297353CC}">
              <c16:uniqueId val="{00000001-525B-4756-B475-9609581E7B71}"/>
            </c:ext>
          </c:extLst>
        </c:ser>
        <c:ser>
          <c:idx val="2"/>
          <c:order val="2"/>
          <c:spPr>
            <a:solidFill>
              <a:schemeClr val="accent5">
                <a:lumMod val="20000"/>
                <a:lumOff val="80000"/>
              </a:schemeClr>
            </a:solidFill>
            <a:ln w="28575">
              <a:solidFill>
                <a:schemeClr val="accent5"/>
              </a:solidFill>
            </a:ln>
            <a:effectLst/>
          </c:spPr>
          <c:invertIfNegative val="0"/>
          <c:errBars>
            <c:errBarType val="plus"/>
            <c:errValType val="cust"/>
            <c:noEndCap val="0"/>
            <c:plus>
              <c:numRef>
                <c:f>Sheet1!$M$166:$P$166</c:f>
                <c:numCache>
                  <c:formatCode>General</c:formatCode>
                  <c:ptCount val="4"/>
                  <c:pt idx="0">
                    <c:v>90</c:v>
                  </c:pt>
                  <c:pt idx="1">
                    <c:v>60</c:v>
                  </c:pt>
                  <c:pt idx="2">
                    <c:v>108</c:v>
                  </c:pt>
                  <c:pt idx="3">
                    <c:v>115</c:v>
                  </c:pt>
                </c:numCache>
              </c:numRef>
            </c:plus>
            <c:minus>
              <c:numLit>
                <c:formatCode>General</c:formatCode>
                <c:ptCount val="1"/>
                <c:pt idx="0">
                  <c:v>1</c:v>
                </c:pt>
              </c:numLit>
            </c:minus>
            <c:spPr>
              <a:noFill/>
              <a:ln w="28575" cap="flat" cmpd="sng" algn="ctr">
                <a:solidFill>
                  <a:schemeClr val="accent5"/>
                </a:solidFill>
                <a:round/>
              </a:ln>
              <a:effectLst/>
            </c:spPr>
          </c:errBars>
          <c:cat>
            <c:strRef>
              <c:f>Sheet1!$M$161:$P$161</c:f>
              <c:strCache>
                <c:ptCount val="4"/>
                <c:pt idx="0">
                  <c:v>0</c:v>
                </c:pt>
                <c:pt idx="1">
                  <c:v>1</c:v>
                </c:pt>
                <c:pt idx="2">
                  <c:v>2</c:v>
                </c:pt>
                <c:pt idx="3">
                  <c:v>≥3</c:v>
                </c:pt>
              </c:strCache>
            </c:strRef>
          </c:cat>
          <c:val>
            <c:numRef>
              <c:f>Sheet1!$M$164:$P$164</c:f>
              <c:numCache>
                <c:formatCode>0</c:formatCode>
                <c:ptCount val="4"/>
                <c:pt idx="0">
                  <c:v>80</c:v>
                </c:pt>
                <c:pt idx="1">
                  <c:v>90</c:v>
                </c:pt>
                <c:pt idx="2">
                  <c:v>90</c:v>
                </c:pt>
                <c:pt idx="3">
                  <c:v>105</c:v>
                </c:pt>
              </c:numCache>
            </c:numRef>
          </c:val>
          <c:extLst>
            <c:ext xmlns:c16="http://schemas.microsoft.com/office/drawing/2014/chart" uri="{C3380CC4-5D6E-409C-BE32-E72D297353CC}">
              <c16:uniqueId val="{00000002-525B-4756-B475-9609581E7B71}"/>
            </c:ext>
          </c:extLst>
        </c:ser>
        <c:dLbls>
          <c:showLegendKey val="0"/>
          <c:showVal val="0"/>
          <c:showCatName val="0"/>
          <c:showSerName val="0"/>
          <c:showPercent val="0"/>
          <c:showBubbleSize val="0"/>
        </c:dLbls>
        <c:gapWidth val="150"/>
        <c:overlap val="100"/>
        <c:axId val="291883456"/>
        <c:axId val="291887760"/>
      </c:barChart>
      <c:catAx>
        <c:axId val="29188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291887760"/>
        <c:crosses val="autoZero"/>
        <c:auto val="1"/>
        <c:lblAlgn val="ctr"/>
        <c:lblOffset val="100"/>
        <c:noMultiLvlLbl val="0"/>
      </c:catAx>
      <c:valAx>
        <c:axId val="291887760"/>
        <c:scaling>
          <c:orientation val="minMax"/>
          <c:max val="500"/>
          <c:min val="1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1883456"/>
        <c:crosses val="autoZero"/>
        <c:crossBetween val="between"/>
      </c:valAx>
      <c:spPr>
        <a:noFill/>
        <a:ln>
          <a:noFill/>
        </a:ln>
        <a:effectLst/>
      </c:spPr>
    </c:plotArea>
    <c:plotVisOnly val="1"/>
    <c:dispBlanksAs val="gap"/>
    <c:showDLblsOverMax val="0"/>
  </c:chart>
  <c:spPr>
    <a:noFill/>
    <a:ln>
      <a:solidFill>
        <a:schemeClr val="bg1">
          <a:lumMod val="85000"/>
        </a:schemeClr>
      </a:solidFill>
    </a:ln>
    <a:effectLst>
      <a:outerShdw blurRad="50800" dist="38100" dir="2700000" algn="tl" rotWithShape="0">
        <a:prstClr val="black">
          <a:alpha val="40000"/>
        </a:prstClr>
      </a:outerShdw>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958400977232498E-2"/>
          <c:y val="0.123342572048087"/>
          <c:w val="0.89704432516064503"/>
          <c:h val="0.62546571532961703"/>
        </c:manualLayout>
      </c:layout>
      <c:barChart>
        <c:barDir val="col"/>
        <c:grouping val="clustered"/>
        <c:varyColors val="0"/>
        <c:ser>
          <c:idx val="0"/>
          <c:order val="0"/>
          <c:tx>
            <c:strRef>
              <c:f>Sheet1!$K$95</c:f>
              <c:strCache>
                <c:ptCount val="1"/>
                <c:pt idx="0">
                  <c:v>AWE</c:v>
                </c:pt>
              </c:strCache>
            </c:strRef>
          </c:tx>
          <c:spPr>
            <a:solidFill>
              <a:srgbClr val="0070C0"/>
            </a:solidFill>
            <a:ln>
              <a:noFill/>
            </a:ln>
            <a:effectLst/>
          </c:spPr>
          <c:invertIfNegative val="0"/>
          <c:cat>
            <c:strRef>
              <c:f>Sheet1!$J$96:$J$103</c:f>
              <c:strCache>
                <c:ptCount val="8"/>
                <c:pt idx="0">
                  <c:v>MACE overall</c:v>
                </c:pt>
                <c:pt idx="1">
                  <c:v>Death</c:v>
                </c:pt>
                <c:pt idx="2">
                  <c:v>Acute MI</c:v>
                </c:pt>
                <c:pt idx="3">
                  <c:v>Stroke</c:v>
                </c:pt>
                <c:pt idx="4">
                  <c:v>Re-PCI</c:v>
                </c:pt>
                <c:pt idx="5">
                  <c:v>Emergency CABG</c:v>
                </c:pt>
                <c:pt idx="6">
                  <c:v>Pericardial tamponade</c:v>
                </c:pt>
                <c:pt idx="7">
                  <c:v>Perforation</c:v>
                </c:pt>
              </c:strCache>
            </c:strRef>
          </c:cat>
          <c:val>
            <c:numRef>
              <c:f>Sheet1!$K$96:$K$103</c:f>
              <c:numCache>
                <c:formatCode>0.00%</c:formatCode>
                <c:ptCount val="8"/>
                <c:pt idx="0">
                  <c:v>1.09E-2</c:v>
                </c:pt>
                <c:pt idx="1">
                  <c:v>3.5999999999999999E-3</c:v>
                </c:pt>
                <c:pt idx="2">
                  <c:v>0</c:v>
                </c:pt>
                <c:pt idx="3">
                  <c:v>1.4E-3</c:v>
                </c:pt>
                <c:pt idx="4">
                  <c:v>1.4E-3</c:v>
                </c:pt>
                <c:pt idx="5">
                  <c:v>1.4E-3</c:v>
                </c:pt>
                <c:pt idx="6">
                  <c:v>4.3E-3</c:v>
                </c:pt>
                <c:pt idx="7">
                  <c:v>1.1599999999999999E-2</c:v>
                </c:pt>
              </c:numCache>
            </c:numRef>
          </c:val>
          <c:extLst>
            <c:ext xmlns:c16="http://schemas.microsoft.com/office/drawing/2014/chart" uri="{C3380CC4-5D6E-409C-BE32-E72D297353CC}">
              <c16:uniqueId val="{00000000-C8C3-40A4-9808-AAFF692396FB}"/>
            </c:ext>
          </c:extLst>
        </c:ser>
        <c:ser>
          <c:idx val="1"/>
          <c:order val="1"/>
          <c:tx>
            <c:strRef>
              <c:f>Sheet1!$L$95</c:f>
              <c:strCache>
                <c:ptCount val="1"/>
                <c:pt idx="0">
                  <c:v>ADR</c:v>
                </c:pt>
              </c:strCache>
            </c:strRef>
          </c:tx>
          <c:spPr>
            <a:gradFill rotWithShape="1">
              <a:gsLst>
                <a:gs pos="34000">
                  <a:schemeClr val="accent1">
                    <a:lumMod val="60000"/>
                    <a:lumOff val="40000"/>
                  </a:schemeClr>
                </a:gs>
                <a:gs pos="100000">
                  <a:schemeClr val="accent1">
                    <a:lumMod val="40000"/>
                    <a:lumOff val="60000"/>
                  </a:schemeClr>
                </a:gs>
              </a:gsLst>
              <a:lin ang="16200000" scaled="1"/>
            </a:gradFill>
            <a:ln>
              <a:noFill/>
            </a:ln>
            <a:effectLst/>
          </c:spPr>
          <c:invertIfNegative val="0"/>
          <c:cat>
            <c:strRef>
              <c:f>Sheet1!$J$96:$J$103</c:f>
              <c:strCache>
                <c:ptCount val="8"/>
                <c:pt idx="0">
                  <c:v>MACE overall</c:v>
                </c:pt>
                <c:pt idx="1">
                  <c:v>Death</c:v>
                </c:pt>
                <c:pt idx="2">
                  <c:v>Acute MI</c:v>
                </c:pt>
                <c:pt idx="3">
                  <c:v>Stroke</c:v>
                </c:pt>
                <c:pt idx="4">
                  <c:v>Re-PCI</c:v>
                </c:pt>
                <c:pt idx="5">
                  <c:v>Emergency CABG</c:v>
                </c:pt>
                <c:pt idx="6">
                  <c:v>Pericardial tamponade</c:v>
                </c:pt>
                <c:pt idx="7">
                  <c:v>Perforation</c:v>
                </c:pt>
              </c:strCache>
            </c:strRef>
          </c:cat>
          <c:val>
            <c:numRef>
              <c:f>Sheet1!$L$96:$L$103</c:f>
              <c:numCache>
                <c:formatCode>0.00%</c:formatCode>
                <c:ptCount val="8"/>
                <c:pt idx="0">
                  <c:v>2.9600000000000001E-2</c:v>
                </c:pt>
                <c:pt idx="1">
                  <c:v>8.6999999999999994E-3</c:v>
                </c:pt>
                <c:pt idx="2">
                  <c:v>1.2200000000000001E-2</c:v>
                </c:pt>
                <c:pt idx="3">
                  <c:v>3.5000000000000001E-3</c:v>
                </c:pt>
                <c:pt idx="4">
                  <c:v>5.1999999999999998E-3</c:v>
                </c:pt>
                <c:pt idx="5">
                  <c:v>0</c:v>
                </c:pt>
                <c:pt idx="6">
                  <c:v>8.6999999999999994E-3</c:v>
                </c:pt>
                <c:pt idx="7">
                  <c:v>5.2200000000000003E-2</c:v>
                </c:pt>
              </c:numCache>
            </c:numRef>
          </c:val>
          <c:extLst>
            <c:ext xmlns:c16="http://schemas.microsoft.com/office/drawing/2014/chart" uri="{C3380CC4-5D6E-409C-BE32-E72D297353CC}">
              <c16:uniqueId val="{00000001-C8C3-40A4-9808-AAFF692396FB}"/>
            </c:ext>
          </c:extLst>
        </c:ser>
        <c:ser>
          <c:idx val="2"/>
          <c:order val="2"/>
          <c:tx>
            <c:strRef>
              <c:f>Sheet1!$M$95</c:f>
              <c:strCache>
                <c:ptCount val="1"/>
                <c:pt idx="0">
                  <c:v>Retrograde</c:v>
                </c:pt>
              </c:strCache>
            </c:strRef>
          </c:tx>
          <c:spPr>
            <a:solidFill>
              <a:schemeClr val="accent4">
                <a:lumMod val="60000"/>
                <a:lumOff val="40000"/>
              </a:schemeClr>
            </a:solidFill>
            <a:ln>
              <a:noFill/>
            </a:ln>
            <a:effectLst/>
          </c:spPr>
          <c:invertIfNegative val="0"/>
          <c:cat>
            <c:strRef>
              <c:f>Sheet1!$J$96:$J$103</c:f>
              <c:strCache>
                <c:ptCount val="8"/>
                <c:pt idx="0">
                  <c:v>MACE overall</c:v>
                </c:pt>
                <c:pt idx="1">
                  <c:v>Death</c:v>
                </c:pt>
                <c:pt idx="2">
                  <c:v>Acute MI</c:v>
                </c:pt>
                <c:pt idx="3">
                  <c:v>Stroke</c:v>
                </c:pt>
                <c:pt idx="4">
                  <c:v>Re-PCI</c:v>
                </c:pt>
                <c:pt idx="5">
                  <c:v>Emergency CABG</c:v>
                </c:pt>
                <c:pt idx="6">
                  <c:v>Pericardial tamponade</c:v>
                </c:pt>
                <c:pt idx="7">
                  <c:v>Perforation</c:v>
                </c:pt>
              </c:strCache>
            </c:strRef>
          </c:cat>
          <c:val>
            <c:numRef>
              <c:f>Sheet1!$M$96:$M$103</c:f>
              <c:numCache>
                <c:formatCode>0.00%</c:formatCode>
                <c:ptCount val="8"/>
                <c:pt idx="0">
                  <c:v>5.6099999999999997E-2</c:v>
                </c:pt>
                <c:pt idx="1">
                  <c:v>1.4999999999999999E-2</c:v>
                </c:pt>
                <c:pt idx="2">
                  <c:v>2.46E-2</c:v>
                </c:pt>
                <c:pt idx="3">
                  <c:v>5.4999999999999997E-3</c:v>
                </c:pt>
                <c:pt idx="4">
                  <c:v>6.7999999999999996E-3</c:v>
                </c:pt>
                <c:pt idx="5">
                  <c:v>1.4E-3</c:v>
                </c:pt>
                <c:pt idx="6">
                  <c:v>9.5999999999999992E-3</c:v>
                </c:pt>
                <c:pt idx="7">
                  <c:v>7.5200000000000003E-2</c:v>
                </c:pt>
              </c:numCache>
            </c:numRef>
          </c:val>
          <c:extLst>
            <c:ext xmlns:c16="http://schemas.microsoft.com/office/drawing/2014/chart" uri="{C3380CC4-5D6E-409C-BE32-E72D297353CC}">
              <c16:uniqueId val="{00000002-C8C3-40A4-9808-AAFF692396FB}"/>
            </c:ext>
          </c:extLst>
        </c:ser>
        <c:dLbls>
          <c:showLegendKey val="0"/>
          <c:showVal val="0"/>
          <c:showCatName val="0"/>
          <c:showSerName val="0"/>
          <c:showPercent val="0"/>
          <c:showBubbleSize val="0"/>
        </c:dLbls>
        <c:gapWidth val="100"/>
        <c:overlap val="-24"/>
        <c:axId val="309880752"/>
        <c:axId val="309884960"/>
      </c:barChart>
      <c:catAx>
        <c:axId val="3098807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09884960"/>
        <c:crosses val="autoZero"/>
        <c:auto val="1"/>
        <c:lblAlgn val="ctr"/>
        <c:lblOffset val="100"/>
        <c:noMultiLvlLbl val="0"/>
      </c:catAx>
      <c:valAx>
        <c:axId val="309884960"/>
        <c:scaling>
          <c:orientation val="minMax"/>
          <c:max val="0.08"/>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09880752"/>
        <c:crosses val="autoZero"/>
        <c:crossBetween val="between"/>
        <c:majorUnit val="0.02"/>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Table>
      <c:spPr>
        <a:noFill/>
        <a:ln w="25400">
          <a:noFill/>
        </a:ln>
        <a:effectLst/>
      </c:spPr>
    </c:plotArea>
    <c:legend>
      <c:legendPos val="b"/>
      <c:layout>
        <c:manualLayout>
          <c:xMode val="edge"/>
          <c:yMode val="edge"/>
          <c:x val="0.32636522437069498"/>
          <c:y val="5.6079182196447801E-2"/>
          <c:w val="0.334699894678191"/>
          <c:h val="6.9716696571930206E-2"/>
        </c:manualLayout>
      </c:layout>
      <c:overlay val="0"/>
      <c:spPr>
        <a:noFill/>
        <a:ln>
          <a:solidFill>
            <a:schemeClr val="bg1">
              <a:lumMod val="85000"/>
            </a:schemeClr>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chemeClr val="bg1">
          <a:lumMod val="85000"/>
        </a:schemeClr>
      </a:solidFill>
    </a:ln>
    <a:effectLst>
      <a:outerShdw blurRad="50800" dist="38100" dir="2700000" algn="tl" rotWithShape="0">
        <a:prstClr val="black">
          <a:alpha val="40000"/>
        </a:prstClr>
      </a:outerShdw>
    </a:effectLst>
  </c:spPr>
  <c:txPr>
    <a:bodyPr/>
    <a:lstStyle/>
    <a:p>
      <a:pPr>
        <a:defRPr sz="1200" b="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766738979056205E-2"/>
          <c:y val="0.19339255596161101"/>
          <c:w val="0.77326408999150198"/>
          <c:h val="0.63357260529583403"/>
        </c:manualLayout>
      </c:layout>
      <c:barChart>
        <c:barDir val="col"/>
        <c:grouping val="clustered"/>
        <c:varyColors val="0"/>
        <c:ser>
          <c:idx val="0"/>
          <c:order val="0"/>
          <c:tx>
            <c:strRef>
              <c:f>Sheet1!$G$2</c:f>
              <c:strCache>
                <c:ptCount val="1"/>
                <c:pt idx="0">
                  <c:v>No prior CABG</c:v>
                </c:pt>
              </c:strCache>
            </c:strRef>
          </c:tx>
          <c:spPr>
            <a:gradFill flip="none" rotWithShape="1">
              <a:gsLst>
                <a:gs pos="0">
                  <a:schemeClr val="accent5">
                    <a:lumMod val="50000"/>
                  </a:schemeClr>
                </a:gs>
                <a:gs pos="68000">
                  <a:schemeClr val="accent5">
                    <a:lumMod val="75000"/>
                  </a:schemeClr>
                </a:gs>
              </a:gsLst>
              <a:lin ang="0" scaled="1"/>
              <a:tileRect/>
            </a:gradFill>
            <a:ln>
              <a:noFill/>
            </a:ln>
            <a:effectLst/>
          </c:spPr>
          <c:invertIfNegative val="0"/>
          <c:dLbls>
            <c:dLbl>
              <c:idx val="1"/>
              <c:tx>
                <c:rich>
                  <a:bodyPr/>
                  <a:lstStyle/>
                  <a:p>
                    <a:r>
                      <a:rPr lang="fi-FI" dirty="0"/>
                      <a:t>87%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871-49D1-A704-C3932C8D54F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00"/>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Sheet1!$H$1:$I$1</c:f>
              <c:strCache>
                <c:ptCount val="2"/>
                <c:pt idx="0">
                  <c:v>2006-2011</c:v>
                </c:pt>
                <c:pt idx="1">
                  <c:v>2012-2017</c:v>
                </c:pt>
              </c:strCache>
            </c:strRef>
          </c:cat>
          <c:val>
            <c:numRef>
              <c:f>Sheet1!$H$2:$I$2</c:f>
              <c:numCache>
                <c:formatCode>0.0%</c:formatCode>
                <c:ptCount val="2"/>
                <c:pt idx="0">
                  <c:v>0.872</c:v>
                </c:pt>
                <c:pt idx="1">
                  <c:v>0.86499999999999999</c:v>
                </c:pt>
              </c:numCache>
            </c:numRef>
          </c:val>
          <c:extLst>
            <c:ext xmlns:c16="http://schemas.microsoft.com/office/drawing/2014/chart" uri="{C3380CC4-5D6E-409C-BE32-E72D297353CC}">
              <c16:uniqueId val="{00000000-18EB-47F4-B2A8-73B871E4C2DA}"/>
            </c:ext>
          </c:extLst>
        </c:ser>
        <c:ser>
          <c:idx val="1"/>
          <c:order val="1"/>
          <c:tx>
            <c:strRef>
              <c:f>Sheet1!$G$3</c:f>
              <c:strCache>
                <c:ptCount val="1"/>
                <c:pt idx="0">
                  <c:v>Prior CABG</c:v>
                </c:pt>
              </c:strCache>
            </c:strRef>
          </c:tx>
          <c:spPr>
            <a:gradFill flip="none" rotWithShape="1">
              <a:gsLst>
                <a:gs pos="0">
                  <a:srgbClr val="8A0000"/>
                </a:gs>
                <a:gs pos="100000">
                  <a:srgbClr val="CC0000"/>
                </a:gs>
              </a:gsLst>
              <a:lin ang="0" scaled="1"/>
              <a:tileRect/>
            </a:gradFill>
            <a:ln>
              <a:noFill/>
            </a:ln>
            <a:effectLst/>
          </c:spPr>
          <c:invertIfNegative val="0"/>
          <c:dPt>
            <c:idx val="1"/>
            <c:invertIfNegative val="0"/>
            <c:bubble3D val="0"/>
            <c:spPr>
              <a:gradFill flip="none" rotWithShape="1">
                <a:gsLst>
                  <a:gs pos="0">
                    <a:srgbClr val="8A0000"/>
                  </a:gs>
                  <a:gs pos="46000">
                    <a:srgbClr val="C00000"/>
                  </a:gs>
                </a:gsLst>
                <a:lin ang="0" scaled="1"/>
                <a:tileRect/>
              </a:gradFill>
              <a:ln>
                <a:noFill/>
              </a:ln>
              <a:effectLst/>
            </c:spPr>
            <c:extLst>
              <c:ext xmlns:c16="http://schemas.microsoft.com/office/drawing/2014/chart" uri="{C3380CC4-5D6E-409C-BE32-E72D297353CC}">
                <c16:uniqueId val="{00000002-18EB-47F4-B2A8-73B871E4C2DA}"/>
              </c:ext>
            </c:extLst>
          </c:dPt>
          <c:dLbls>
            <c:dLbl>
              <c:idx val="1"/>
              <c:tx>
                <c:rich>
                  <a:bodyPr/>
                  <a:lstStyle/>
                  <a:p>
                    <a:r>
                      <a:rPr lang="is-IS"/>
                      <a:t>82%</a:t>
                    </a:r>
                    <a:endParaRPr lang="is-I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8EB-47F4-B2A8-73B871E4C2D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Sheet1!$H$1:$I$1</c:f>
              <c:strCache>
                <c:ptCount val="2"/>
                <c:pt idx="0">
                  <c:v>2006-2011</c:v>
                </c:pt>
                <c:pt idx="1">
                  <c:v>2012-2017</c:v>
                </c:pt>
              </c:strCache>
            </c:strRef>
          </c:cat>
          <c:val>
            <c:numRef>
              <c:f>Sheet1!$H$3:$I$3</c:f>
              <c:numCache>
                <c:formatCode>0.0%</c:formatCode>
                <c:ptCount val="2"/>
                <c:pt idx="0">
                  <c:v>0.78100000000000003</c:v>
                </c:pt>
                <c:pt idx="1">
                  <c:v>0.81899999999999995</c:v>
                </c:pt>
              </c:numCache>
            </c:numRef>
          </c:val>
          <c:extLst>
            <c:ext xmlns:c16="http://schemas.microsoft.com/office/drawing/2014/chart" uri="{C3380CC4-5D6E-409C-BE32-E72D297353CC}">
              <c16:uniqueId val="{00000003-18EB-47F4-B2A8-73B871E4C2DA}"/>
            </c:ext>
          </c:extLst>
        </c:ser>
        <c:dLbls>
          <c:showLegendKey val="0"/>
          <c:showVal val="0"/>
          <c:showCatName val="0"/>
          <c:showSerName val="0"/>
          <c:showPercent val="0"/>
          <c:showBubbleSize val="0"/>
        </c:dLbls>
        <c:gapWidth val="63"/>
        <c:axId val="303627328"/>
        <c:axId val="303121168"/>
      </c:barChart>
      <c:catAx>
        <c:axId val="30362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03121168"/>
        <c:crosses val="autoZero"/>
        <c:auto val="1"/>
        <c:lblAlgn val="ctr"/>
        <c:lblOffset val="100"/>
        <c:noMultiLvlLbl val="0"/>
      </c:catAx>
      <c:valAx>
        <c:axId val="303121168"/>
        <c:scaling>
          <c:orientation val="minMax"/>
          <c:max val="1"/>
          <c:min val="0.7"/>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03627328"/>
        <c:crosses val="autoZero"/>
        <c:crossBetween val="between"/>
        <c:minorUnit val="0.1"/>
      </c:valAx>
      <c:spPr>
        <a:noFill/>
        <a:ln>
          <a:noFill/>
        </a:ln>
        <a:effectLst/>
      </c:spPr>
    </c:plotArea>
    <c:legend>
      <c:legendPos val="b"/>
      <c:layout>
        <c:manualLayout>
          <c:xMode val="edge"/>
          <c:yMode val="edge"/>
          <c:x val="0.82152526318212205"/>
          <c:y val="0.39187337745384798"/>
          <c:w val="0.165821125037942"/>
          <c:h val="0.243349582070332"/>
        </c:manualLayout>
      </c:layout>
      <c:overlay val="0"/>
      <c:spPr>
        <a:noFill/>
        <a:ln>
          <a:solidFill>
            <a:schemeClr val="bg1">
              <a:lumMod val="65000"/>
            </a:schemeClr>
          </a:solidFill>
        </a:ln>
        <a:effectLst>
          <a:outerShdw blurRad="50800" dist="38100" dir="8100000" algn="tr" rotWithShape="0">
            <a:prstClr val="black">
              <a:alpha val="40000"/>
            </a:prstClr>
          </a:outerShdw>
        </a:effectLst>
      </c:spPr>
      <c:txPr>
        <a:bodyPr rot="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40099529618501"/>
          <c:y val="0.19727891156462601"/>
          <c:w val="0.82100014357766604"/>
          <c:h val="0.58049886621315205"/>
        </c:manualLayout>
      </c:layout>
      <c:barChart>
        <c:barDir val="col"/>
        <c:grouping val="clustered"/>
        <c:varyColors val="0"/>
        <c:ser>
          <c:idx val="0"/>
          <c:order val="0"/>
          <c:tx>
            <c:strRef>
              <c:f>Sheet1!$B$1</c:f>
              <c:strCache>
                <c:ptCount val="1"/>
                <c:pt idx="0">
                  <c:v>Series 1</c:v>
                </c:pt>
              </c:strCache>
            </c:strRef>
          </c:tx>
          <c:spPr>
            <a:gradFill rotWithShape="0">
              <a:gsLst>
                <a:gs pos="0">
                  <a:srgbClr val="760000"/>
                </a:gs>
                <a:gs pos="50000">
                  <a:srgbClr val="FF0000"/>
                </a:gs>
                <a:gs pos="100000">
                  <a:srgbClr val="760000"/>
                </a:gs>
              </a:gsLst>
              <a:lin ang="0" scaled="1"/>
            </a:gradFill>
            <a:ln w="3175">
              <a:solidFill>
                <a:srgbClr val="000000"/>
              </a:solidFill>
              <a:prstDash val="solid"/>
            </a:ln>
          </c:spPr>
          <c:invertIfNegative val="0"/>
          <c:dLbls>
            <c:dLbl>
              <c:idx val="0"/>
              <c:layout>
                <c:manualLayout>
                  <c:x val="-6.3425638103801996E-4"/>
                  <c:y val="-1.48204572344976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C3-4AF8-AF5C-2C10E3101A4A}"/>
                </c:ext>
              </c:extLst>
            </c:dLbl>
            <c:dLbl>
              <c:idx val="1"/>
              <c:layout>
                <c:manualLayout>
                  <c:x val="-4.0556044038628903E-4"/>
                  <c:y val="-1.47894018340949E-2"/>
                </c:manualLayout>
              </c:layout>
              <c:tx>
                <c:rich>
                  <a:bodyPr anchorCtr="0"/>
                  <a:lstStyle/>
                  <a:p>
                    <a:pPr algn="ctr" rtl="0">
                      <a:defRPr lang="en-US" sz="1600" b="1" i="0" u="none" strike="noStrike" kern="1200" baseline="0" dirty="0" smtClean="0">
                        <a:solidFill>
                          <a:srgbClr val="1F497D"/>
                        </a:solidFill>
                        <a:latin typeface="Arial"/>
                        <a:ea typeface="Arial"/>
                        <a:cs typeface="Arial"/>
                      </a:defRPr>
                    </a:pPr>
                    <a:r>
                      <a:rPr lang="nb-NO" sz="1600" b="1" i="0" u="none" strike="noStrike" kern="1200" baseline="0" dirty="0">
                        <a:solidFill>
                          <a:srgbClr val="1F497D"/>
                        </a:solidFill>
                        <a:latin typeface="Arial"/>
                        <a:ea typeface="Arial"/>
                        <a:cs typeface="Arial"/>
                      </a:rPr>
                      <a:t>97.5</a:t>
                    </a:r>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3C3-4AF8-AF5C-2C10E3101A4A}"/>
                </c:ext>
              </c:extLst>
            </c:dLbl>
            <c:dLbl>
              <c:idx val="2"/>
              <c:layout>
                <c:manualLayout>
                  <c:x val="-1.78922274795264E-5"/>
                  <c:y val="-1.23645531579432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C3-4AF8-AF5C-2C10E3101A4A}"/>
                </c:ext>
              </c:extLst>
            </c:dLbl>
            <c:spPr>
              <a:noFill/>
              <a:ln w="25400">
                <a:noFill/>
              </a:ln>
            </c:spPr>
            <c:txPr>
              <a:bodyPr/>
              <a:lstStyle/>
              <a:p>
                <a:pPr>
                  <a:defRPr sz="1600" b="1" i="0" u="none" strike="noStrike" baseline="0">
                    <a:solidFill>
                      <a:schemeClr val="tx2"/>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0</c:v>
                </c:pt>
                <c:pt idx="1">
                  <c:v>1</c:v>
                </c:pt>
                <c:pt idx="2">
                  <c:v>2</c:v>
                </c:pt>
                <c:pt idx="3">
                  <c:v>≥3</c:v>
                </c:pt>
              </c:strCache>
            </c:strRef>
          </c:cat>
          <c:val>
            <c:numRef>
              <c:f>Sheet1!$B$2:$B$5</c:f>
              <c:numCache>
                <c:formatCode>0.0</c:formatCode>
                <c:ptCount val="4"/>
                <c:pt idx="0">
                  <c:v>98.2</c:v>
                </c:pt>
                <c:pt idx="1">
                  <c:v>97.5</c:v>
                </c:pt>
                <c:pt idx="2">
                  <c:v>91.6</c:v>
                </c:pt>
                <c:pt idx="3">
                  <c:v>76.7</c:v>
                </c:pt>
              </c:numCache>
            </c:numRef>
          </c:val>
          <c:extLst>
            <c:ext xmlns:c16="http://schemas.microsoft.com/office/drawing/2014/chart" uri="{C3380CC4-5D6E-409C-BE32-E72D297353CC}">
              <c16:uniqueId val="{00000003-33C3-4AF8-AF5C-2C10E3101A4A}"/>
            </c:ext>
          </c:extLst>
        </c:ser>
        <c:dLbls>
          <c:showLegendKey val="0"/>
          <c:showVal val="0"/>
          <c:showCatName val="0"/>
          <c:showSerName val="0"/>
          <c:showPercent val="0"/>
          <c:showBubbleSize val="0"/>
        </c:dLbls>
        <c:gapWidth val="100"/>
        <c:axId val="325651312"/>
        <c:axId val="327065904"/>
      </c:barChart>
      <c:catAx>
        <c:axId val="325651312"/>
        <c:scaling>
          <c:orientation val="minMax"/>
        </c:scaling>
        <c:delete val="0"/>
        <c:axPos val="b"/>
        <c:numFmt formatCode="General" sourceLinked="1"/>
        <c:majorTickMark val="out"/>
        <c:minorTickMark val="none"/>
        <c:tickLblPos val="nextTo"/>
        <c:spPr>
          <a:ln w="3175">
            <a:solidFill>
              <a:srgbClr val="333333"/>
            </a:solidFill>
            <a:prstDash val="solid"/>
          </a:ln>
        </c:spPr>
        <c:txPr>
          <a:bodyPr rot="0" vert="horz"/>
          <a:lstStyle/>
          <a:p>
            <a:pPr>
              <a:defRPr sz="1580" b="1" i="0" u="none" strike="noStrike" baseline="0">
                <a:solidFill>
                  <a:srgbClr val="000000"/>
                </a:solidFill>
                <a:latin typeface="Arial"/>
                <a:ea typeface="Arial"/>
                <a:cs typeface="Arial"/>
              </a:defRPr>
            </a:pPr>
            <a:endParaRPr lang="en-US"/>
          </a:p>
        </c:txPr>
        <c:crossAx val="327065904"/>
        <c:crosses val="autoZero"/>
        <c:auto val="1"/>
        <c:lblAlgn val="ctr"/>
        <c:lblOffset val="100"/>
        <c:tickLblSkip val="1"/>
        <c:tickMarkSkip val="1"/>
        <c:noMultiLvlLbl val="0"/>
      </c:catAx>
      <c:valAx>
        <c:axId val="327065904"/>
        <c:scaling>
          <c:orientation val="minMax"/>
          <c:max val="100"/>
          <c:min val="0"/>
        </c:scaling>
        <c:delete val="0"/>
        <c:axPos val="l"/>
        <c:numFmt formatCode="0" sourceLinked="0"/>
        <c:majorTickMark val="out"/>
        <c:minorTickMark val="none"/>
        <c:tickLblPos val="nextTo"/>
        <c:spPr>
          <a:ln w="3175">
            <a:solidFill>
              <a:srgbClr val="333333"/>
            </a:solidFill>
            <a:prstDash val="solid"/>
          </a:ln>
        </c:spPr>
        <c:txPr>
          <a:bodyPr rot="0" vert="horz"/>
          <a:lstStyle/>
          <a:p>
            <a:pPr>
              <a:defRPr sz="1580" b="1" i="0" u="none" strike="noStrike" baseline="0">
                <a:solidFill>
                  <a:srgbClr val="000000"/>
                </a:solidFill>
                <a:latin typeface="Arial"/>
                <a:ea typeface="Arial"/>
                <a:cs typeface="Arial"/>
              </a:defRPr>
            </a:pPr>
            <a:endParaRPr lang="en-US"/>
          </a:p>
        </c:txPr>
        <c:crossAx val="325651312"/>
        <c:crosses val="autoZero"/>
        <c:crossBetween val="between"/>
        <c:majorUnit val="25"/>
      </c:valAx>
      <c:spPr>
        <a:noFill/>
        <a:ln w="25400">
          <a:noFill/>
        </a:ln>
      </c:spPr>
    </c:plotArea>
    <c:plotVisOnly val="1"/>
    <c:dispBlanksAs val="gap"/>
    <c:showDLblsOverMax val="0"/>
  </c:chart>
  <c:spPr>
    <a:noFill/>
    <a:ln w="9525">
      <a:noFill/>
    </a:ln>
  </c:spPr>
  <c:txPr>
    <a:bodyPr/>
    <a:lstStyle/>
    <a:p>
      <a:pPr>
        <a:defRPr sz="1820" b="1" i="0" u="none" strike="noStrike" baseline="0">
          <a:solidFill>
            <a:srgbClr val="000000"/>
          </a:solidFill>
          <a:latin typeface="Arial"/>
          <a:ea typeface="Arial"/>
          <a:cs typeface="Aria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a:p>
            <a:pPr>
              <a:defRPr/>
            </a:pPr>
            <a:endParaRPr lang="en-US"/>
          </a:p>
        </c:rich>
      </c:tx>
      <c:layout>
        <c:manualLayout>
          <c:xMode val="edge"/>
          <c:yMode val="edge"/>
          <c:x val="0.19706208119690599"/>
          <c:y val="9.7425674400008805E-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8354383654810904E-2"/>
          <c:y val="6.1016622518121497E-2"/>
          <c:w val="0.86503268499004904"/>
          <c:h val="0.68652116206740998"/>
        </c:manualLayout>
      </c:layout>
      <c:barChart>
        <c:barDir val="col"/>
        <c:grouping val="clustered"/>
        <c:varyColors val="0"/>
        <c:ser>
          <c:idx val="0"/>
          <c:order val="0"/>
          <c:tx>
            <c:strRef>
              <c:f>Sheet1!$B$1</c:f>
              <c:strCache>
                <c:ptCount val="1"/>
                <c:pt idx="0">
                  <c:v>Successful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Pilot 50/150</c:v>
                </c:pt>
                <c:pt idx="1">
                  <c:v>MiracleBros 6/12</c:v>
                </c:pt>
                <c:pt idx="2">
                  <c:v>Sion</c:v>
                </c:pt>
                <c:pt idx="3">
                  <c:v>Fielder FC</c:v>
                </c:pt>
                <c:pt idx="4">
                  <c:v>BMW</c:v>
                </c:pt>
                <c:pt idx="5">
                  <c:v>Runthrough</c:v>
                </c:pt>
                <c:pt idx="6">
                  <c:v>Other</c:v>
                </c:pt>
                <c:pt idx="7">
                  <c:v>Confianza Pro 12</c:v>
                </c:pt>
                <c:pt idx="8">
                  <c:v>Fielder XT</c:v>
                </c:pt>
                <c:pt idx="9">
                  <c:v>Pilot 200</c:v>
                </c:pt>
              </c:strCache>
            </c:strRef>
          </c:cat>
          <c:val>
            <c:numRef>
              <c:f>Sheet1!$B$2:$B$11</c:f>
              <c:numCache>
                <c:formatCode>General</c:formatCode>
                <c:ptCount val="10"/>
                <c:pt idx="0">
                  <c:v>10</c:v>
                </c:pt>
                <c:pt idx="1">
                  <c:v>10</c:v>
                </c:pt>
                <c:pt idx="2">
                  <c:v>7</c:v>
                </c:pt>
                <c:pt idx="3">
                  <c:v>19</c:v>
                </c:pt>
                <c:pt idx="4">
                  <c:v>19</c:v>
                </c:pt>
                <c:pt idx="5">
                  <c:v>30</c:v>
                </c:pt>
                <c:pt idx="6">
                  <c:v>45</c:v>
                </c:pt>
                <c:pt idx="7">
                  <c:v>50</c:v>
                </c:pt>
                <c:pt idx="8">
                  <c:v>88</c:v>
                </c:pt>
                <c:pt idx="9">
                  <c:v>158</c:v>
                </c:pt>
              </c:numCache>
            </c:numRef>
          </c:val>
          <c:extLst>
            <c:ext xmlns:c16="http://schemas.microsoft.com/office/drawing/2014/chart" uri="{C3380CC4-5D6E-409C-BE32-E72D297353CC}">
              <c16:uniqueId val="{00000000-3223-4925-B5A8-8CDCA93ED4B7}"/>
            </c:ext>
          </c:extLst>
        </c:ser>
        <c:ser>
          <c:idx val="1"/>
          <c:order val="1"/>
          <c:tx>
            <c:strRef>
              <c:f>Sheet1!$C$1</c:f>
              <c:strCache>
                <c:ptCount val="1"/>
                <c:pt idx="0">
                  <c:v>Total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Pilot 50/150</c:v>
                </c:pt>
                <c:pt idx="1">
                  <c:v>MiracleBros 6/12</c:v>
                </c:pt>
                <c:pt idx="2">
                  <c:v>Sion</c:v>
                </c:pt>
                <c:pt idx="3">
                  <c:v>Fielder FC</c:v>
                </c:pt>
                <c:pt idx="4">
                  <c:v>BMW</c:v>
                </c:pt>
                <c:pt idx="5">
                  <c:v>Runthrough</c:v>
                </c:pt>
                <c:pt idx="6">
                  <c:v>Other</c:v>
                </c:pt>
                <c:pt idx="7">
                  <c:v>Confianza Pro 12</c:v>
                </c:pt>
                <c:pt idx="8">
                  <c:v>Fielder XT</c:v>
                </c:pt>
                <c:pt idx="9">
                  <c:v>Pilot 200</c:v>
                </c:pt>
              </c:strCache>
            </c:strRef>
          </c:cat>
          <c:val>
            <c:numRef>
              <c:f>Sheet1!$C$2:$C$11</c:f>
              <c:numCache>
                <c:formatCode>General</c:formatCode>
                <c:ptCount val="10"/>
                <c:pt idx="0">
                  <c:v>30</c:v>
                </c:pt>
                <c:pt idx="1">
                  <c:v>49</c:v>
                </c:pt>
                <c:pt idx="2">
                  <c:v>64</c:v>
                </c:pt>
                <c:pt idx="3">
                  <c:v>79</c:v>
                </c:pt>
                <c:pt idx="4">
                  <c:v>84</c:v>
                </c:pt>
                <c:pt idx="5">
                  <c:v>138</c:v>
                </c:pt>
                <c:pt idx="6">
                  <c:v>171</c:v>
                </c:pt>
                <c:pt idx="7">
                  <c:v>196</c:v>
                </c:pt>
                <c:pt idx="8">
                  <c:v>312</c:v>
                </c:pt>
                <c:pt idx="9">
                  <c:v>389</c:v>
                </c:pt>
              </c:numCache>
            </c:numRef>
          </c:val>
          <c:extLst>
            <c:ext xmlns:c16="http://schemas.microsoft.com/office/drawing/2014/chart" uri="{C3380CC4-5D6E-409C-BE32-E72D297353CC}">
              <c16:uniqueId val="{00000001-3223-4925-B5A8-8CDCA93ED4B7}"/>
            </c:ext>
          </c:extLst>
        </c:ser>
        <c:dLbls>
          <c:showLegendKey val="0"/>
          <c:showVal val="1"/>
          <c:showCatName val="0"/>
          <c:showSerName val="0"/>
          <c:showPercent val="0"/>
          <c:showBubbleSize val="0"/>
        </c:dLbls>
        <c:gapWidth val="75"/>
        <c:overlap val="-10"/>
        <c:axId val="309994512"/>
        <c:axId val="309620016"/>
      </c:barChart>
      <c:catAx>
        <c:axId val="3099945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09620016"/>
        <c:crosses val="autoZero"/>
        <c:auto val="1"/>
        <c:lblAlgn val="ctr"/>
        <c:lblOffset val="100"/>
        <c:noMultiLvlLbl val="0"/>
      </c:catAx>
      <c:valAx>
        <c:axId val="309620016"/>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r>
                  <a:rPr lang="en-US" sz="1400">
                    <a:latin typeface="Arial" panose="020B0604020202020204" pitchFamily="34" charset="0"/>
                    <a:cs typeface="Arial" panose="020B0604020202020204" pitchFamily="34" charset="0"/>
                  </a:rPr>
                  <a:t>Wiring attempts</a:t>
                </a:r>
              </a:p>
            </c:rich>
          </c:tx>
          <c:layout>
            <c:manualLayout>
              <c:xMode val="edge"/>
              <c:yMode val="edge"/>
              <c:x val="1.37961804572543E-2"/>
              <c:y val="0.3337826364408210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09994512"/>
        <c:crosses val="autoZero"/>
        <c:crossBetween val="between"/>
      </c:valAx>
      <c:spPr>
        <a:noFill/>
        <a:ln>
          <a:noFill/>
        </a:ln>
        <a:effectLst/>
      </c:spPr>
    </c:plotArea>
    <c:legend>
      <c:legendPos val="b"/>
      <c:layout>
        <c:manualLayout>
          <c:xMode val="edge"/>
          <c:yMode val="edge"/>
          <c:x val="0.115105116119034"/>
          <c:y val="9.8207561222385706E-2"/>
          <c:w val="0.25085212515974797"/>
          <c:h val="0.102434957418768"/>
        </c:manualLayout>
      </c:layout>
      <c:overlay val="0"/>
      <c:spPr>
        <a:solidFill>
          <a:schemeClr val="bg1"/>
        </a:solidFill>
        <a:ln>
          <a:solidFill>
            <a:schemeClr val="bg1">
              <a:lumMod val="65000"/>
            </a:schemeClr>
          </a:solidFill>
        </a:ln>
        <a:effectLst>
          <a:outerShdw blurRad="50800" dist="38100" dir="8100000" algn="tr" rotWithShape="0">
            <a:prstClr val="black">
              <a:alpha val="40000"/>
            </a:prstClr>
          </a:outerShdw>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0.67574</cdr:x>
      <cdr:y>0.16696</cdr:y>
    </cdr:from>
    <cdr:to>
      <cdr:x>0.89611</cdr:x>
      <cdr:y>0.2587</cdr:y>
    </cdr:to>
    <cdr:sp macro="" textlink="">
      <cdr:nvSpPr>
        <cdr:cNvPr id="2" name="TextBox 3">
          <a:extLst xmlns:a="http://schemas.openxmlformats.org/drawingml/2006/main">
            <a:ext uri="{FF2B5EF4-FFF2-40B4-BE49-F238E27FC236}">
              <a16:creationId xmlns:a16="http://schemas.microsoft.com/office/drawing/2014/main" id="{AEDC64E7-44C8-4519-A9E0-0E6107D2CB4E}"/>
            </a:ext>
          </a:extLst>
        </cdr:cNvPr>
        <cdr:cNvSpPr txBox="1"/>
      </cdr:nvSpPr>
      <cdr:spPr>
        <a:xfrm xmlns:a="http://schemas.openxmlformats.org/drawingml/2006/main">
          <a:off x="3065462" y="511808"/>
          <a:ext cx="999698" cy="28121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latin typeface="Arial" panose="020B0604020202020204" pitchFamily="34" charset="0"/>
              <a:cs typeface="Arial" panose="020B0604020202020204" pitchFamily="34" charset="0"/>
            </a:rPr>
            <a:t>p=0.21</a:t>
          </a:r>
        </a:p>
      </cdr:txBody>
    </cdr:sp>
  </cdr:relSizeAnchor>
  <cdr:relSizeAnchor xmlns:cdr="http://schemas.openxmlformats.org/drawingml/2006/chartDrawing">
    <cdr:from>
      <cdr:x>0.2616</cdr:x>
      <cdr:y>0.17062</cdr:y>
    </cdr:from>
    <cdr:to>
      <cdr:x>0.41885</cdr:x>
      <cdr:y>0.22474</cdr:y>
    </cdr:to>
    <cdr:sp macro="" textlink="">
      <cdr:nvSpPr>
        <cdr:cNvPr id="3" name="TextBox 3">
          <a:extLst xmlns:a="http://schemas.openxmlformats.org/drawingml/2006/main">
            <a:ext uri="{FF2B5EF4-FFF2-40B4-BE49-F238E27FC236}">
              <a16:creationId xmlns:a16="http://schemas.microsoft.com/office/drawing/2014/main" id="{0300EFD2-C040-4847-81B8-8B13053F4249}"/>
            </a:ext>
          </a:extLst>
        </cdr:cNvPr>
        <cdr:cNvSpPr txBox="1"/>
      </cdr:nvSpPr>
      <cdr:spPr>
        <a:xfrm xmlns:a="http://schemas.openxmlformats.org/drawingml/2006/main">
          <a:off x="1186717" y="523026"/>
          <a:ext cx="713362" cy="165884"/>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latin typeface="Arial" panose="020B0604020202020204" pitchFamily="34" charset="0"/>
              <a:cs typeface="Arial" panose="020B0604020202020204" pitchFamily="34" charset="0"/>
            </a:rPr>
            <a:t>p=0.2</a:t>
          </a:r>
        </a:p>
      </cdr:txBody>
    </cdr:sp>
  </cdr:relSizeAnchor>
</c:userShapes>
</file>

<file path=ppt/drawings/drawing2.xml><?xml version="1.0" encoding="utf-8"?>
<c:userShapes xmlns:c="http://schemas.openxmlformats.org/drawingml/2006/chart">
  <cdr:relSizeAnchor xmlns:cdr="http://schemas.openxmlformats.org/drawingml/2006/chartDrawing">
    <cdr:from>
      <cdr:x>0.43581</cdr:x>
      <cdr:y>0.07086</cdr:y>
    </cdr:from>
    <cdr:to>
      <cdr:x>0.56419</cdr:x>
      <cdr:y>0.13193</cdr:y>
    </cdr:to>
    <cdr:sp macro="" textlink="">
      <cdr:nvSpPr>
        <cdr:cNvPr id="2" name="TextBox 5"/>
        <cdr:cNvSpPr txBox="1"/>
      </cdr:nvSpPr>
      <cdr:spPr>
        <a:xfrm xmlns:a="http://schemas.openxmlformats.org/drawingml/2006/main">
          <a:off x="4314879" y="357088"/>
          <a:ext cx="1271161" cy="307777"/>
        </a:xfrm>
        <a:prstGeom xmlns:a="http://schemas.openxmlformats.org/drawingml/2006/main" prst="rect">
          <a:avLst/>
        </a:prstGeom>
        <a:solidFill xmlns:a="http://schemas.openxmlformats.org/drawingml/2006/main">
          <a:srgbClr val="FF9999">
            <a:alpha val="16863"/>
          </a:srgbClr>
        </a:solidFill>
        <a:ln xmlns:a="http://schemas.openxmlformats.org/drawingml/2006/main" w="19050">
          <a:solidFill>
            <a:srgbClr val="C00000"/>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rgbClr val="C00000"/>
              </a:solidFill>
              <a:latin typeface="Arial" panose="020B0604020202020204" pitchFamily="34" charset="0"/>
              <a:cs typeface="Arial" panose="020B0604020202020204" pitchFamily="34" charset="0"/>
            </a:rPr>
            <a:t>p&lt;0.0001</a:t>
          </a:r>
        </a:p>
      </cdr:txBody>
    </cdr:sp>
  </cdr:relSizeAnchor>
</c:userShapes>
</file>

<file path=ppt/drawings/drawing3.xml><?xml version="1.0" encoding="utf-8"?>
<c:userShapes xmlns:c="http://schemas.openxmlformats.org/drawingml/2006/chart">
  <cdr:relSizeAnchor xmlns:cdr="http://schemas.openxmlformats.org/drawingml/2006/chartDrawing">
    <cdr:from>
      <cdr:x>0.36937</cdr:x>
      <cdr:y>0.02786</cdr:y>
    </cdr:from>
    <cdr:to>
      <cdr:x>0.95699</cdr:x>
      <cdr:y>0.58371</cdr:y>
    </cdr:to>
    <cdr:grpSp>
      <cdr:nvGrpSpPr>
        <cdr:cNvPr id="5" name="Group 4">
          <a:extLst xmlns:a="http://schemas.openxmlformats.org/drawingml/2006/main">
            <a:ext uri="{FF2B5EF4-FFF2-40B4-BE49-F238E27FC236}">
              <a16:creationId xmlns:a16="http://schemas.microsoft.com/office/drawing/2014/main" id="{9BAD2CA0-0970-46BE-A92B-7FFBA99AB8D1}"/>
            </a:ext>
          </a:extLst>
        </cdr:cNvPr>
        <cdr:cNvGrpSpPr/>
      </cdr:nvGrpSpPr>
      <cdr:grpSpPr>
        <a:xfrm xmlns:a="http://schemas.openxmlformats.org/drawingml/2006/main">
          <a:off x="3126057" y="133355"/>
          <a:ext cx="4973152" cy="2660635"/>
          <a:chOff x="2999197" y="549884"/>
          <a:chExt cx="4237917" cy="3339012"/>
        </a:xfrm>
      </cdr:grpSpPr>
      <cdr:sp macro="" textlink="">
        <cdr:nvSpPr>
          <cdr:cNvPr id="2" name="TextBox 1"/>
          <cdr:cNvSpPr txBox="1"/>
        </cdr:nvSpPr>
        <cdr:spPr>
          <a:xfrm xmlns:a="http://schemas.openxmlformats.org/drawingml/2006/main">
            <a:off x="6769588" y="549884"/>
            <a:ext cx="467526" cy="344264"/>
          </a:xfrm>
          <a:prstGeom xmlns:a="http://schemas.openxmlformats.org/drawingml/2006/main" prst="rect">
            <a:avLst/>
          </a:prstGeom>
          <a:solidFill xmlns:a="http://schemas.openxmlformats.org/drawingml/2006/main">
            <a:schemeClr val="tx1"/>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a:solidFill>
                  <a:srgbClr val="FFFF00"/>
                </a:solidFill>
                <a:latin typeface="Arial" panose="020B0604020202020204" pitchFamily="34" charset="0"/>
                <a:cs typeface="Arial" panose="020B0604020202020204" pitchFamily="34" charset="0"/>
              </a:rPr>
              <a:t>41%</a:t>
            </a:r>
          </a:p>
        </cdr:txBody>
      </cdr:sp>
      <cdr:sp macro="" textlink="">
        <cdr:nvSpPr>
          <cdr:cNvPr id="3" name="TextBox 2"/>
          <cdr:cNvSpPr txBox="1"/>
        </cdr:nvSpPr>
        <cdr:spPr>
          <a:xfrm xmlns:a="http://schemas.openxmlformats.org/drawingml/2006/main">
            <a:off x="6119404" y="1165256"/>
            <a:ext cx="467526" cy="344264"/>
          </a:xfrm>
          <a:prstGeom xmlns:a="http://schemas.openxmlformats.org/drawingml/2006/main" prst="rect">
            <a:avLst/>
          </a:prstGeom>
          <a:solidFill xmlns:a="http://schemas.openxmlformats.org/drawingml/2006/main">
            <a:schemeClr val="tx1"/>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a:solidFill>
                  <a:srgbClr val="FFFF00"/>
                </a:solidFill>
                <a:latin typeface="Arial" panose="020B0604020202020204" pitchFamily="34" charset="0"/>
                <a:cs typeface="Arial" panose="020B0604020202020204" pitchFamily="34" charset="0"/>
              </a:rPr>
              <a:t>28%</a:t>
            </a:r>
          </a:p>
        </cdr:txBody>
      </cdr:sp>
      <cdr:sp macro="" textlink="">
        <cdr:nvSpPr>
          <cdr:cNvPr id="4" name="TextBox 3"/>
          <cdr:cNvSpPr txBox="1"/>
        </cdr:nvSpPr>
        <cdr:spPr>
          <a:xfrm xmlns:a="http://schemas.openxmlformats.org/drawingml/2006/main">
            <a:off x="2999197" y="3544632"/>
            <a:ext cx="467526" cy="344264"/>
          </a:xfrm>
          <a:prstGeom xmlns:a="http://schemas.openxmlformats.org/drawingml/2006/main" prst="rect">
            <a:avLst/>
          </a:prstGeom>
          <a:solidFill xmlns:a="http://schemas.openxmlformats.org/drawingml/2006/main">
            <a:schemeClr val="tx1"/>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a:solidFill>
                  <a:srgbClr val="FFFF00"/>
                </a:solidFill>
                <a:latin typeface="Arial" panose="020B0604020202020204" pitchFamily="34" charset="0"/>
                <a:cs typeface="Arial" panose="020B0604020202020204" pitchFamily="34" charset="0"/>
              </a:rPr>
              <a:t>24%</a:t>
            </a:r>
          </a:p>
        </cdr:txBody>
      </cdr:sp>
    </cdr:grpSp>
  </cdr:relSizeAnchor>
</c:userShapes>
</file>

<file path=ppt/drawings/drawing4.xml><?xml version="1.0" encoding="utf-8"?>
<c:userShapes xmlns:c="http://schemas.openxmlformats.org/drawingml/2006/chart">
  <cdr:relSizeAnchor xmlns:cdr="http://schemas.openxmlformats.org/drawingml/2006/chartDrawing">
    <cdr:from>
      <cdr:x>0.58462</cdr:x>
      <cdr:y>0.42453</cdr:y>
    </cdr:from>
    <cdr:to>
      <cdr:x>0.75385</cdr:x>
      <cdr:y>0.67925</cdr:y>
    </cdr:to>
    <cdr:sp macro="" textlink="">
      <cdr:nvSpPr>
        <cdr:cNvPr id="2" name="TextBox 1"/>
        <cdr:cNvSpPr txBox="1"/>
      </cdr:nvSpPr>
      <cdr:spPr>
        <a:xfrm xmlns:a="http://schemas.openxmlformats.org/drawingml/2006/main">
          <a:off x="2761957" y="1143000"/>
          <a:ext cx="799514"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accent6">
                  <a:lumMod val="50000"/>
                </a:schemeClr>
              </a:solidFill>
            </a:rPr>
            <a:t>RCA (61%)</a:t>
          </a:r>
        </a:p>
      </cdr:txBody>
    </cdr:sp>
  </cdr:relSizeAnchor>
  <cdr:relSizeAnchor xmlns:cdr="http://schemas.openxmlformats.org/drawingml/2006/chartDrawing">
    <cdr:from>
      <cdr:x>0.32258</cdr:x>
      <cdr:y>0.19811</cdr:y>
    </cdr:from>
    <cdr:to>
      <cdr:x>0.48486</cdr:x>
      <cdr:y>0.48113</cdr:y>
    </cdr:to>
    <cdr:sp macro="" textlink="">
      <cdr:nvSpPr>
        <cdr:cNvPr id="3" name="TextBox 2"/>
        <cdr:cNvSpPr txBox="1"/>
      </cdr:nvSpPr>
      <cdr:spPr>
        <a:xfrm xmlns:a="http://schemas.openxmlformats.org/drawingml/2006/main">
          <a:off x="1524000" y="533400"/>
          <a:ext cx="76669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accent6">
                  <a:lumMod val="50000"/>
                </a:schemeClr>
              </a:solidFill>
            </a:rPr>
            <a:t>LAD (21%)</a:t>
          </a:r>
        </a:p>
      </cdr:txBody>
    </cdr:sp>
  </cdr:relSizeAnchor>
  <cdr:relSizeAnchor xmlns:cdr="http://schemas.openxmlformats.org/drawingml/2006/chartDrawing">
    <cdr:from>
      <cdr:x>0.16129</cdr:x>
      <cdr:y>0.39623</cdr:y>
    </cdr:from>
    <cdr:to>
      <cdr:x>0.33226</cdr:x>
      <cdr:y>0.65094</cdr:y>
    </cdr:to>
    <cdr:sp macro="" textlink="">
      <cdr:nvSpPr>
        <cdr:cNvPr id="4" name="TextBox 3"/>
        <cdr:cNvSpPr txBox="1"/>
      </cdr:nvSpPr>
      <cdr:spPr>
        <a:xfrm xmlns:a="http://schemas.openxmlformats.org/drawingml/2006/main">
          <a:off x="762000" y="1066800"/>
          <a:ext cx="80772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r>
            <a:rPr lang="en-US" sz="1600" b="1" dirty="0">
              <a:solidFill>
                <a:schemeClr val="bg1"/>
              </a:solidFill>
              <a:latin typeface="+mn-lt"/>
              <a:ea typeface="+mn-ea"/>
              <a:cs typeface="+mn-cs"/>
            </a:rPr>
            <a:t>LCX </a:t>
          </a:r>
        </a:p>
        <a:p xmlns:a="http://schemas.openxmlformats.org/drawingml/2006/main">
          <a:pPr marL="0" indent="0"/>
          <a:r>
            <a:rPr lang="en-US" sz="1600" b="1" dirty="0">
              <a:solidFill>
                <a:schemeClr val="bg1"/>
              </a:solidFill>
              <a:latin typeface="+mn-lt"/>
              <a:ea typeface="+mn-ea"/>
              <a:cs typeface="+mn-cs"/>
            </a:rPr>
            <a:t>(18</a:t>
          </a:r>
          <a:r>
            <a:rPr lang="en-US" sz="1600" b="1" dirty="0">
              <a:solidFill>
                <a:schemeClr val="bg1"/>
              </a:solidFill>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0.47015</cdr:x>
      <cdr:y>0.18936</cdr:y>
    </cdr:from>
    <cdr:to>
      <cdr:x>0.60448</cdr:x>
      <cdr:y>0.33812</cdr:y>
    </cdr:to>
    <cdr:sp macro="" textlink="">
      <cdr:nvSpPr>
        <cdr:cNvPr id="2" name="TextBox 1"/>
        <cdr:cNvSpPr txBox="1"/>
      </cdr:nvSpPr>
      <cdr:spPr>
        <a:xfrm xmlns:a="http://schemas.openxmlformats.org/drawingml/2006/main">
          <a:off x="2400292" y="642105"/>
          <a:ext cx="685808" cy="50443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600" b="1" dirty="0">
              <a:solidFill>
                <a:srgbClr val="FF0000"/>
              </a:solidFill>
              <a:latin typeface="Arial" panose="020B0604020202020204" pitchFamily="34" charset="0"/>
              <a:cs typeface="Arial" panose="020B0604020202020204" pitchFamily="34" charset="0"/>
            </a:rPr>
            <a:t>97%</a:t>
          </a:r>
        </a:p>
      </cdr:txBody>
    </cdr:sp>
  </cdr:relSizeAnchor>
  <cdr:relSizeAnchor xmlns:cdr="http://schemas.openxmlformats.org/drawingml/2006/chartDrawing">
    <cdr:from>
      <cdr:x>0.75821</cdr:x>
      <cdr:y>0.4997</cdr:y>
    </cdr:from>
    <cdr:to>
      <cdr:x>0.89254</cdr:x>
      <cdr:y>0.62366</cdr:y>
    </cdr:to>
    <cdr:sp macro="" textlink="">
      <cdr:nvSpPr>
        <cdr:cNvPr id="3" name="TextBox 2"/>
        <cdr:cNvSpPr txBox="1"/>
      </cdr:nvSpPr>
      <cdr:spPr>
        <a:xfrm xmlns:a="http://schemas.openxmlformats.org/drawingml/2006/main">
          <a:off x="3870963" y="1694419"/>
          <a:ext cx="685808" cy="4203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rgbClr val="FF0000"/>
              </a:solidFill>
              <a:latin typeface="Arial" panose="020B0604020202020204" pitchFamily="34" charset="0"/>
              <a:cs typeface="Arial" panose="020B0604020202020204" pitchFamily="34" charset="0"/>
            </a:rPr>
            <a:t>87%</a:t>
          </a:r>
        </a:p>
      </cdr:txBody>
    </cdr:sp>
  </cdr:relSizeAnchor>
  <cdr:relSizeAnchor xmlns:cdr="http://schemas.openxmlformats.org/drawingml/2006/chartDrawing">
    <cdr:from>
      <cdr:x>0.78827</cdr:x>
      <cdr:y>0.19168</cdr:y>
    </cdr:from>
    <cdr:to>
      <cdr:x>0.97015</cdr:x>
      <cdr:y>0.28666</cdr:y>
    </cdr:to>
    <cdr:sp macro="" textlink="">
      <cdr:nvSpPr>
        <cdr:cNvPr id="4" name="TextBox 3"/>
        <cdr:cNvSpPr txBox="1"/>
      </cdr:nvSpPr>
      <cdr:spPr>
        <a:xfrm xmlns:a="http://schemas.openxmlformats.org/drawingml/2006/main">
          <a:off x="4024431" y="649965"/>
          <a:ext cx="928570" cy="322061"/>
        </a:xfrm>
        <a:prstGeom xmlns:a="http://schemas.openxmlformats.org/drawingml/2006/main" prst="rect">
          <a:avLst/>
        </a:prstGeom>
        <a:solidFill xmlns:a="http://schemas.openxmlformats.org/drawingml/2006/main">
          <a:srgbClr val="000000"/>
        </a:solidFill>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rgbClr val="FFFF00"/>
              </a:solidFill>
              <a:latin typeface="Arial" panose="020B0604020202020204" pitchFamily="34" charset="0"/>
              <a:cs typeface="Arial" panose="020B0604020202020204" pitchFamily="34" charset="0"/>
            </a:rPr>
            <a:t>p=0.013</a:t>
          </a:r>
        </a:p>
      </cdr:txBody>
    </cdr:sp>
  </cdr:relSizeAnchor>
</c:userShapes>
</file>

<file path=ppt/drawings/drawing6.xml><?xml version="1.0" encoding="utf-8"?>
<c:userShapes xmlns:c="http://schemas.openxmlformats.org/drawingml/2006/chart">
  <cdr:relSizeAnchor xmlns:cdr="http://schemas.openxmlformats.org/drawingml/2006/chartDrawing">
    <cdr:from>
      <cdr:x>0.73352</cdr:x>
      <cdr:y>0</cdr:y>
    </cdr:from>
    <cdr:to>
      <cdr:x>1</cdr:x>
      <cdr:y>0.20907</cdr:y>
    </cdr:to>
    <cdr:sp macro="" textlink="">
      <cdr:nvSpPr>
        <cdr:cNvPr id="2" name="TextBox 1"/>
        <cdr:cNvSpPr txBox="1"/>
      </cdr:nvSpPr>
      <cdr:spPr>
        <a:xfrm xmlns:a="http://schemas.openxmlformats.org/drawingml/2006/main">
          <a:off x="2952317" y="0"/>
          <a:ext cx="997528" cy="4500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15648-C477-4E17-B395-09EC25F40493}" type="datetimeFigureOut">
              <a:rPr lang="en-US" smtClean="0"/>
              <a:pPr/>
              <a:t>4/24/2024</a:t>
            </a:fld>
            <a:endParaRPr lang="en-US" dirty="0"/>
          </a:p>
        </p:txBody>
      </p:sp>
      <p:sp>
        <p:nvSpPr>
          <p:cNvPr id="4" name="Slide Image Placeholder 3"/>
          <p:cNvSpPr>
            <a:spLocks noGrp="1" noRot="1" noChangeAspect="1"/>
          </p:cNvSpPr>
          <p:nvPr>
            <p:ph type="sldImg" idx="2"/>
          </p:nvPr>
        </p:nvSpPr>
        <p:spPr>
          <a:xfrm>
            <a:off x="1143000" y="1143000"/>
            <a:ext cx="45720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B96B5-F459-4C71-8166-07A0BF334F41}" type="slidenum">
              <a:rPr lang="en-US" smtClean="0"/>
              <a:pPr/>
              <a:t>‹#›</a:t>
            </a:fld>
            <a:endParaRPr lang="en-US" dirty="0"/>
          </a:p>
        </p:txBody>
      </p:sp>
    </p:spTree>
    <p:extLst>
      <p:ext uri="{BB962C8B-B14F-4D97-AF65-F5344CB8AC3E}">
        <p14:creationId xmlns:p14="http://schemas.microsoft.com/office/powerpoint/2010/main" val="350579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B96B5-F459-4C71-8166-07A0BF334F41}" type="slidenum">
              <a:rPr lang="en-US" smtClean="0"/>
              <a:pPr/>
              <a:t>6</a:t>
            </a:fld>
            <a:endParaRPr lang="en-US" dirty="0"/>
          </a:p>
        </p:txBody>
      </p:sp>
    </p:spTree>
    <p:extLst>
      <p:ext uri="{BB962C8B-B14F-4D97-AF65-F5344CB8AC3E}">
        <p14:creationId xmlns:p14="http://schemas.microsoft.com/office/powerpoint/2010/main" val="318289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85</a:t>
            </a:fld>
            <a:endParaRPr lang="en-US"/>
          </a:p>
        </p:txBody>
      </p:sp>
    </p:spTree>
    <p:extLst>
      <p:ext uri="{BB962C8B-B14F-4D97-AF65-F5344CB8AC3E}">
        <p14:creationId xmlns:p14="http://schemas.microsoft.com/office/powerpoint/2010/main" val="134348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A7648B81-2345-4DDA-8D5D-B3C19E1F84F4}" type="slidenum">
              <a:rPr lang="en-US" smtClean="0">
                <a:solidFill>
                  <a:srgbClr val="000000"/>
                </a:solidFill>
              </a:rPr>
              <a:pPr/>
              <a:t>92</a:t>
            </a:fld>
            <a:endParaRPr lang="en-US" dirty="0">
              <a:solidFill>
                <a:srgbClr val="000000"/>
              </a:solidFill>
            </a:endParaRPr>
          </a:p>
        </p:txBody>
      </p:sp>
      <p:sp>
        <p:nvSpPr>
          <p:cNvPr id="241667" name="Rectangle 7"/>
          <p:cNvSpPr txBox="1">
            <a:spLocks noGrp="1" noChangeArrowheads="1"/>
          </p:cNvSpPr>
          <p:nvPr/>
        </p:nvSpPr>
        <p:spPr bwMode="auto">
          <a:xfrm>
            <a:off x="4146550" y="9121775"/>
            <a:ext cx="3168650" cy="479425"/>
          </a:xfrm>
          <a:prstGeom prst="rect">
            <a:avLst/>
          </a:prstGeom>
          <a:noFill/>
          <a:ln w="9525">
            <a:noFill/>
            <a:miter lim="800000"/>
            <a:headEnd/>
            <a:tailEnd/>
          </a:ln>
        </p:spPr>
        <p:txBody>
          <a:bodyPr lIns="96643" tIns="48322" rIns="96643" bIns="48322" anchor="b"/>
          <a:lstStyle/>
          <a:p>
            <a:pPr defTabSz="965200" fontAlgn="base">
              <a:spcBef>
                <a:spcPct val="0"/>
              </a:spcBef>
              <a:spcAft>
                <a:spcPct val="0"/>
              </a:spcAft>
            </a:pPr>
            <a:fld id="{00B6240A-C8D4-40AE-B9FD-1C7E7AFA299E}" type="slidenum">
              <a:rPr lang="en-US" sz="1200">
                <a:solidFill>
                  <a:srgbClr val="000000"/>
                </a:solidFill>
                <a:latin typeface="Arial" pitchFamily="34" charset="0"/>
              </a:rPr>
              <a:pPr defTabSz="965200" fontAlgn="base">
                <a:spcBef>
                  <a:spcPct val="0"/>
                </a:spcBef>
                <a:spcAft>
                  <a:spcPct val="0"/>
                </a:spcAft>
              </a:pPr>
              <a:t>92</a:t>
            </a:fld>
            <a:endParaRPr lang="en-US" sz="1200" dirty="0">
              <a:solidFill>
                <a:srgbClr val="000000"/>
              </a:solidFill>
              <a:latin typeface="Arial" pitchFamily="34" charset="0"/>
            </a:endParaRPr>
          </a:p>
        </p:txBody>
      </p:sp>
      <p:sp>
        <p:nvSpPr>
          <p:cNvPr id="241668" name="Rectangle 2"/>
          <p:cNvSpPr>
            <a:spLocks noGrp="1" noRot="1" noChangeAspect="1" noChangeArrowheads="1" noTextEdit="1"/>
          </p:cNvSpPr>
          <p:nvPr>
            <p:ph type="sldImg"/>
          </p:nvPr>
        </p:nvSpPr>
        <p:spPr>
          <a:xfrm>
            <a:off x="1143000" y="1143000"/>
            <a:ext cx="4572000" cy="3086100"/>
          </a:xfrm>
          <a:ln/>
        </p:spPr>
      </p:sp>
      <p:sp>
        <p:nvSpPr>
          <p:cNvPr id="241669" name="Rectangle 3"/>
          <p:cNvSpPr>
            <a:spLocks noGrp="1" noChangeArrowheads="1"/>
          </p:cNvSpPr>
          <p:nvPr>
            <p:ph type="body" idx="1"/>
          </p:nvPr>
        </p:nvSpPr>
        <p:spPr>
          <a:noFill/>
          <a:ln/>
        </p:spPr>
        <p:txBody>
          <a:bodyPr lIns="94990" tIns="47495" rIns="94990" bIns="47495"/>
          <a:lstStyle/>
          <a:p>
            <a:pPr marL="233363" indent="-233363" eaLnBrk="1" hangingPunct="1"/>
            <a:endParaRPr lang="en-US" dirty="0"/>
          </a:p>
        </p:txBody>
      </p:sp>
    </p:spTree>
    <p:extLst>
      <p:ext uri="{BB962C8B-B14F-4D97-AF65-F5344CB8AC3E}">
        <p14:creationId xmlns:p14="http://schemas.microsoft.com/office/powerpoint/2010/main" val="165445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solidFill>
                  <a:srgbClr val="000000"/>
                </a:solidFill>
              </a:rPr>
              <a:pPr>
                <a:defRPr/>
              </a:pPr>
              <a:t>101</a:t>
            </a:fld>
            <a:endParaRPr lang="en-US">
              <a:solidFill>
                <a:srgbClr val="000000"/>
              </a:solidFill>
            </a:endParaRPr>
          </a:p>
        </p:txBody>
      </p:sp>
    </p:spTree>
    <p:extLst>
      <p:ext uri="{BB962C8B-B14F-4D97-AF65-F5344CB8AC3E}">
        <p14:creationId xmlns:p14="http://schemas.microsoft.com/office/powerpoint/2010/main" val="151432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B96B5-F459-4C71-8166-07A0BF334F41}"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85546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B96B5-F459-4C71-8166-07A0BF334F41}" type="slidenum">
              <a:rPr lang="en-US" smtClean="0"/>
              <a:pPr/>
              <a:t>110</a:t>
            </a:fld>
            <a:endParaRPr lang="en-US" dirty="0"/>
          </a:p>
        </p:txBody>
      </p:sp>
    </p:spTree>
    <p:extLst>
      <p:ext uri="{BB962C8B-B14F-4D97-AF65-F5344CB8AC3E}">
        <p14:creationId xmlns:p14="http://schemas.microsoft.com/office/powerpoint/2010/main" val="1558961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623189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pPr>
                <a:defRPr/>
              </a:pPr>
              <a:t>113</a:t>
            </a:fld>
            <a:endParaRPr lang="en-US"/>
          </a:p>
        </p:txBody>
      </p:sp>
    </p:spTree>
    <p:extLst>
      <p:ext uri="{BB962C8B-B14F-4D97-AF65-F5344CB8AC3E}">
        <p14:creationId xmlns:p14="http://schemas.microsoft.com/office/powerpoint/2010/main" val="546459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B96B5-F459-4C71-8166-07A0BF334F41}" type="slidenum">
              <a:rPr lang="en-US" smtClean="0"/>
              <a:pPr/>
              <a:t>120</a:t>
            </a:fld>
            <a:endParaRPr lang="en-US" dirty="0"/>
          </a:p>
        </p:txBody>
      </p:sp>
    </p:spTree>
    <p:extLst>
      <p:ext uri="{BB962C8B-B14F-4D97-AF65-F5344CB8AC3E}">
        <p14:creationId xmlns:p14="http://schemas.microsoft.com/office/powerpoint/2010/main" val="186668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solidFill>
                  <a:srgbClr val="000000"/>
                </a:solidFill>
              </a:rPr>
              <a:pPr>
                <a:defRPr/>
              </a:pPr>
              <a:t>124</a:t>
            </a:fld>
            <a:endParaRPr lang="en-US" dirty="0">
              <a:solidFill>
                <a:srgbClr val="000000"/>
              </a:solidFill>
            </a:endParaRPr>
          </a:p>
        </p:txBody>
      </p:sp>
    </p:spTree>
    <p:extLst>
      <p:ext uri="{BB962C8B-B14F-4D97-AF65-F5344CB8AC3E}">
        <p14:creationId xmlns:p14="http://schemas.microsoft.com/office/powerpoint/2010/main" val="1555605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solidFill>
                  <a:srgbClr val="000000"/>
                </a:solidFill>
              </a:rPr>
              <a:pPr>
                <a:defRPr/>
              </a:pPr>
              <a:t>125</a:t>
            </a:fld>
            <a:endParaRPr lang="en-US" dirty="0">
              <a:solidFill>
                <a:srgbClr val="000000"/>
              </a:solidFill>
            </a:endParaRPr>
          </a:p>
        </p:txBody>
      </p:sp>
    </p:spTree>
    <p:extLst>
      <p:ext uri="{BB962C8B-B14F-4D97-AF65-F5344CB8AC3E}">
        <p14:creationId xmlns:p14="http://schemas.microsoft.com/office/powerpoint/2010/main" val="108743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Background.</a:t>
            </a:r>
            <a:r>
              <a:rPr lang="en-US" sz="1200" b="0" i="0" kern="1200" dirty="0">
                <a:solidFill>
                  <a:schemeClr val="tx1"/>
                </a:solidFill>
                <a:effectLst/>
                <a:latin typeface="+mn-lt"/>
                <a:ea typeface="+mn-ea"/>
                <a:cs typeface="+mn-cs"/>
              </a:rPr>
              <a:t> Guidewires and </a:t>
            </a:r>
            <a:r>
              <a:rPr lang="en-US" sz="1200" b="0" i="0" kern="1200" dirty="0" err="1">
                <a:solidFill>
                  <a:schemeClr val="tx1"/>
                </a:solidFill>
                <a:effectLst/>
                <a:latin typeface="+mn-lt"/>
                <a:ea typeface="+mn-ea"/>
                <a:cs typeface="+mn-cs"/>
              </a:rPr>
              <a:t>microcatheters</a:t>
            </a:r>
            <a:r>
              <a:rPr lang="en-US" sz="1200" b="0" i="0" kern="1200" dirty="0">
                <a:solidFill>
                  <a:schemeClr val="tx1"/>
                </a:solidFill>
                <a:effectLst/>
                <a:latin typeface="+mn-lt"/>
                <a:ea typeface="+mn-ea"/>
                <a:cs typeface="+mn-cs"/>
              </a:rPr>
              <a:t> are critical to the success of chronic total occlusion (CTO) percutaneous coronary intervention (PCI). </a:t>
            </a:r>
            <a:r>
              <a:rPr lang="en-US" sz="1200" b="1" i="0" kern="1200" dirty="0">
                <a:solidFill>
                  <a:schemeClr val="tx1"/>
                </a:solidFill>
                <a:effectLst/>
                <a:latin typeface="+mn-lt"/>
                <a:ea typeface="+mn-ea"/>
                <a:cs typeface="+mn-cs"/>
              </a:rPr>
              <a:t>Methods. </a:t>
            </a:r>
            <a:r>
              <a:rPr lang="en-US" sz="1200" b="0" i="0" kern="1200" dirty="0">
                <a:solidFill>
                  <a:schemeClr val="tx1"/>
                </a:solidFill>
                <a:effectLst/>
                <a:latin typeface="+mn-lt"/>
                <a:ea typeface="+mn-ea"/>
                <a:cs typeface="+mn-cs"/>
              </a:rPr>
              <a:t>We examined equipment utilization in 11,202 CTO-PCIs performed in 10,952 patients at 42 United States (US) and non-US centers between 2012 and 2022. </a:t>
            </a:r>
            <a:r>
              <a:rPr lang="en-US" sz="1200" b="1" i="0" kern="1200" dirty="0">
                <a:solidFill>
                  <a:schemeClr val="tx1"/>
                </a:solidFill>
                <a:effectLst/>
                <a:latin typeface="+mn-lt"/>
                <a:ea typeface="+mn-ea"/>
                <a:cs typeface="+mn-cs"/>
              </a:rPr>
              <a:t>Results. </a:t>
            </a:r>
            <a:r>
              <a:rPr lang="en-US" sz="1200" b="0" i="0" kern="1200" dirty="0" err="1">
                <a:solidFill>
                  <a:schemeClr val="tx1"/>
                </a:solidFill>
                <a:effectLst/>
                <a:latin typeface="+mn-lt"/>
                <a:ea typeface="+mn-ea"/>
                <a:cs typeface="+mn-cs"/>
              </a:rPr>
              <a:t>Antegrade</a:t>
            </a:r>
            <a:r>
              <a:rPr lang="en-US" sz="1200" b="0" i="0" kern="1200" dirty="0">
                <a:solidFill>
                  <a:schemeClr val="tx1"/>
                </a:solidFill>
                <a:effectLst/>
                <a:latin typeface="+mn-lt"/>
                <a:ea typeface="+mn-ea"/>
                <a:cs typeface="+mn-cs"/>
              </a:rPr>
              <a:t>-only crossing was attempted in 7628 CTO-PCIs (68%) and the retrograde approach was used in 3574 CTO-PCIs (32%). The median number of guidewires used during </a:t>
            </a:r>
            <a:r>
              <a:rPr lang="en-US" sz="1200" b="0" i="0" kern="1200" dirty="0" err="1">
                <a:solidFill>
                  <a:schemeClr val="tx1"/>
                </a:solidFill>
                <a:effectLst/>
                <a:latin typeface="+mn-lt"/>
                <a:ea typeface="+mn-ea"/>
                <a:cs typeface="+mn-cs"/>
              </a:rPr>
              <a:t>antegrade</a:t>
            </a:r>
            <a:r>
              <a:rPr lang="en-US" sz="1200" b="0" i="0" kern="1200" dirty="0">
                <a:solidFill>
                  <a:schemeClr val="tx1"/>
                </a:solidFill>
                <a:effectLst/>
                <a:latin typeface="+mn-lt"/>
                <a:ea typeface="+mn-ea"/>
                <a:cs typeface="+mn-cs"/>
              </a:rPr>
              <a:t> wiring increased with lesion complexity from 3 (interquartile range [IQR], 2-4) for J-CTO score of 0 to 5 (IQR, 4-7) for J-CTO score of 5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&lt;.001). </a:t>
            </a:r>
            <a:r>
              <a:rPr lang="en-US" sz="1200" b="0" i="0" kern="1200" dirty="0" err="1">
                <a:solidFill>
                  <a:schemeClr val="tx1"/>
                </a:solidFill>
                <a:effectLst/>
                <a:latin typeface="+mn-lt"/>
                <a:ea typeface="+mn-ea"/>
                <a:cs typeface="+mn-cs"/>
              </a:rPr>
              <a:t>Antegrade</a:t>
            </a:r>
            <a:r>
              <a:rPr lang="en-US" sz="1200" b="0" i="0" kern="1200" dirty="0">
                <a:solidFill>
                  <a:schemeClr val="tx1"/>
                </a:solidFill>
                <a:effectLst/>
                <a:latin typeface="+mn-lt"/>
                <a:ea typeface="+mn-ea"/>
                <a:cs typeface="+mn-cs"/>
              </a:rPr>
              <a:t>-only procedures had higher technical (90% vs 79%;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&lt;.001) and procedural success (89% vs 77%;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&lt;.001) compared with retrograde procedures. In </a:t>
            </a:r>
            <a:r>
              <a:rPr lang="en-US" sz="1200" b="0" i="0" kern="1200" dirty="0" err="1">
                <a:solidFill>
                  <a:schemeClr val="tx1"/>
                </a:solidFill>
                <a:effectLst/>
                <a:latin typeface="+mn-lt"/>
                <a:ea typeface="+mn-ea"/>
                <a:cs typeface="+mn-cs"/>
              </a:rPr>
              <a:t>antegrade</a:t>
            </a:r>
            <a:r>
              <a:rPr lang="en-US" sz="1200" b="0" i="0" kern="1200" dirty="0">
                <a:solidFill>
                  <a:schemeClr val="tx1"/>
                </a:solidFill>
                <a:effectLst/>
                <a:latin typeface="+mn-lt"/>
                <a:ea typeface="+mn-ea"/>
                <a:cs typeface="+mn-cs"/>
              </a:rPr>
              <a:t>-only cases, Pilot 200 (28%; Abbott Vascular) and Fielder XT (24%; Asahi </a:t>
            </a:r>
            <a:r>
              <a:rPr lang="en-US" sz="1200" b="0" i="0" kern="1200" dirty="0" err="1">
                <a:solidFill>
                  <a:schemeClr val="tx1"/>
                </a:solidFill>
                <a:effectLst/>
                <a:latin typeface="+mn-lt"/>
                <a:ea typeface="+mn-ea"/>
                <a:cs typeface="+mn-cs"/>
              </a:rPr>
              <a:t>Intecc</a:t>
            </a:r>
            <a:r>
              <a:rPr lang="en-US" sz="1200" b="0" i="0" kern="1200" dirty="0">
                <a:solidFill>
                  <a:schemeClr val="tx1"/>
                </a:solidFill>
                <a:effectLst/>
                <a:latin typeface="+mn-lt"/>
                <a:ea typeface="+mn-ea"/>
                <a:cs typeface="+mn-cs"/>
              </a:rPr>
              <a:t>) were the most frequently used guidewires, while Corsair (21%; Asahi </a:t>
            </a:r>
            <a:r>
              <a:rPr lang="en-US" sz="1200" b="0" i="0" kern="1200" dirty="0" err="1">
                <a:solidFill>
                  <a:schemeClr val="tx1"/>
                </a:solidFill>
                <a:effectLst/>
                <a:latin typeface="+mn-lt"/>
                <a:ea typeface="+mn-ea"/>
                <a:cs typeface="+mn-cs"/>
              </a:rPr>
              <a:t>Intecc</a:t>
            </a:r>
            <a:r>
              <a:rPr lang="en-US" sz="1200" b="0" i="0" kern="1200" dirty="0">
                <a:solidFill>
                  <a:schemeClr val="tx1"/>
                </a:solidFill>
                <a:effectLst/>
                <a:latin typeface="+mn-lt"/>
                <a:ea typeface="+mn-ea"/>
                <a:cs typeface="+mn-cs"/>
              </a:rPr>
              <a:t>) and Turnpike Spiral (20%; Vascular Solutions) were the most commonly used </a:t>
            </a:r>
            <a:r>
              <a:rPr lang="en-US" sz="1200" b="0" i="0" kern="1200" dirty="0" err="1">
                <a:solidFill>
                  <a:schemeClr val="tx1"/>
                </a:solidFill>
                <a:effectLst/>
                <a:latin typeface="+mn-lt"/>
                <a:ea typeface="+mn-ea"/>
                <a:cs typeface="+mn-cs"/>
              </a:rPr>
              <a:t>microcatheters</a:t>
            </a:r>
            <a:r>
              <a:rPr lang="en-US" sz="1200" b="0" i="0" kern="1200" dirty="0">
                <a:solidFill>
                  <a:schemeClr val="tx1"/>
                </a:solidFill>
                <a:effectLst/>
                <a:latin typeface="+mn-lt"/>
                <a:ea typeface="+mn-ea"/>
                <a:cs typeface="+mn-cs"/>
              </a:rPr>
              <a:t>. In retrograde cases, Sion (32%; Asahi </a:t>
            </a:r>
            <a:r>
              <a:rPr lang="en-US" sz="1200" b="0" i="0" kern="1200" dirty="0" err="1">
                <a:solidFill>
                  <a:schemeClr val="tx1"/>
                </a:solidFill>
                <a:effectLst/>
                <a:latin typeface="+mn-lt"/>
                <a:ea typeface="+mn-ea"/>
                <a:cs typeface="+mn-cs"/>
              </a:rPr>
              <a:t>Intecc</a:t>
            </a:r>
            <a:r>
              <a:rPr lang="en-US" sz="1200" b="0" i="0" kern="1200" dirty="0">
                <a:solidFill>
                  <a:schemeClr val="tx1"/>
                </a:solidFill>
                <a:effectLst/>
                <a:latin typeface="+mn-lt"/>
                <a:ea typeface="+mn-ea"/>
                <a:cs typeface="+mn-cs"/>
              </a:rPr>
              <a:t>) was the most common guidewire used, followed by Sion Black (22%; Asahi </a:t>
            </a:r>
            <a:r>
              <a:rPr lang="en-US" sz="1200" b="0" i="0" kern="1200" dirty="0" err="1">
                <a:solidFill>
                  <a:schemeClr val="tx1"/>
                </a:solidFill>
                <a:effectLst/>
                <a:latin typeface="+mn-lt"/>
                <a:ea typeface="+mn-ea"/>
                <a:cs typeface="+mn-cs"/>
              </a:rPr>
              <a:t>Intecc</a:t>
            </a:r>
            <a:r>
              <a:rPr lang="en-US" sz="1200" b="0" i="0" kern="1200" dirty="0">
                <a:solidFill>
                  <a:schemeClr val="tx1"/>
                </a:solidFill>
                <a:effectLst/>
                <a:latin typeface="+mn-lt"/>
                <a:ea typeface="+mn-ea"/>
                <a:cs typeface="+mn-cs"/>
              </a:rPr>
              <a:t>), Pilot 200 (22%), and </a:t>
            </a:r>
            <a:r>
              <a:rPr lang="en-US" sz="1200" b="0" i="0" kern="1200" dirty="0" err="1">
                <a:solidFill>
                  <a:schemeClr val="tx1"/>
                </a:solidFill>
                <a:effectLst/>
                <a:latin typeface="+mn-lt"/>
                <a:ea typeface="+mn-ea"/>
                <a:cs typeface="+mn-cs"/>
              </a:rPr>
              <a:t>Suoh</a:t>
            </a:r>
            <a:r>
              <a:rPr lang="en-US" sz="1200" b="0" i="0" kern="1200" dirty="0">
                <a:solidFill>
                  <a:schemeClr val="tx1"/>
                </a:solidFill>
                <a:effectLst/>
                <a:latin typeface="+mn-lt"/>
                <a:ea typeface="+mn-ea"/>
                <a:cs typeface="+mn-cs"/>
              </a:rPr>
              <a:t> 03 (19%; Asahi </a:t>
            </a:r>
            <a:r>
              <a:rPr lang="en-US" sz="1200" b="0" i="0" kern="1200" dirty="0" err="1">
                <a:solidFill>
                  <a:schemeClr val="tx1"/>
                </a:solidFill>
                <a:effectLst/>
                <a:latin typeface="+mn-lt"/>
                <a:ea typeface="+mn-ea"/>
                <a:cs typeface="+mn-cs"/>
              </a:rPr>
              <a:t>Intecc</a:t>
            </a:r>
            <a:r>
              <a:rPr lang="en-US" sz="1200" b="0" i="0" kern="1200" dirty="0">
                <a:solidFill>
                  <a:schemeClr val="tx1"/>
                </a:solidFill>
                <a:effectLst/>
                <a:latin typeface="+mn-lt"/>
                <a:ea typeface="+mn-ea"/>
                <a:cs typeface="+mn-cs"/>
              </a:rPr>
              <a:t>), while Corsair (16%) and Turnpike LP (11%) were the most commonly used </a:t>
            </a:r>
            <a:r>
              <a:rPr lang="en-US" sz="1200" b="0" i="0" kern="1200" dirty="0" err="1">
                <a:solidFill>
                  <a:schemeClr val="tx1"/>
                </a:solidFill>
                <a:effectLst/>
                <a:latin typeface="+mn-lt"/>
                <a:ea typeface="+mn-ea"/>
                <a:cs typeface="+mn-cs"/>
              </a:rPr>
              <a:t>microcatheters</a:t>
            </a:r>
            <a:r>
              <a:rPr lang="en-US" sz="1200" b="0" i="0" kern="1200" dirty="0">
                <a:solidFill>
                  <a:schemeClr val="tx1"/>
                </a:solidFill>
                <a:effectLst/>
                <a:latin typeface="+mn-lt"/>
                <a:ea typeface="+mn-ea"/>
                <a:cs typeface="+mn-cs"/>
              </a:rPr>
              <a:t>. The most successful guidewire for collateral crossing was the Sion (32%), followed by Sion Black (15%) and </a:t>
            </a:r>
            <a:r>
              <a:rPr lang="en-US" sz="1200" b="0" i="0" kern="1200" dirty="0" err="1">
                <a:solidFill>
                  <a:schemeClr val="tx1"/>
                </a:solidFill>
                <a:effectLst/>
                <a:latin typeface="+mn-lt"/>
                <a:ea typeface="+mn-ea"/>
                <a:cs typeface="+mn-cs"/>
              </a:rPr>
              <a:t>Suoh</a:t>
            </a:r>
            <a:r>
              <a:rPr lang="en-US" sz="1200" b="0" i="0" kern="1200" dirty="0">
                <a:solidFill>
                  <a:schemeClr val="tx1"/>
                </a:solidFill>
                <a:effectLst/>
                <a:latin typeface="+mn-lt"/>
                <a:ea typeface="+mn-ea"/>
                <a:cs typeface="+mn-cs"/>
              </a:rPr>
              <a:t> 03 (11%). </a:t>
            </a:r>
            <a:r>
              <a:rPr lang="en-US" sz="1200" b="1" i="0" kern="1200" dirty="0">
                <a:solidFill>
                  <a:schemeClr val="tx1"/>
                </a:solidFill>
                <a:effectLst/>
                <a:latin typeface="+mn-lt"/>
                <a:ea typeface="+mn-ea"/>
                <a:cs typeface="+mn-cs"/>
              </a:rPr>
              <a:t>Conclusion.</a:t>
            </a:r>
            <a:r>
              <a:rPr lang="en-US" sz="1200" b="0" i="0" kern="1200" dirty="0">
                <a:solidFill>
                  <a:schemeClr val="tx1"/>
                </a:solidFill>
                <a:effectLst/>
                <a:latin typeface="+mn-lt"/>
                <a:ea typeface="+mn-ea"/>
                <a:cs typeface="+mn-cs"/>
              </a:rPr>
              <a:t> Polymer-jacketed guidewires are the most commonly used guidewires for </a:t>
            </a:r>
            <a:r>
              <a:rPr lang="en-US" sz="1200" b="0" i="0" kern="1200" dirty="0" err="1">
                <a:solidFill>
                  <a:schemeClr val="tx1"/>
                </a:solidFill>
                <a:effectLst/>
                <a:latin typeface="+mn-lt"/>
                <a:ea typeface="+mn-ea"/>
                <a:cs typeface="+mn-cs"/>
              </a:rPr>
              <a:t>antegrade</a:t>
            </a:r>
            <a:r>
              <a:rPr lang="en-US" sz="1200" b="0" i="0" kern="1200" dirty="0">
                <a:solidFill>
                  <a:schemeClr val="tx1"/>
                </a:solidFill>
                <a:effectLst/>
                <a:latin typeface="+mn-lt"/>
                <a:ea typeface="+mn-ea"/>
                <a:cs typeface="+mn-cs"/>
              </a:rPr>
              <a:t> wiring, while non-polymer-jacketed, </a:t>
            </a:r>
            <a:r>
              <a:rPr lang="en-US" sz="1200" b="0" i="0" kern="1200" dirty="0" err="1">
                <a:solidFill>
                  <a:schemeClr val="tx1"/>
                </a:solidFill>
                <a:effectLst/>
                <a:latin typeface="+mn-lt"/>
                <a:ea typeface="+mn-ea"/>
                <a:cs typeface="+mn-cs"/>
              </a:rPr>
              <a:t>torquable</a:t>
            </a:r>
            <a:r>
              <a:rPr lang="en-US" sz="1200" b="0" i="0" kern="1200" dirty="0">
                <a:solidFill>
                  <a:schemeClr val="tx1"/>
                </a:solidFill>
                <a:effectLst/>
                <a:latin typeface="+mn-lt"/>
                <a:ea typeface="+mn-ea"/>
                <a:cs typeface="+mn-cs"/>
              </a:rPr>
              <a:t> guidewires are the most frequently used guidewires for retrograde techniques. Turnpike and Corsair are the most commonly used </a:t>
            </a:r>
            <a:r>
              <a:rPr lang="en-US" sz="1200" b="0" i="0" kern="1200" dirty="0" err="1">
                <a:solidFill>
                  <a:schemeClr val="tx1"/>
                </a:solidFill>
                <a:effectLst/>
                <a:latin typeface="+mn-lt"/>
                <a:ea typeface="+mn-ea"/>
                <a:cs typeface="+mn-cs"/>
              </a:rPr>
              <a:t>microcatheters</a:t>
            </a:r>
            <a:r>
              <a:rPr lang="en-US" sz="1200" b="0" i="0" kern="1200" dirty="0">
                <a:solidFill>
                  <a:schemeClr val="tx1"/>
                </a:solidFill>
                <a:effectLst/>
                <a:latin typeface="+mn-lt"/>
                <a:ea typeface="+mn-ea"/>
                <a:cs typeface="+mn-cs"/>
              </a:rPr>
              <a:t> in CTO-PCI</a:t>
            </a:r>
            <a:endParaRPr lang="en-US" dirty="0"/>
          </a:p>
        </p:txBody>
      </p:sp>
      <p:sp>
        <p:nvSpPr>
          <p:cNvPr id="4" name="Slide Number Placeholder 3"/>
          <p:cNvSpPr>
            <a:spLocks noGrp="1"/>
          </p:cNvSpPr>
          <p:nvPr>
            <p:ph type="sldNum" sz="quarter" idx="10"/>
          </p:nvPr>
        </p:nvSpPr>
        <p:spPr/>
        <p:txBody>
          <a:bodyPr/>
          <a:lstStyle/>
          <a:p>
            <a:fld id="{CA5B96B5-F459-4C71-8166-07A0BF334F41}" type="slidenum">
              <a:rPr lang="en-US" smtClean="0"/>
              <a:pPr/>
              <a:t>45</a:t>
            </a:fld>
            <a:endParaRPr lang="en-US" dirty="0"/>
          </a:p>
        </p:txBody>
      </p:sp>
    </p:spTree>
    <p:extLst>
      <p:ext uri="{BB962C8B-B14F-4D97-AF65-F5344CB8AC3E}">
        <p14:creationId xmlns:p14="http://schemas.microsoft.com/office/powerpoint/2010/main" val="3257453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solidFill>
                  <a:srgbClr val="000000"/>
                </a:solidFill>
              </a:rPr>
              <a:pPr>
                <a:defRPr/>
              </a:pPr>
              <a:t>132</a:t>
            </a:fld>
            <a:endParaRPr lang="en-US">
              <a:solidFill>
                <a:srgbClr val="000000"/>
              </a:solidFill>
            </a:endParaRPr>
          </a:p>
        </p:txBody>
      </p:sp>
    </p:spTree>
    <p:extLst>
      <p:ext uri="{BB962C8B-B14F-4D97-AF65-F5344CB8AC3E}">
        <p14:creationId xmlns:p14="http://schemas.microsoft.com/office/powerpoint/2010/main" val="775033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solidFill>
                  <a:srgbClr val="000000"/>
                </a:solidFill>
              </a:rPr>
              <a:pPr>
                <a:defRPr/>
              </a:pPr>
              <a:t>133</a:t>
            </a:fld>
            <a:endParaRPr lang="en-US">
              <a:solidFill>
                <a:srgbClr val="000000"/>
              </a:solidFill>
            </a:endParaRPr>
          </a:p>
        </p:txBody>
      </p:sp>
    </p:spTree>
    <p:extLst>
      <p:ext uri="{BB962C8B-B14F-4D97-AF65-F5344CB8AC3E}">
        <p14:creationId xmlns:p14="http://schemas.microsoft.com/office/powerpoint/2010/main" val="2104219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B96B5-F459-4C71-8166-07A0BF334F41}" type="slidenum">
              <a:rPr lang="en-US" smtClean="0"/>
              <a:pPr/>
              <a:t>136</a:t>
            </a:fld>
            <a:endParaRPr lang="en-US" dirty="0"/>
          </a:p>
        </p:txBody>
      </p:sp>
    </p:spTree>
    <p:extLst>
      <p:ext uri="{BB962C8B-B14F-4D97-AF65-F5344CB8AC3E}">
        <p14:creationId xmlns:p14="http://schemas.microsoft.com/office/powerpoint/2010/main" val="1273791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solidFill>
                  <a:srgbClr val="000000"/>
                </a:solidFill>
              </a:rPr>
              <a:pPr>
                <a:defRPr/>
              </a:pPr>
              <a:t>138</a:t>
            </a:fld>
            <a:endParaRPr lang="en-US">
              <a:solidFill>
                <a:srgbClr val="000000"/>
              </a:solidFill>
            </a:endParaRPr>
          </a:p>
        </p:txBody>
      </p:sp>
    </p:spTree>
    <p:extLst>
      <p:ext uri="{BB962C8B-B14F-4D97-AF65-F5344CB8AC3E}">
        <p14:creationId xmlns:p14="http://schemas.microsoft.com/office/powerpoint/2010/main" val="1694884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66460-564C-49C5-8CB8-D376BBCCBA96}" type="slidenum">
              <a:rPr lang="en-US" smtClean="0">
                <a:solidFill>
                  <a:srgbClr val="000000"/>
                </a:solidFill>
              </a:rPr>
              <a:pPr>
                <a:defRPr/>
              </a:pPr>
              <a:t>139</a:t>
            </a:fld>
            <a:endParaRPr lang="en-US">
              <a:solidFill>
                <a:srgbClr val="000000"/>
              </a:solidFill>
            </a:endParaRPr>
          </a:p>
        </p:txBody>
      </p:sp>
    </p:spTree>
    <p:extLst>
      <p:ext uri="{BB962C8B-B14F-4D97-AF65-F5344CB8AC3E}">
        <p14:creationId xmlns:p14="http://schemas.microsoft.com/office/powerpoint/2010/main" val="2358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B96B5-F459-4C71-8166-07A0BF334F41}"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120090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79</a:t>
            </a:fld>
            <a:endParaRPr lang="en-US"/>
          </a:p>
        </p:txBody>
      </p:sp>
    </p:spTree>
    <p:extLst>
      <p:ext uri="{BB962C8B-B14F-4D97-AF65-F5344CB8AC3E}">
        <p14:creationId xmlns:p14="http://schemas.microsoft.com/office/powerpoint/2010/main" val="254590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80</a:t>
            </a:fld>
            <a:endParaRPr lang="en-US"/>
          </a:p>
        </p:txBody>
      </p:sp>
    </p:spTree>
    <p:extLst>
      <p:ext uri="{BB962C8B-B14F-4D97-AF65-F5344CB8AC3E}">
        <p14:creationId xmlns:p14="http://schemas.microsoft.com/office/powerpoint/2010/main" val="185858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81</a:t>
            </a:fld>
            <a:endParaRPr lang="en-US"/>
          </a:p>
        </p:txBody>
      </p:sp>
    </p:spTree>
    <p:extLst>
      <p:ext uri="{BB962C8B-B14F-4D97-AF65-F5344CB8AC3E}">
        <p14:creationId xmlns:p14="http://schemas.microsoft.com/office/powerpoint/2010/main" val="191551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82</a:t>
            </a:fld>
            <a:endParaRPr lang="en-US"/>
          </a:p>
        </p:txBody>
      </p:sp>
    </p:spTree>
    <p:extLst>
      <p:ext uri="{BB962C8B-B14F-4D97-AF65-F5344CB8AC3E}">
        <p14:creationId xmlns:p14="http://schemas.microsoft.com/office/powerpoint/2010/main" val="1004461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83</a:t>
            </a:fld>
            <a:endParaRPr lang="en-US"/>
          </a:p>
        </p:txBody>
      </p:sp>
    </p:spTree>
    <p:extLst>
      <p:ext uri="{BB962C8B-B14F-4D97-AF65-F5344CB8AC3E}">
        <p14:creationId xmlns:p14="http://schemas.microsoft.com/office/powerpoint/2010/main" val="145808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143000"/>
            <a:ext cx="4572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84</a:t>
            </a:fld>
            <a:endParaRPr lang="en-US"/>
          </a:p>
        </p:txBody>
      </p:sp>
    </p:spTree>
    <p:extLst>
      <p:ext uri="{BB962C8B-B14F-4D97-AF65-F5344CB8AC3E}">
        <p14:creationId xmlns:p14="http://schemas.microsoft.com/office/powerpoint/2010/main" val="705006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46838"/>
            <a:ext cx="9144000" cy="286512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4322446"/>
            <a:ext cx="9144000" cy="1986914"/>
          </a:xfrm>
        </p:spPr>
        <p:txBody>
          <a:bodyPr/>
          <a:lstStyle>
            <a:lvl1pPr marL="0" indent="0" algn="ctr">
              <a:buNone/>
              <a:defRPr sz="2400"/>
            </a:lvl1pPr>
            <a:lvl2pPr marL="457175" indent="0" algn="ctr">
              <a:buNone/>
              <a:defRPr sz="2000"/>
            </a:lvl2pPr>
            <a:lvl3pPr marL="914347" indent="0" algn="ctr">
              <a:buNone/>
              <a:defRPr sz="1800"/>
            </a:lvl3pPr>
            <a:lvl4pPr marL="1371522" indent="0" algn="ctr">
              <a:buNone/>
              <a:defRPr sz="1600"/>
            </a:lvl4pPr>
            <a:lvl5pPr marL="1828697" indent="0" algn="ctr">
              <a:buNone/>
              <a:defRPr sz="1600"/>
            </a:lvl5pPr>
            <a:lvl6pPr marL="2285870" indent="0" algn="ctr">
              <a:buNone/>
              <a:defRPr sz="1600"/>
            </a:lvl6pPr>
            <a:lvl7pPr marL="2743045" indent="0" algn="ctr">
              <a:buNone/>
              <a:defRPr sz="1600"/>
            </a:lvl7pPr>
            <a:lvl8pPr marL="3200219" indent="0" algn="ctr">
              <a:buNone/>
              <a:defRPr sz="1600"/>
            </a:lvl8pPr>
            <a:lvl9pPr marL="36573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1938692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548640"/>
            <a:ext cx="3932767" cy="192024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1184912"/>
            <a:ext cx="6172200" cy="5848350"/>
          </a:xfrm>
        </p:spPr>
        <p:txBody>
          <a:bodyPr/>
          <a:lstStyle>
            <a:lvl1pPr marL="0" indent="0">
              <a:buNone/>
              <a:defRPr sz="3200"/>
            </a:lvl1pPr>
            <a:lvl2pPr marL="457175" indent="0">
              <a:buNone/>
              <a:defRPr sz="2799"/>
            </a:lvl2pPr>
            <a:lvl3pPr marL="914347" indent="0">
              <a:buNone/>
              <a:defRPr sz="2400"/>
            </a:lvl3pPr>
            <a:lvl4pPr marL="1371522" indent="0">
              <a:buNone/>
              <a:defRPr sz="2000"/>
            </a:lvl4pPr>
            <a:lvl5pPr marL="1828697" indent="0">
              <a:buNone/>
              <a:defRPr sz="2000"/>
            </a:lvl5pPr>
            <a:lvl6pPr marL="2285870" indent="0">
              <a:buNone/>
              <a:defRPr sz="2000"/>
            </a:lvl6pPr>
            <a:lvl7pPr marL="2743045" indent="0">
              <a:buNone/>
              <a:defRPr sz="2000"/>
            </a:lvl7pPr>
            <a:lvl8pPr marL="3200219" indent="0">
              <a:buNone/>
              <a:defRPr sz="2000"/>
            </a:lvl8pPr>
            <a:lvl9pPr marL="3657392" indent="0">
              <a:buNone/>
              <a:defRPr sz="2000"/>
            </a:lvl9pPr>
          </a:lstStyle>
          <a:p>
            <a:endParaRPr lang="en-US"/>
          </a:p>
        </p:txBody>
      </p:sp>
      <p:sp>
        <p:nvSpPr>
          <p:cNvPr id="4" name="Text Placeholder 3"/>
          <p:cNvSpPr>
            <a:spLocks noGrp="1"/>
          </p:cNvSpPr>
          <p:nvPr>
            <p:ph type="body" sz="half" idx="2"/>
          </p:nvPr>
        </p:nvSpPr>
        <p:spPr>
          <a:xfrm>
            <a:off x="840323" y="2468880"/>
            <a:ext cx="3932767" cy="4573906"/>
          </a:xfrm>
        </p:spPr>
        <p:txBody>
          <a:bodyPr/>
          <a:lstStyle>
            <a:lvl1pPr marL="0" indent="0">
              <a:buNone/>
              <a:defRPr sz="1600"/>
            </a:lvl1pPr>
            <a:lvl2pPr marL="457175" indent="0">
              <a:buNone/>
              <a:defRPr sz="1400"/>
            </a:lvl2pPr>
            <a:lvl3pPr marL="914347" indent="0">
              <a:buNone/>
              <a:defRPr sz="1200"/>
            </a:lvl3pPr>
            <a:lvl4pPr marL="1371522" indent="0">
              <a:buNone/>
              <a:defRPr sz="1000"/>
            </a:lvl4pPr>
            <a:lvl5pPr marL="1828697" indent="0">
              <a:buNone/>
              <a:defRPr sz="1000"/>
            </a:lvl5pPr>
            <a:lvl6pPr marL="2285870" indent="0">
              <a:buNone/>
              <a:defRPr sz="1000"/>
            </a:lvl6pPr>
            <a:lvl7pPr marL="2743045" indent="0">
              <a:buNone/>
              <a:defRPr sz="1000"/>
            </a:lvl7pPr>
            <a:lvl8pPr marL="3200219" indent="0">
              <a:buNone/>
              <a:defRPr sz="1000"/>
            </a:lvl8pPr>
            <a:lvl9pPr marL="36573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406840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4105638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38150"/>
            <a:ext cx="262890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38150"/>
            <a:ext cx="768350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480569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22108" y="7672126"/>
            <a:ext cx="5970050" cy="438150"/>
          </a:xfrm>
        </p:spPr>
        <p:txBody>
          <a:bodyPr/>
          <a:lstStyle>
            <a:lvl1pPr>
              <a:defRPr/>
            </a:lvl1pPr>
          </a:lstStyle>
          <a:p>
            <a:endParaRPr lang="en-US" dirty="0"/>
          </a:p>
        </p:txBody>
      </p:sp>
      <p:sp>
        <p:nvSpPr>
          <p:cNvPr id="3" name="Footer Placeholder 2"/>
          <p:cNvSpPr>
            <a:spLocks noGrp="1"/>
          </p:cNvSpPr>
          <p:nvPr>
            <p:ph type="ftr" sz="quarter" idx="11"/>
          </p:nvPr>
        </p:nvSpPr>
        <p:spPr>
          <a:xfrm>
            <a:off x="95358" y="7014903"/>
            <a:ext cx="11896800" cy="438150"/>
          </a:xfrm>
        </p:spPr>
        <p:txBody>
          <a:bodyPr/>
          <a:lstStyle>
            <a:lvl1pPr algn="just">
              <a:defRPr/>
            </a:lvl1pPr>
          </a:lstStyle>
          <a:p>
            <a:endParaRPr lang="en-US" dirty="0"/>
          </a:p>
        </p:txBody>
      </p:sp>
      <p:sp>
        <p:nvSpPr>
          <p:cNvPr id="4" name="Slide Number Placeholder 3"/>
          <p:cNvSpPr>
            <a:spLocks noGrp="1"/>
          </p:cNvSpPr>
          <p:nvPr>
            <p:ph type="sldNum" sz="quarter" idx="12"/>
          </p:nvPr>
        </p:nvSpPr>
        <p:spPr>
          <a:xfrm>
            <a:off x="95361" y="7672127"/>
            <a:ext cx="5926751" cy="438150"/>
          </a:xfrm>
        </p:spPr>
        <p:txBody>
          <a:bodyPr/>
          <a:lstStyle>
            <a:lvl1pPr algn="l">
              <a:defRPr/>
            </a:lvl1pPr>
          </a:lstStyle>
          <a:p>
            <a:r>
              <a:rPr lang="en-US"/>
              <a:t>Journal</a:t>
            </a:r>
            <a:endParaRPr lang="en-US" dirty="0"/>
          </a:p>
        </p:txBody>
      </p:sp>
      <p:sp>
        <p:nvSpPr>
          <p:cNvPr id="6" name="Rectangle 2"/>
          <p:cNvSpPr txBox="1">
            <a:spLocks noChangeArrowheads="1"/>
          </p:cNvSpPr>
          <p:nvPr userDrawn="1"/>
        </p:nvSpPr>
        <p:spPr bwMode="auto">
          <a:xfrm>
            <a:off x="1457099" y="-20793"/>
            <a:ext cx="9277802" cy="1372253"/>
          </a:xfrm>
          <a:prstGeom prst="rect">
            <a:avLst/>
          </a:prstGeom>
          <a:noFill/>
          <a:ln w="9525">
            <a:noFill/>
            <a:miter lim="800000"/>
            <a:headEnd/>
            <a:tailEnd/>
          </a:ln>
        </p:spPr>
        <p:txBody>
          <a:bodyPr anchor="ctr"/>
          <a:lstStyle/>
          <a:p>
            <a:pPr algn="ctr">
              <a:defRPr/>
            </a:pPr>
            <a:r>
              <a:rPr lang="en-US" sz="2400" b="1" dirty="0">
                <a:solidFill>
                  <a:srgbClr val="C00000"/>
                </a:solidFill>
                <a:latin typeface="Arial" pitchFamily="34" charset="0"/>
                <a:cs typeface="Arial" panose="020B0604020202020204" pitchFamily="34" charset="0"/>
              </a:rPr>
              <a:t>PRO</a:t>
            </a:r>
            <a:r>
              <a:rPr lang="en-US" sz="2400" b="1" dirty="0">
                <a:solidFill>
                  <a:srgbClr val="333399"/>
                </a:solidFill>
                <a:latin typeface="Arial" pitchFamily="34" charset="0"/>
                <a:cs typeface="Arial" panose="020B0604020202020204" pitchFamily="34" charset="0"/>
              </a:rPr>
              <a:t>spective </a:t>
            </a:r>
            <a:r>
              <a:rPr lang="en-US" sz="2400" b="1" dirty="0">
                <a:solidFill>
                  <a:srgbClr val="C00000"/>
                </a:solidFill>
                <a:latin typeface="Arial" pitchFamily="34" charset="0"/>
                <a:cs typeface="Arial" panose="020B0604020202020204" pitchFamily="34" charset="0"/>
              </a:rPr>
              <a:t>G</a:t>
            </a:r>
            <a:r>
              <a:rPr lang="en-US" sz="2400" b="1" dirty="0">
                <a:solidFill>
                  <a:srgbClr val="333399"/>
                </a:solidFill>
                <a:latin typeface="Arial" pitchFamily="34" charset="0"/>
                <a:cs typeface="Arial" panose="020B0604020202020204" pitchFamily="34" charset="0"/>
              </a:rPr>
              <a:t>lobal </a:t>
            </a:r>
            <a:r>
              <a:rPr lang="en-US" sz="2400" b="1" dirty="0">
                <a:solidFill>
                  <a:srgbClr val="C00000"/>
                </a:solidFill>
                <a:latin typeface="Arial" pitchFamily="34" charset="0"/>
                <a:cs typeface="Arial" panose="020B0604020202020204" pitchFamily="34" charset="0"/>
              </a:rPr>
              <a:t>RE</a:t>
            </a:r>
            <a:r>
              <a:rPr lang="en-US" sz="2400" b="1" dirty="0">
                <a:solidFill>
                  <a:srgbClr val="333399"/>
                </a:solidFill>
                <a:latin typeface="Arial" pitchFamily="34" charset="0"/>
                <a:cs typeface="Arial" panose="020B0604020202020204" pitchFamily="34" charset="0"/>
              </a:rPr>
              <a:t>gi</a:t>
            </a:r>
            <a:r>
              <a:rPr lang="en-US" sz="2400" b="1" dirty="0">
                <a:solidFill>
                  <a:srgbClr val="C00000"/>
                </a:solidFill>
                <a:latin typeface="Arial" pitchFamily="34" charset="0"/>
                <a:cs typeface="Arial" panose="020B0604020202020204" pitchFamily="34" charset="0"/>
              </a:rPr>
              <a:t>S</a:t>
            </a:r>
            <a:r>
              <a:rPr lang="en-US" sz="2400" b="1" dirty="0">
                <a:solidFill>
                  <a:srgbClr val="333399"/>
                </a:solidFill>
                <a:latin typeface="Arial" pitchFamily="34" charset="0"/>
                <a:cs typeface="Arial" panose="020B0604020202020204" pitchFamily="34" charset="0"/>
              </a:rPr>
              <a:t>try for the </a:t>
            </a:r>
            <a:r>
              <a:rPr lang="en-US" sz="2400" b="1" dirty="0">
                <a:solidFill>
                  <a:srgbClr val="C00000"/>
                </a:solidFill>
                <a:latin typeface="Arial" pitchFamily="34" charset="0"/>
                <a:cs typeface="Arial" panose="020B0604020202020204" pitchFamily="34" charset="0"/>
              </a:rPr>
              <a:t>S</a:t>
            </a:r>
            <a:r>
              <a:rPr lang="en-US" sz="2400" b="1" dirty="0">
                <a:solidFill>
                  <a:srgbClr val="333399"/>
                </a:solidFill>
                <a:latin typeface="Arial" pitchFamily="34" charset="0"/>
                <a:cs typeface="Arial" panose="020B0604020202020204" pitchFamily="34" charset="0"/>
              </a:rPr>
              <a:t>tudy of </a:t>
            </a:r>
            <a:r>
              <a:rPr lang="en-US" sz="2400" b="1" dirty="0">
                <a:solidFill>
                  <a:srgbClr val="C00000"/>
                </a:solidFill>
                <a:latin typeface="Arial" pitchFamily="34" charset="0"/>
                <a:cs typeface="Arial" panose="020B0604020202020204" pitchFamily="34" charset="0"/>
              </a:rPr>
              <a:t>CTO</a:t>
            </a:r>
            <a:r>
              <a:rPr lang="en-US" sz="2400" b="1" dirty="0">
                <a:solidFill>
                  <a:srgbClr val="333399"/>
                </a:solidFill>
                <a:latin typeface="Arial" pitchFamily="34" charset="0"/>
                <a:cs typeface="Arial" panose="020B0604020202020204" pitchFamily="34" charset="0"/>
              </a:rPr>
              <a:t> interventions</a:t>
            </a:r>
          </a:p>
          <a:p>
            <a:pPr algn="ctr">
              <a:defRPr/>
            </a:pPr>
            <a:r>
              <a:rPr lang="en-US" sz="2000" b="1" dirty="0">
                <a:solidFill>
                  <a:srgbClr val="FFC000"/>
                </a:solidFill>
                <a:cs typeface="Arial" pitchFamily="34" charset="0"/>
              </a:rPr>
              <a:t>www.progresscto.org</a:t>
            </a:r>
            <a:endParaRPr lang="en-US" sz="2000" b="1" dirty="0">
              <a:solidFill>
                <a:srgbClr val="333399"/>
              </a:solidFill>
              <a:cs typeface="Arial" pitchFamily="34" charset="0"/>
            </a:endParaRPr>
          </a:p>
        </p:txBody>
      </p:sp>
      <p:pic>
        <p:nvPicPr>
          <p:cNvPr id="7" name="Snagit_PPTD92A"/>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359" y="211374"/>
            <a:ext cx="1183674" cy="1421166"/>
          </a:xfrm>
          <a:prstGeom prst="rect">
            <a:avLst/>
          </a:prstGeom>
        </p:spPr>
      </p:pic>
      <p:grpSp>
        <p:nvGrpSpPr>
          <p:cNvPr id="8" name="Group 7"/>
          <p:cNvGrpSpPr/>
          <p:nvPr userDrawn="1"/>
        </p:nvGrpSpPr>
        <p:grpSpPr>
          <a:xfrm>
            <a:off x="10734906" y="1"/>
            <a:ext cx="1361741" cy="2329552"/>
            <a:chOff x="1634659" y="1"/>
            <a:chExt cx="1147058" cy="1558663"/>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8376"/>
            <a:stretch/>
          </p:blipFill>
          <p:spPr>
            <a:xfrm>
              <a:off x="1634659" y="904240"/>
              <a:ext cx="1147058" cy="65442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5266" r="32183"/>
            <a:stretch/>
          </p:blipFill>
          <p:spPr>
            <a:xfrm>
              <a:off x="1634660" y="436792"/>
              <a:ext cx="1059045" cy="58699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65517"/>
            <a:stretch/>
          </p:blipFill>
          <p:spPr>
            <a:xfrm>
              <a:off x="1636212" y="1"/>
              <a:ext cx="1057493" cy="553293"/>
            </a:xfrm>
            <a:prstGeom prst="rect">
              <a:avLst/>
            </a:prstGeom>
          </p:spPr>
        </p:pic>
      </p:grpSp>
    </p:spTree>
    <p:extLst>
      <p:ext uri="{BB962C8B-B14F-4D97-AF65-F5344CB8AC3E}">
        <p14:creationId xmlns:p14="http://schemas.microsoft.com/office/powerpoint/2010/main" val="1665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56513"/>
            <a:ext cx="10363200" cy="1764030"/>
          </a:xfrm>
        </p:spPr>
        <p:txBody>
          <a:bodyPr/>
          <a:lstStyle/>
          <a:p>
            <a:r>
              <a:rPr lang="en-US"/>
              <a:t>Click to edit Master title style</a:t>
            </a:r>
          </a:p>
        </p:txBody>
      </p:sp>
      <p:sp>
        <p:nvSpPr>
          <p:cNvPr id="3" name="Subtitle 2"/>
          <p:cNvSpPr>
            <a:spLocks noGrp="1"/>
          </p:cNvSpPr>
          <p:nvPr>
            <p:ph type="subTitle" idx="1"/>
          </p:nvPr>
        </p:nvSpPr>
        <p:spPr>
          <a:xfrm>
            <a:off x="1828800" y="4663440"/>
            <a:ext cx="8534400" cy="2103120"/>
          </a:xfrm>
        </p:spPr>
        <p:txBody>
          <a:bodyPr/>
          <a:lstStyle>
            <a:lvl1pPr marL="0" indent="0" algn="ctr">
              <a:buNone/>
              <a:defRPr/>
            </a:lvl1pPr>
            <a:lvl2pPr marL="457175" indent="0" algn="ctr">
              <a:buNone/>
              <a:defRPr/>
            </a:lvl2pPr>
            <a:lvl3pPr marL="914347" indent="0" algn="ctr">
              <a:buNone/>
              <a:defRPr/>
            </a:lvl3pPr>
            <a:lvl4pPr marL="1371522" indent="0" algn="ctr">
              <a:buNone/>
              <a:defRPr/>
            </a:lvl4pPr>
            <a:lvl5pPr marL="1828697" indent="0" algn="ctr">
              <a:buNone/>
              <a:defRPr/>
            </a:lvl5pPr>
            <a:lvl6pPr marL="2285870" indent="0" algn="ctr">
              <a:buNone/>
              <a:defRPr/>
            </a:lvl6pPr>
            <a:lvl7pPr marL="2743045" indent="0" algn="ctr">
              <a:buNone/>
              <a:defRPr/>
            </a:lvl7pPr>
            <a:lvl8pPr marL="3200219" indent="0" algn="ctr">
              <a:buNone/>
              <a:defRPr/>
            </a:lvl8pPr>
            <a:lvl9pPr marL="3657392" indent="0" algn="ctr">
              <a:buNone/>
              <a:defRPr/>
            </a:lvl9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3A947C1-D0FD-4CF3-8EDF-D6989A43F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525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32D8E0-FC73-4AFA-9D95-FE2735F67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184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288283"/>
            <a:ext cx="10363200" cy="1634490"/>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963084" y="3488056"/>
            <a:ext cx="10363200" cy="1800224"/>
          </a:xfrm>
        </p:spPr>
        <p:txBody>
          <a:bodyPr anchor="b"/>
          <a:lstStyle>
            <a:lvl1pPr marL="0" indent="0">
              <a:buNone/>
              <a:defRPr sz="2000"/>
            </a:lvl1pPr>
            <a:lvl2pPr marL="457175" indent="0">
              <a:buNone/>
              <a:defRPr sz="1800"/>
            </a:lvl2pPr>
            <a:lvl3pPr marL="914347" indent="0">
              <a:buNone/>
              <a:defRPr sz="1600"/>
            </a:lvl3pPr>
            <a:lvl4pPr marL="1371522" indent="0">
              <a:buNone/>
              <a:defRPr sz="1400"/>
            </a:lvl4pPr>
            <a:lvl5pPr marL="1828697" indent="0">
              <a:buNone/>
              <a:defRPr sz="1400"/>
            </a:lvl5pPr>
            <a:lvl6pPr marL="2285870" indent="0">
              <a:buNone/>
              <a:defRPr sz="1400"/>
            </a:lvl6pPr>
            <a:lvl7pPr marL="2743045" indent="0">
              <a:buNone/>
              <a:defRPr sz="1400"/>
            </a:lvl7pPr>
            <a:lvl8pPr marL="3200219" indent="0">
              <a:buNone/>
              <a:defRPr sz="1400"/>
            </a:lvl8pPr>
            <a:lvl9pPr marL="365739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317425-342D-4C90-8041-561FE4873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21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20243"/>
            <a:ext cx="5384800" cy="5431156"/>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243"/>
            <a:ext cx="5384800" cy="5431156"/>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BC8EA2-398E-4A30-9764-E594B82D6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06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842136"/>
            <a:ext cx="5386917" cy="767714"/>
          </a:xfrm>
        </p:spPr>
        <p:txBody>
          <a:bodyPr anchor="b"/>
          <a:lstStyle>
            <a:lvl1pPr marL="0" indent="0">
              <a:buNone/>
              <a:defRPr sz="2400" b="1"/>
            </a:lvl1pPr>
            <a:lvl2pPr marL="457175" indent="0">
              <a:buNone/>
              <a:defRPr sz="2000" b="1"/>
            </a:lvl2pPr>
            <a:lvl3pPr marL="914347" indent="0">
              <a:buNone/>
              <a:defRPr sz="1800" b="1"/>
            </a:lvl3pPr>
            <a:lvl4pPr marL="1371522" indent="0">
              <a:buNone/>
              <a:defRPr sz="1600" b="1"/>
            </a:lvl4pPr>
            <a:lvl5pPr marL="1828697" indent="0">
              <a:buNone/>
              <a:defRPr sz="1600" b="1"/>
            </a:lvl5pPr>
            <a:lvl6pPr marL="2285870" indent="0">
              <a:buNone/>
              <a:defRPr sz="1600" b="1"/>
            </a:lvl6pPr>
            <a:lvl7pPr marL="2743045" indent="0">
              <a:buNone/>
              <a:defRPr sz="1600" b="1"/>
            </a:lvl7pPr>
            <a:lvl8pPr marL="3200219" indent="0">
              <a:buNone/>
              <a:defRPr sz="1600" b="1"/>
            </a:lvl8pPr>
            <a:lvl9pPr marL="36573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609849"/>
            <a:ext cx="5386917" cy="47415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842136"/>
            <a:ext cx="5389033" cy="767714"/>
          </a:xfrm>
        </p:spPr>
        <p:txBody>
          <a:bodyPr anchor="b"/>
          <a:lstStyle>
            <a:lvl1pPr marL="0" indent="0">
              <a:buNone/>
              <a:defRPr sz="2400" b="1"/>
            </a:lvl1pPr>
            <a:lvl2pPr marL="457175" indent="0">
              <a:buNone/>
              <a:defRPr sz="2000" b="1"/>
            </a:lvl2pPr>
            <a:lvl3pPr marL="914347" indent="0">
              <a:buNone/>
              <a:defRPr sz="1800" b="1"/>
            </a:lvl3pPr>
            <a:lvl4pPr marL="1371522" indent="0">
              <a:buNone/>
              <a:defRPr sz="1600" b="1"/>
            </a:lvl4pPr>
            <a:lvl5pPr marL="1828697" indent="0">
              <a:buNone/>
              <a:defRPr sz="1600" b="1"/>
            </a:lvl5pPr>
            <a:lvl6pPr marL="2285870" indent="0">
              <a:buNone/>
              <a:defRPr sz="1600" b="1"/>
            </a:lvl6pPr>
            <a:lvl7pPr marL="2743045" indent="0">
              <a:buNone/>
              <a:defRPr sz="1600" b="1"/>
            </a:lvl7pPr>
            <a:lvl8pPr marL="3200219" indent="0">
              <a:buNone/>
              <a:defRPr sz="1600" b="1"/>
            </a:lvl8pPr>
            <a:lvl9pPr marL="36573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609849"/>
            <a:ext cx="5389033" cy="47415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34A290-73E9-4473-80AF-E464BE6D7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256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5D8B40-E93E-4602-9F03-703D28BC6F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42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2997906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79891E-6350-4E75-8F75-33D974193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298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27660"/>
            <a:ext cx="4011084" cy="139446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327663"/>
            <a:ext cx="6815667" cy="7023736"/>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22123"/>
            <a:ext cx="4011084" cy="5629276"/>
          </a:xfrm>
        </p:spPr>
        <p:txBody>
          <a:bodyPr/>
          <a:lstStyle>
            <a:lvl1pPr marL="0" indent="0">
              <a:buNone/>
              <a:defRPr sz="1400"/>
            </a:lvl1pPr>
            <a:lvl2pPr marL="457175" indent="0">
              <a:buNone/>
              <a:defRPr sz="1200"/>
            </a:lvl2pPr>
            <a:lvl3pPr marL="914347" indent="0">
              <a:buNone/>
              <a:defRPr sz="1000"/>
            </a:lvl3pPr>
            <a:lvl4pPr marL="1371522" indent="0">
              <a:buNone/>
              <a:defRPr sz="900"/>
            </a:lvl4pPr>
            <a:lvl5pPr marL="1828697" indent="0">
              <a:buNone/>
              <a:defRPr sz="900"/>
            </a:lvl5pPr>
            <a:lvl6pPr marL="2285870" indent="0">
              <a:buNone/>
              <a:defRPr sz="900"/>
            </a:lvl6pPr>
            <a:lvl7pPr marL="2743045" indent="0">
              <a:buNone/>
              <a:defRPr sz="900"/>
            </a:lvl7pPr>
            <a:lvl8pPr marL="3200219" indent="0">
              <a:buNone/>
              <a:defRPr sz="900"/>
            </a:lvl8pPr>
            <a:lvl9pPr marL="365739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4B0258-9680-40BA-AD81-50AE399442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540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760721"/>
            <a:ext cx="7315200" cy="68008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735330"/>
            <a:ext cx="7315200" cy="4937760"/>
          </a:xfrm>
        </p:spPr>
        <p:txBody>
          <a:bodyPr/>
          <a:lstStyle>
            <a:lvl1pPr marL="0" indent="0">
              <a:buNone/>
              <a:defRPr sz="3200"/>
            </a:lvl1pPr>
            <a:lvl2pPr marL="457175" indent="0">
              <a:buNone/>
              <a:defRPr sz="2799"/>
            </a:lvl2pPr>
            <a:lvl3pPr marL="914347" indent="0">
              <a:buNone/>
              <a:defRPr sz="2400"/>
            </a:lvl3pPr>
            <a:lvl4pPr marL="1371522" indent="0">
              <a:buNone/>
              <a:defRPr sz="2000"/>
            </a:lvl4pPr>
            <a:lvl5pPr marL="1828697" indent="0">
              <a:buNone/>
              <a:defRPr sz="2000"/>
            </a:lvl5pPr>
            <a:lvl6pPr marL="2285870" indent="0">
              <a:buNone/>
              <a:defRPr sz="2000"/>
            </a:lvl6pPr>
            <a:lvl7pPr marL="2743045" indent="0">
              <a:buNone/>
              <a:defRPr sz="2000"/>
            </a:lvl7pPr>
            <a:lvl8pPr marL="3200219" indent="0">
              <a:buNone/>
              <a:defRPr sz="2000"/>
            </a:lvl8pPr>
            <a:lvl9pPr marL="3657392" indent="0">
              <a:buNone/>
              <a:defRPr sz="2000"/>
            </a:lvl9pPr>
          </a:lstStyle>
          <a:p>
            <a:pPr lvl="0"/>
            <a:endParaRPr lang="en-US" noProof="0"/>
          </a:p>
        </p:txBody>
      </p:sp>
      <p:sp>
        <p:nvSpPr>
          <p:cNvPr id="4" name="Text Placeholder 3"/>
          <p:cNvSpPr>
            <a:spLocks noGrp="1"/>
          </p:cNvSpPr>
          <p:nvPr>
            <p:ph type="body" sz="half" idx="2"/>
          </p:nvPr>
        </p:nvSpPr>
        <p:spPr>
          <a:xfrm>
            <a:off x="2389717" y="6440807"/>
            <a:ext cx="7315200" cy="965834"/>
          </a:xfrm>
        </p:spPr>
        <p:txBody>
          <a:bodyPr/>
          <a:lstStyle>
            <a:lvl1pPr marL="0" indent="0">
              <a:buNone/>
              <a:defRPr sz="1400"/>
            </a:lvl1pPr>
            <a:lvl2pPr marL="457175" indent="0">
              <a:buNone/>
              <a:defRPr sz="1200"/>
            </a:lvl2pPr>
            <a:lvl3pPr marL="914347" indent="0">
              <a:buNone/>
              <a:defRPr sz="1000"/>
            </a:lvl3pPr>
            <a:lvl4pPr marL="1371522" indent="0">
              <a:buNone/>
              <a:defRPr sz="900"/>
            </a:lvl4pPr>
            <a:lvl5pPr marL="1828697" indent="0">
              <a:buNone/>
              <a:defRPr sz="900"/>
            </a:lvl5pPr>
            <a:lvl6pPr marL="2285870" indent="0">
              <a:buNone/>
              <a:defRPr sz="900"/>
            </a:lvl6pPr>
            <a:lvl7pPr marL="2743045" indent="0">
              <a:buNone/>
              <a:defRPr sz="900"/>
            </a:lvl7pPr>
            <a:lvl8pPr marL="3200219" indent="0">
              <a:buNone/>
              <a:defRPr sz="900"/>
            </a:lvl8pPr>
            <a:lvl9pPr marL="365739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58D2EF-DE5C-42C1-851C-E0AAE0E2EB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396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48788C-B1E3-42C5-BEAF-35A1420BA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880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9567"/>
            <a:ext cx="274320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9567"/>
            <a:ext cx="802640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FEC85-6929-45D8-8C4C-198BF1A75E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9978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29567"/>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20243"/>
            <a:ext cx="538480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20243"/>
            <a:ext cx="538480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15C68E-28C1-4B9C-AA98-51DFE63B7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792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29567"/>
            <a:ext cx="10972800" cy="1371600"/>
          </a:xfrm>
        </p:spPr>
        <p:txBody>
          <a:bodyPr/>
          <a:lstStyle/>
          <a:p>
            <a:r>
              <a:rPr lang="en-US"/>
              <a:t>Click to edit Master title style</a:t>
            </a:r>
          </a:p>
        </p:txBody>
      </p:sp>
      <p:sp>
        <p:nvSpPr>
          <p:cNvPr id="3" name="Chart Placeholder 2"/>
          <p:cNvSpPr>
            <a:spLocks noGrp="1"/>
          </p:cNvSpPr>
          <p:nvPr>
            <p:ph type="chart" idx="1"/>
          </p:nvPr>
        </p:nvSpPr>
        <p:spPr>
          <a:xfrm>
            <a:off x="609600" y="1920243"/>
            <a:ext cx="10972800" cy="5431156"/>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3B59AC-F793-417A-8986-9652D8F2F2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326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29567"/>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20243"/>
            <a:ext cx="10972800" cy="5431156"/>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62C5C2-4CA2-4F3C-8748-10A8CBBD9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117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29567"/>
            <a:ext cx="10972800" cy="7021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05AAAD-281B-4383-8449-96034B4AAF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2974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9567"/>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20243"/>
            <a:ext cx="538480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243"/>
            <a:ext cx="538480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DE5ADD-AE8B-4CF7-A112-E325F6C38C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39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689"/>
            <a:ext cx="10515600" cy="342328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5507358"/>
            <a:ext cx="10515600" cy="1800224"/>
          </a:xfrm>
        </p:spPr>
        <p:txBody>
          <a:bodyPr/>
          <a:lstStyle>
            <a:lvl1pPr marL="0" indent="0">
              <a:buNone/>
              <a:defRPr sz="2400">
                <a:solidFill>
                  <a:schemeClr val="tx1">
                    <a:tint val="75000"/>
                  </a:schemeClr>
                </a:solidFill>
              </a:defRPr>
            </a:lvl1pPr>
            <a:lvl2pPr marL="457175" indent="0">
              <a:buNone/>
              <a:defRPr sz="2000">
                <a:solidFill>
                  <a:schemeClr val="tx1">
                    <a:tint val="75000"/>
                  </a:schemeClr>
                </a:solidFill>
              </a:defRPr>
            </a:lvl2pPr>
            <a:lvl3pPr marL="914347" indent="0">
              <a:buNone/>
              <a:defRPr sz="1800">
                <a:solidFill>
                  <a:schemeClr val="tx1">
                    <a:tint val="75000"/>
                  </a:schemeClr>
                </a:solidFill>
              </a:defRPr>
            </a:lvl3pPr>
            <a:lvl4pPr marL="1371522" indent="0">
              <a:buNone/>
              <a:defRPr sz="1600">
                <a:solidFill>
                  <a:schemeClr val="tx1">
                    <a:tint val="75000"/>
                  </a:schemeClr>
                </a:solidFill>
              </a:defRPr>
            </a:lvl4pPr>
            <a:lvl5pPr marL="1828697" indent="0">
              <a:buNone/>
              <a:defRPr sz="1600">
                <a:solidFill>
                  <a:schemeClr val="tx1">
                    <a:tint val="75000"/>
                  </a:schemeClr>
                </a:solidFill>
              </a:defRPr>
            </a:lvl5pPr>
            <a:lvl6pPr marL="2285870" indent="0">
              <a:buNone/>
              <a:defRPr sz="1600">
                <a:solidFill>
                  <a:schemeClr val="tx1">
                    <a:tint val="75000"/>
                  </a:schemeClr>
                </a:solidFill>
              </a:defRPr>
            </a:lvl6pPr>
            <a:lvl7pPr marL="2743045" indent="0">
              <a:buNone/>
              <a:defRPr sz="1600">
                <a:solidFill>
                  <a:schemeClr val="tx1">
                    <a:tint val="75000"/>
                  </a:schemeClr>
                </a:solidFill>
              </a:defRPr>
            </a:lvl7pPr>
            <a:lvl8pPr marL="3200219" indent="0">
              <a:buNone/>
              <a:defRPr sz="1600">
                <a:solidFill>
                  <a:schemeClr val="tx1">
                    <a:tint val="75000"/>
                  </a:schemeClr>
                </a:solidFill>
              </a:defRPr>
            </a:lvl8pPr>
            <a:lvl9pPr marL="365739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2123094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9567"/>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20243"/>
            <a:ext cx="538480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20241"/>
            <a:ext cx="5384800" cy="2623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726308"/>
            <a:ext cx="5384800" cy="26250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1DB2BEE-55D2-4A44-B9A3-D53363CF2F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558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blank page">
    <p:spTree>
      <p:nvGrpSpPr>
        <p:cNvPr id="1" name=""/>
        <p:cNvGrpSpPr/>
        <p:nvPr/>
      </p:nvGrpSpPr>
      <p:grpSpPr>
        <a:xfrm>
          <a:off x="0" y="0"/>
          <a:ext cx="0" cy="0"/>
          <a:chOff x="0" y="0"/>
          <a:chExt cx="0" cy="0"/>
        </a:xfrm>
      </p:grpSpPr>
      <p:sp>
        <p:nvSpPr>
          <p:cNvPr id="3" name="Rectangle 2"/>
          <p:cNvSpPr/>
          <p:nvPr userDrawn="1"/>
        </p:nvSpPr>
        <p:spPr>
          <a:xfrm>
            <a:off x="0" y="0"/>
            <a:ext cx="12192000" cy="832104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title"/>
          </p:nvPr>
        </p:nvSpPr>
        <p:spPr>
          <a:xfrm>
            <a:off x="609606" y="640081"/>
            <a:ext cx="9143999" cy="1061087"/>
          </a:xfrm>
          <a:prstGeom prst="rect">
            <a:avLst/>
          </a:prstGeom>
        </p:spPr>
        <p:txBody>
          <a:bodyPr/>
          <a:lstStyle>
            <a:lvl1pPr>
              <a:defRPr sz="2799" b="0" baseline="0">
                <a:solidFill>
                  <a:schemeClr val="tx1"/>
                </a:solidFill>
              </a:defRPr>
            </a:lvl1pPr>
          </a:lstStyle>
          <a:p>
            <a:r>
              <a:rPr lang="sv-SE" dirty="0"/>
              <a:t>Click to edit Master title style</a:t>
            </a:r>
            <a:endParaRPr lang="en-US" dirty="0"/>
          </a:p>
        </p:txBody>
      </p:sp>
    </p:spTree>
    <p:extLst>
      <p:ext uri="{BB962C8B-B14F-4D97-AF65-F5344CB8AC3E}">
        <p14:creationId xmlns:p14="http://schemas.microsoft.com/office/powerpoint/2010/main" val="4140026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page + white block">
    <p:spTree>
      <p:nvGrpSpPr>
        <p:cNvPr id="1" name=""/>
        <p:cNvGrpSpPr/>
        <p:nvPr/>
      </p:nvGrpSpPr>
      <p:grpSpPr>
        <a:xfrm>
          <a:off x="0" y="0"/>
          <a:ext cx="0" cy="0"/>
          <a:chOff x="0" y="0"/>
          <a:chExt cx="0" cy="0"/>
        </a:xfrm>
      </p:grpSpPr>
      <p:sp>
        <p:nvSpPr>
          <p:cNvPr id="4" name="Rectangle 3"/>
          <p:cNvSpPr/>
          <p:nvPr userDrawn="1"/>
        </p:nvSpPr>
        <p:spPr>
          <a:xfrm>
            <a:off x="0" y="0"/>
            <a:ext cx="12192000" cy="832104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sz="1800" dirty="0">
              <a:solidFill>
                <a:prstClr val="white"/>
              </a:solidFill>
            </a:endParaRPr>
          </a:p>
        </p:txBody>
      </p:sp>
      <p:sp>
        <p:nvSpPr>
          <p:cNvPr id="6" name="Rectangle 15"/>
          <p:cNvSpPr>
            <a:spLocks noChangeArrowheads="1"/>
          </p:cNvSpPr>
          <p:nvPr userDrawn="1"/>
        </p:nvSpPr>
        <p:spPr bwMode="auto">
          <a:xfrm flipV="1">
            <a:off x="0" y="1828802"/>
            <a:ext cx="12192000" cy="5013960"/>
          </a:xfrm>
          <a:prstGeom prst="rect">
            <a:avLst/>
          </a:prstGeom>
          <a:gradFill rotWithShape="0">
            <a:gsLst>
              <a:gs pos="0">
                <a:srgbClr val="989898">
                  <a:alpha val="46999"/>
                </a:srgbClr>
              </a:gs>
              <a:gs pos="50000">
                <a:srgbClr val="F3F3F3">
                  <a:alpha val="46999"/>
                </a:srgbClr>
              </a:gs>
              <a:gs pos="100000">
                <a:srgbClr val="989898">
                  <a:alpha val="46999"/>
                </a:srgbClr>
              </a:gs>
            </a:gsLst>
            <a:lin ang="0" scaled="1"/>
          </a:gradFill>
          <a:ln w="9525">
            <a:noFill/>
            <a:miter lim="800000"/>
            <a:headEnd/>
            <a:tailEnd/>
          </a:ln>
        </p:spPr>
        <p:txBody>
          <a:bodyPr wrap="none" anchor="ctr"/>
          <a:lstStyle/>
          <a:p>
            <a:pPr fontAlgn="base">
              <a:spcBef>
                <a:spcPct val="0"/>
              </a:spcBef>
              <a:spcAft>
                <a:spcPct val="0"/>
              </a:spcAft>
              <a:defRPr/>
            </a:pPr>
            <a:endParaRPr lang="en-US" sz="1800" dirty="0">
              <a:solidFill>
                <a:prstClr val="black"/>
              </a:solidFill>
              <a:ea typeface="ＭＳ Ｐゴシック" pitchFamily="34" charset="-128"/>
            </a:endParaRPr>
          </a:p>
        </p:txBody>
      </p:sp>
      <p:pic>
        <p:nvPicPr>
          <p:cNvPr id="7" name="Picture 5"/>
          <p:cNvPicPr>
            <a:picLocks noChangeAspect="1"/>
          </p:cNvPicPr>
          <p:nvPr userDrawn="1"/>
        </p:nvPicPr>
        <p:blipFill>
          <a:blip r:embed="rId2" cstate="print"/>
          <a:srcRect l="2969" r="10970"/>
          <a:stretch>
            <a:fillRect/>
          </a:stretch>
        </p:blipFill>
        <p:spPr bwMode="auto">
          <a:xfrm>
            <a:off x="10253139" y="-32384"/>
            <a:ext cx="1987551" cy="579121"/>
          </a:xfrm>
          <a:prstGeom prst="rect">
            <a:avLst/>
          </a:prstGeom>
          <a:noFill/>
          <a:ln w="9525">
            <a:noFill/>
            <a:miter lim="800000"/>
            <a:headEnd/>
            <a:tailEnd/>
          </a:ln>
        </p:spPr>
      </p:pic>
      <p:sp>
        <p:nvSpPr>
          <p:cNvPr id="5" name="Content Placeholder 2"/>
          <p:cNvSpPr>
            <a:spLocks noGrp="1"/>
          </p:cNvSpPr>
          <p:nvPr>
            <p:ph idx="10"/>
          </p:nvPr>
        </p:nvSpPr>
        <p:spPr>
          <a:xfrm>
            <a:off x="609600" y="1920241"/>
            <a:ext cx="10972800" cy="4815840"/>
          </a:xfrm>
          <a:prstGeom prst="rect">
            <a:avLst/>
          </a:prstGeom>
        </p:spPr>
        <p:txBody>
          <a:bodyPr/>
          <a:lstStyle>
            <a:lvl1pPr marL="230176" indent="-230176">
              <a:buClr>
                <a:schemeClr val="bg1">
                  <a:lumMod val="75000"/>
                </a:schemeClr>
              </a:buClr>
              <a:buFont typeface="Wingdings" charset="2"/>
              <a:buChar char="§"/>
              <a:defRPr sz="2000">
                <a:solidFill>
                  <a:srgbClr val="5F6A72"/>
                </a:solidFill>
              </a:defRPr>
            </a:lvl1pPr>
            <a:lvl2pPr marL="461936" indent="-231762">
              <a:buClr>
                <a:schemeClr val="bg1">
                  <a:lumMod val="75000"/>
                </a:schemeClr>
              </a:buClr>
              <a:buFont typeface="Wingdings" charset="2"/>
              <a:buChar char="§"/>
              <a:defRPr sz="1800">
                <a:solidFill>
                  <a:srgbClr val="5F6A72"/>
                </a:solidFill>
              </a:defRPr>
            </a:lvl2pPr>
            <a:lvl3pPr marL="744496" indent="-231762">
              <a:buClr>
                <a:schemeClr val="bg1">
                  <a:lumMod val="75000"/>
                </a:schemeClr>
              </a:buClr>
              <a:buFont typeface="Wingdings" charset="2"/>
              <a:buChar char="§"/>
              <a:defRPr sz="1600">
                <a:solidFill>
                  <a:srgbClr val="5F6A72"/>
                </a:solidFill>
              </a:defRPr>
            </a:lvl3pPr>
            <a:lvl4pPr marL="974670" indent="-230176">
              <a:buClr>
                <a:schemeClr val="bg1">
                  <a:lumMod val="75000"/>
                </a:schemeClr>
              </a:buClr>
              <a:buFont typeface="Wingdings" charset="2"/>
              <a:buChar char="§"/>
              <a:defRPr sz="1400">
                <a:solidFill>
                  <a:srgbClr val="5F6A72"/>
                </a:solidFill>
              </a:defRPr>
            </a:lvl4pPr>
            <a:lvl5pPr marL="1141347" indent="-166678">
              <a:buClr>
                <a:schemeClr val="bg1">
                  <a:lumMod val="75000"/>
                </a:schemeClr>
              </a:buClr>
              <a:buFont typeface="Wingdings" charset="2"/>
              <a:buChar char="§"/>
              <a:defRPr sz="1200">
                <a:solidFill>
                  <a:srgbClr val="5F6A7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09606" y="640081"/>
            <a:ext cx="9143999" cy="1061087"/>
          </a:xfrm>
          <a:prstGeom prst="rect">
            <a:avLst/>
          </a:prstGeom>
        </p:spPr>
        <p:txBody>
          <a:bodyPr/>
          <a:lstStyle>
            <a:lvl1pPr>
              <a:defRPr sz="2799" b="0" baseline="0">
                <a:solidFill>
                  <a:schemeClr val="accent4"/>
                </a:solidFill>
              </a:defRPr>
            </a:lvl1pPr>
          </a:lstStyle>
          <a:p>
            <a:r>
              <a:rPr lang="sv-SE"/>
              <a:t>Click to edit Master title style</a:t>
            </a:r>
            <a:endParaRPr lang="en-US" dirty="0"/>
          </a:p>
        </p:txBody>
      </p:sp>
    </p:spTree>
    <p:extLst>
      <p:ext uri="{BB962C8B-B14F-4D97-AF65-F5344CB8AC3E}">
        <p14:creationId xmlns:p14="http://schemas.microsoft.com/office/powerpoint/2010/main" val="3083759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 chart">
    <p:spTree>
      <p:nvGrpSpPr>
        <p:cNvPr id="1" name=""/>
        <p:cNvGrpSpPr/>
        <p:nvPr/>
      </p:nvGrpSpPr>
      <p:grpSpPr>
        <a:xfrm>
          <a:off x="0" y="0"/>
          <a:ext cx="0" cy="0"/>
          <a:chOff x="0" y="0"/>
          <a:chExt cx="0" cy="0"/>
        </a:xfrm>
      </p:grpSpPr>
      <p:sp>
        <p:nvSpPr>
          <p:cNvPr id="7" name="Rectangle 6"/>
          <p:cNvSpPr/>
          <p:nvPr userDrawn="1"/>
        </p:nvSpPr>
        <p:spPr>
          <a:xfrm>
            <a:off x="0" y="0"/>
            <a:ext cx="12192000" cy="832104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sz="1800" dirty="0">
              <a:solidFill>
                <a:prstClr val="white"/>
              </a:solidFill>
            </a:endParaRPr>
          </a:p>
        </p:txBody>
      </p:sp>
      <p:sp>
        <p:nvSpPr>
          <p:cNvPr id="8" name="Rectangle 15"/>
          <p:cNvSpPr>
            <a:spLocks noChangeArrowheads="1"/>
          </p:cNvSpPr>
          <p:nvPr userDrawn="1"/>
        </p:nvSpPr>
        <p:spPr bwMode="auto">
          <a:xfrm flipV="1">
            <a:off x="0" y="1828802"/>
            <a:ext cx="12192000" cy="5013960"/>
          </a:xfrm>
          <a:prstGeom prst="rect">
            <a:avLst/>
          </a:prstGeom>
          <a:gradFill rotWithShape="0">
            <a:gsLst>
              <a:gs pos="0">
                <a:srgbClr val="989898">
                  <a:alpha val="46999"/>
                </a:srgbClr>
              </a:gs>
              <a:gs pos="50000">
                <a:srgbClr val="F3F3F3">
                  <a:alpha val="46999"/>
                </a:srgbClr>
              </a:gs>
              <a:gs pos="100000">
                <a:srgbClr val="989898">
                  <a:alpha val="46999"/>
                </a:srgbClr>
              </a:gs>
            </a:gsLst>
            <a:lin ang="0" scaled="1"/>
          </a:gradFill>
          <a:ln w="9525">
            <a:noFill/>
            <a:miter lim="800000"/>
            <a:headEnd/>
            <a:tailEnd/>
          </a:ln>
        </p:spPr>
        <p:txBody>
          <a:bodyPr wrap="none" anchor="ctr"/>
          <a:lstStyle/>
          <a:p>
            <a:pPr fontAlgn="base">
              <a:spcBef>
                <a:spcPct val="0"/>
              </a:spcBef>
              <a:spcAft>
                <a:spcPct val="0"/>
              </a:spcAft>
              <a:defRPr/>
            </a:pPr>
            <a:endParaRPr lang="en-US" sz="1800" dirty="0">
              <a:solidFill>
                <a:prstClr val="black"/>
              </a:solidFill>
              <a:ea typeface="ＭＳ Ｐゴシック" pitchFamily="34" charset="-128"/>
            </a:endParaRPr>
          </a:p>
        </p:txBody>
      </p:sp>
      <p:pic>
        <p:nvPicPr>
          <p:cNvPr id="9" name="Picture 6"/>
          <p:cNvPicPr>
            <a:picLocks noChangeAspect="1"/>
          </p:cNvPicPr>
          <p:nvPr userDrawn="1"/>
        </p:nvPicPr>
        <p:blipFill>
          <a:blip r:embed="rId2" cstate="print"/>
          <a:srcRect l="2969" r="10970"/>
          <a:stretch>
            <a:fillRect/>
          </a:stretch>
        </p:blipFill>
        <p:spPr bwMode="auto">
          <a:xfrm>
            <a:off x="10253139" y="-32384"/>
            <a:ext cx="1987551" cy="579121"/>
          </a:xfrm>
          <a:prstGeom prst="rect">
            <a:avLst/>
          </a:prstGeom>
          <a:noFill/>
          <a:ln w="9525">
            <a:noFill/>
            <a:miter lim="800000"/>
            <a:headEnd/>
            <a:tailEnd/>
          </a:ln>
        </p:spPr>
      </p:pic>
      <p:sp>
        <p:nvSpPr>
          <p:cNvPr id="5" name="Content Placeholder 2"/>
          <p:cNvSpPr>
            <a:spLocks noGrp="1"/>
          </p:cNvSpPr>
          <p:nvPr>
            <p:ph idx="10"/>
          </p:nvPr>
        </p:nvSpPr>
        <p:spPr>
          <a:xfrm>
            <a:off x="609600" y="1920244"/>
            <a:ext cx="5486400" cy="4815839"/>
          </a:xfrm>
          <a:prstGeom prst="rect">
            <a:avLst/>
          </a:prstGeom>
        </p:spPr>
        <p:txBody>
          <a:bodyPr/>
          <a:lstStyle>
            <a:lvl1pPr marL="230176" indent="-230176">
              <a:buClr>
                <a:schemeClr val="bg1">
                  <a:lumMod val="75000"/>
                </a:schemeClr>
              </a:buClr>
              <a:buFont typeface="Wingdings" charset="2"/>
              <a:buChar char="§"/>
              <a:defRPr sz="2000">
                <a:solidFill>
                  <a:srgbClr val="000000"/>
                </a:solidFill>
              </a:defRPr>
            </a:lvl1pPr>
            <a:lvl2pPr marL="461936" indent="-231762">
              <a:buClr>
                <a:schemeClr val="bg1">
                  <a:lumMod val="75000"/>
                </a:schemeClr>
              </a:buClr>
              <a:buFont typeface="Wingdings" charset="2"/>
              <a:buChar char="§"/>
              <a:defRPr sz="1800">
                <a:solidFill>
                  <a:srgbClr val="000000"/>
                </a:solidFill>
              </a:defRPr>
            </a:lvl2pPr>
            <a:lvl3pPr marL="744496" indent="-231762">
              <a:buClr>
                <a:schemeClr val="bg1">
                  <a:lumMod val="75000"/>
                </a:schemeClr>
              </a:buClr>
              <a:buFont typeface="Wingdings" charset="2"/>
              <a:buChar char="§"/>
              <a:defRPr sz="1600">
                <a:solidFill>
                  <a:srgbClr val="000000"/>
                </a:solidFill>
              </a:defRPr>
            </a:lvl3pPr>
            <a:lvl4pPr marL="974670" indent="-230176">
              <a:buClr>
                <a:schemeClr val="bg1">
                  <a:lumMod val="75000"/>
                </a:schemeClr>
              </a:buClr>
              <a:buFont typeface="Wingdings" charset="2"/>
              <a:buChar char="§"/>
              <a:defRPr sz="1400">
                <a:solidFill>
                  <a:srgbClr val="000000"/>
                </a:solidFill>
              </a:defRPr>
            </a:lvl4pPr>
            <a:lvl5pPr marL="1141347" indent="-166678">
              <a:buClr>
                <a:schemeClr val="bg1">
                  <a:lumMod val="75000"/>
                </a:schemeClr>
              </a:buClr>
              <a:buFont typeface="Wingdings" charset="2"/>
              <a:buChar char="§"/>
              <a:defRPr sz="12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09606" y="640081"/>
            <a:ext cx="9143999" cy="1061087"/>
          </a:xfrm>
          <a:prstGeom prst="rect">
            <a:avLst/>
          </a:prstGeom>
        </p:spPr>
        <p:txBody>
          <a:bodyPr/>
          <a:lstStyle>
            <a:lvl1pPr>
              <a:defRPr sz="2799" b="0" baseline="0">
                <a:solidFill>
                  <a:srgbClr val="000000"/>
                </a:solidFill>
              </a:defRPr>
            </a:lvl1pPr>
          </a:lstStyle>
          <a:p>
            <a:r>
              <a:rPr lang="sv-SE"/>
              <a:t>Click to edit Master title style</a:t>
            </a:r>
            <a:endParaRPr lang="en-US" dirty="0"/>
          </a:p>
        </p:txBody>
      </p:sp>
      <p:sp>
        <p:nvSpPr>
          <p:cNvPr id="6" name="Content Placeholder 2"/>
          <p:cNvSpPr>
            <a:spLocks noGrp="1"/>
          </p:cNvSpPr>
          <p:nvPr>
            <p:ph idx="11"/>
          </p:nvPr>
        </p:nvSpPr>
        <p:spPr>
          <a:xfrm>
            <a:off x="6299200" y="1920244"/>
            <a:ext cx="5486400" cy="4815839"/>
          </a:xfrm>
          <a:prstGeom prst="rect">
            <a:avLst/>
          </a:prstGeom>
        </p:spPr>
        <p:txBody>
          <a:bodyPr anchor="ctr"/>
          <a:lstStyle>
            <a:lvl1pPr algn="ctr">
              <a:buClr>
                <a:schemeClr val="bg1">
                  <a:lumMod val="75000"/>
                </a:schemeClr>
              </a:buClr>
              <a:buFont typeface="Wingdings" charset="2"/>
              <a:buNone/>
              <a:defRPr sz="2400">
                <a:solidFill>
                  <a:srgbClr val="000000"/>
                </a:solidFill>
              </a:defRPr>
            </a:lvl1pPr>
            <a:lvl2pPr>
              <a:buClr>
                <a:schemeClr val="bg1">
                  <a:lumMod val="75000"/>
                </a:schemeClr>
              </a:buClr>
              <a:buFont typeface="Wingdings" charset="2"/>
              <a:buNone/>
              <a:defRPr sz="2000">
                <a:solidFill>
                  <a:schemeClr val="tx1"/>
                </a:solidFill>
              </a:defRPr>
            </a:lvl2pPr>
            <a:lvl3pPr>
              <a:buClr>
                <a:schemeClr val="bg1">
                  <a:lumMod val="75000"/>
                </a:schemeClr>
              </a:buClr>
              <a:buFont typeface="Wingdings" charset="2"/>
              <a:buNone/>
              <a:defRPr>
                <a:solidFill>
                  <a:schemeClr val="tx1"/>
                </a:solidFill>
              </a:defRPr>
            </a:lvl3pPr>
            <a:lvl4pPr>
              <a:buClr>
                <a:schemeClr val="bg1">
                  <a:lumMod val="75000"/>
                </a:schemeClr>
              </a:buClr>
              <a:buFont typeface="Wingdings" charset="2"/>
              <a:buNone/>
              <a:defRPr>
                <a:solidFill>
                  <a:schemeClr val="tx1"/>
                </a:solidFill>
              </a:defRPr>
            </a:lvl4pPr>
            <a:lvl5pPr>
              <a:buClr>
                <a:schemeClr val="bg1">
                  <a:lumMod val="75000"/>
                </a:schemeClr>
              </a:buClr>
              <a:buFont typeface="Wingdings" charset="2"/>
              <a:buNone/>
              <a:defRPr>
                <a:solidFill>
                  <a:schemeClr val="tx1"/>
                </a:solidFill>
              </a:defRPr>
            </a:lvl5pPr>
          </a:lstStyle>
          <a:p>
            <a:pPr lvl="0"/>
            <a:r>
              <a:rPr lang="sv-SE"/>
              <a:t>Click to edit Master text styles</a:t>
            </a:r>
          </a:p>
        </p:txBody>
      </p:sp>
    </p:spTree>
    <p:extLst>
      <p:ext uri="{BB962C8B-B14F-4D97-AF65-F5344CB8AC3E}">
        <p14:creationId xmlns:p14="http://schemas.microsoft.com/office/powerpoint/2010/main" val="2711358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46838"/>
            <a:ext cx="9144000" cy="286512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4322446"/>
            <a:ext cx="9144000" cy="1986914"/>
          </a:xfrm>
        </p:spPr>
        <p:txBody>
          <a:bodyPr/>
          <a:lstStyle>
            <a:lvl1pPr marL="0" indent="0" algn="ctr">
              <a:buNone/>
              <a:defRPr sz="2400"/>
            </a:lvl1pPr>
            <a:lvl2pPr marL="457175" indent="0" algn="ctr">
              <a:buNone/>
              <a:defRPr sz="2000"/>
            </a:lvl2pPr>
            <a:lvl3pPr marL="914347" indent="0" algn="ctr">
              <a:buNone/>
              <a:defRPr sz="1800"/>
            </a:lvl3pPr>
            <a:lvl4pPr marL="1371522" indent="0" algn="ctr">
              <a:buNone/>
              <a:defRPr sz="1600"/>
            </a:lvl4pPr>
            <a:lvl5pPr marL="1828697" indent="0" algn="ctr">
              <a:buNone/>
              <a:defRPr sz="1600"/>
            </a:lvl5pPr>
            <a:lvl6pPr marL="2285870" indent="0" algn="ctr">
              <a:buNone/>
              <a:defRPr sz="1600"/>
            </a:lvl6pPr>
            <a:lvl7pPr marL="2743045" indent="0" algn="ctr">
              <a:buNone/>
              <a:defRPr sz="1600"/>
            </a:lvl7pPr>
            <a:lvl8pPr marL="3200219" indent="0" algn="ctr">
              <a:buNone/>
              <a:defRPr sz="1600"/>
            </a:lvl8pPr>
            <a:lvl9pPr marL="36573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519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563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689"/>
            <a:ext cx="10515600" cy="342328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5507358"/>
            <a:ext cx="10515600" cy="1800224"/>
          </a:xfrm>
        </p:spPr>
        <p:txBody>
          <a:bodyPr/>
          <a:lstStyle>
            <a:lvl1pPr marL="0" indent="0">
              <a:buNone/>
              <a:defRPr sz="2400">
                <a:solidFill>
                  <a:schemeClr val="tx1">
                    <a:tint val="75000"/>
                  </a:schemeClr>
                </a:solidFill>
              </a:defRPr>
            </a:lvl1pPr>
            <a:lvl2pPr marL="457175" indent="0">
              <a:buNone/>
              <a:defRPr sz="2000">
                <a:solidFill>
                  <a:schemeClr val="tx1">
                    <a:tint val="75000"/>
                  </a:schemeClr>
                </a:solidFill>
              </a:defRPr>
            </a:lvl2pPr>
            <a:lvl3pPr marL="914347" indent="0">
              <a:buNone/>
              <a:defRPr sz="1800">
                <a:solidFill>
                  <a:schemeClr val="tx1">
                    <a:tint val="75000"/>
                  </a:schemeClr>
                </a:solidFill>
              </a:defRPr>
            </a:lvl3pPr>
            <a:lvl4pPr marL="1371522" indent="0">
              <a:buNone/>
              <a:defRPr sz="1600">
                <a:solidFill>
                  <a:schemeClr val="tx1">
                    <a:tint val="75000"/>
                  </a:schemeClr>
                </a:solidFill>
              </a:defRPr>
            </a:lvl4pPr>
            <a:lvl5pPr marL="1828697" indent="0">
              <a:buNone/>
              <a:defRPr sz="1600">
                <a:solidFill>
                  <a:schemeClr val="tx1">
                    <a:tint val="75000"/>
                  </a:schemeClr>
                </a:solidFill>
              </a:defRPr>
            </a:lvl5pPr>
            <a:lvl6pPr marL="2285870" indent="0">
              <a:buNone/>
              <a:defRPr sz="1600">
                <a:solidFill>
                  <a:schemeClr val="tx1">
                    <a:tint val="75000"/>
                  </a:schemeClr>
                </a:solidFill>
              </a:defRPr>
            </a:lvl6pPr>
            <a:lvl7pPr marL="2743045" indent="0">
              <a:buNone/>
              <a:defRPr sz="1600">
                <a:solidFill>
                  <a:schemeClr val="tx1">
                    <a:tint val="75000"/>
                  </a:schemeClr>
                </a:solidFill>
              </a:defRPr>
            </a:lvl7pPr>
            <a:lvl8pPr marL="3200219" indent="0">
              <a:buNone/>
              <a:defRPr sz="1600">
                <a:solidFill>
                  <a:schemeClr val="tx1">
                    <a:tint val="75000"/>
                  </a:schemeClr>
                </a:solidFill>
              </a:defRPr>
            </a:lvl8pPr>
            <a:lvl9pPr marL="365739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414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190751"/>
            <a:ext cx="515620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90751"/>
            <a:ext cx="515620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003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438153"/>
            <a:ext cx="10515600" cy="1590676"/>
          </a:xfrm>
        </p:spPr>
        <p:txBody>
          <a:bodyPr/>
          <a:lstStyle/>
          <a:p>
            <a:r>
              <a:rPr lang="en-US"/>
              <a:t>Click to edit Master title style</a:t>
            </a:r>
          </a:p>
        </p:txBody>
      </p:sp>
      <p:sp>
        <p:nvSpPr>
          <p:cNvPr id="3" name="Text Placeholder 2"/>
          <p:cNvSpPr>
            <a:spLocks noGrp="1"/>
          </p:cNvSpPr>
          <p:nvPr>
            <p:ph type="body" idx="1"/>
          </p:nvPr>
        </p:nvSpPr>
        <p:spPr>
          <a:xfrm>
            <a:off x="840318" y="2017397"/>
            <a:ext cx="5158316" cy="988694"/>
          </a:xfrm>
        </p:spPr>
        <p:txBody>
          <a:bodyPr anchor="b"/>
          <a:lstStyle>
            <a:lvl1pPr marL="0" indent="0">
              <a:buNone/>
              <a:defRPr sz="2400" b="1"/>
            </a:lvl1pPr>
            <a:lvl2pPr marL="457175" indent="0">
              <a:buNone/>
              <a:defRPr sz="2000" b="1"/>
            </a:lvl2pPr>
            <a:lvl3pPr marL="914347" indent="0">
              <a:buNone/>
              <a:defRPr sz="1800" b="1"/>
            </a:lvl3pPr>
            <a:lvl4pPr marL="1371522" indent="0">
              <a:buNone/>
              <a:defRPr sz="1600" b="1"/>
            </a:lvl4pPr>
            <a:lvl5pPr marL="1828697" indent="0">
              <a:buNone/>
              <a:defRPr sz="1600" b="1"/>
            </a:lvl5pPr>
            <a:lvl6pPr marL="2285870" indent="0">
              <a:buNone/>
              <a:defRPr sz="1600" b="1"/>
            </a:lvl6pPr>
            <a:lvl7pPr marL="2743045" indent="0">
              <a:buNone/>
              <a:defRPr sz="1600" b="1"/>
            </a:lvl7pPr>
            <a:lvl8pPr marL="3200219" indent="0">
              <a:buNone/>
              <a:defRPr sz="1600" b="1"/>
            </a:lvl8pPr>
            <a:lvl9pPr marL="3657392" indent="0">
              <a:buNone/>
              <a:defRPr sz="1600" b="1"/>
            </a:lvl9pPr>
          </a:lstStyle>
          <a:p>
            <a:pPr lvl="0"/>
            <a:r>
              <a:rPr lang="en-US"/>
              <a:t>Edit Master text styles</a:t>
            </a:r>
          </a:p>
        </p:txBody>
      </p:sp>
      <p:sp>
        <p:nvSpPr>
          <p:cNvPr id="4" name="Content Placeholder 3"/>
          <p:cNvSpPr>
            <a:spLocks noGrp="1"/>
          </p:cNvSpPr>
          <p:nvPr>
            <p:ph sz="half" idx="2"/>
          </p:nvPr>
        </p:nvSpPr>
        <p:spPr>
          <a:xfrm>
            <a:off x="840318" y="3006091"/>
            <a:ext cx="5158316" cy="4421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5" y="2017397"/>
            <a:ext cx="5183717" cy="988694"/>
          </a:xfrm>
        </p:spPr>
        <p:txBody>
          <a:bodyPr anchor="b"/>
          <a:lstStyle>
            <a:lvl1pPr marL="0" indent="0">
              <a:buNone/>
              <a:defRPr sz="2400" b="1"/>
            </a:lvl1pPr>
            <a:lvl2pPr marL="457175" indent="0">
              <a:buNone/>
              <a:defRPr sz="2000" b="1"/>
            </a:lvl2pPr>
            <a:lvl3pPr marL="914347" indent="0">
              <a:buNone/>
              <a:defRPr sz="1800" b="1"/>
            </a:lvl3pPr>
            <a:lvl4pPr marL="1371522" indent="0">
              <a:buNone/>
              <a:defRPr sz="1600" b="1"/>
            </a:lvl4pPr>
            <a:lvl5pPr marL="1828697" indent="0">
              <a:buNone/>
              <a:defRPr sz="1600" b="1"/>
            </a:lvl5pPr>
            <a:lvl6pPr marL="2285870" indent="0">
              <a:buNone/>
              <a:defRPr sz="1600" b="1"/>
            </a:lvl6pPr>
            <a:lvl7pPr marL="2743045" indent="0">
              <a:buNone/>
              <a:defRPr sz="1600" b="1"/>
            </a:lvl7pPr>
            <a:lvl8pPr marL="3200219" indent="0">
              <a:buNone/>
              <a:defRPr sz="1600" b="1"/>
            </a:lvl8pPr>
            <a:lvl9pPr marL="3657392" indent="0">
              <a:buNone/>
              <a:defRPr sz="1600" b="1"/>
            </a:lvl9pPr>
          </a:lstStyle>
          <a:p>
            <a:pPr lvl="0"/>
            <a:r>
              <a:rPr lang="en-US"/>
              <a:t>Edit Master text styles</a:t>
            </a:r>
          </a:p>
        </p:txBody>
      </p:sp>
      <p:sp>
        <p:nvSpPr>
          <p:cNvPr id="6" name="Content Placeholder 5"/>
          <p:cNvSpPr>
            <a:spLocks noGrp="1"/>
          </p:cNvSpPr>
          <p:nvPr>
            <p:ph sz="quarter" idx="4"/>
          </p:nvPr>
        </p:nvSpPr>
        <p:spPr>
          <a:xfrm>
            <a:off x="6172205" y="3006091"/>
            <a:ext cx="5183717" cy="4421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3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88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190751"/>
            <a:ext cx="515620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90751"/>
            <a:ext cx="515620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2692379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grpSp>
        <p:nvGrpSpPr>
          <p:cNvPr id="5" name="Group 4"/>
          <p:cNvGrpSpPr/>
          <p:nvPr userDrawn="1"/>
        </p:nvGrpSpPr>
        <p:grpSpPr>
          <a:xfrm>
            <a:off x="95358" y="-44331"/>
            <a:ext cx="12001284" cy="2329552"/>
            <a:chOff x="95358" y="0"/>
            <a:chExt cx="12001284" cy="1941293"/>
          </a:xfrm>
        </p:grpSpPr>
        <p:sp>
          <p:nvSpPr>
            <p:cNvPr id="6" name="Rectangle 2"/>
            <p:cNvSpPr txBox="1">
              <a:spLocks noChangeArrowheads="1"/>
            </p:cNvSpPr>
            <p:nvPr userDrawn="1"/>
          </p:nvSpPr>
          <p:spPr bwMode="auto">
            <a:xfrm>
              <a:off x="1457099" y="176144"/>
              <a:ext cx="9277802" cy="1292438"/>
            </a:xfrm>
            <a:prstGeom prst="rect">
              <a:avLst/>
            </a:prstGeom>
            <a:noFill/>
            <a:ln w="9525">
              <a:noFill/>
              <a:miter lim="800000"/>
              <a:headEnd/>
              <a:tailEnd/>
            </a:ln>
          </p:spPr>
          <p:txBody>
            <a:bodyPr anchor="ctr"/>
            <a:lstStyle/>
            <a:p>
              <a:pPr algn="ctr">
                <a:defRPr/>
              </a:pPr>
              <a:r>
                <a:rPr lang="en-US" sz="2799" b="1" dirty="0">
                  <a:solidFill>
                    <a:srgbClr val="C00000"/>
                  </a:solidFill>
                  <a:latin typeface="Arial" pitchFamily="34" charset="0"/>
                  <a:cs typeface="Arial" panose="020B0604020202020204" pitchFamily="34" charset="0"/>
                </a:rPr>
                <a:t>PRO</a:t>
              </a:r>
              <a:r>
                <a:rPr lang="en-US" sz="2799" b="1" dirty="0">
                  <a:solidFill>
                    <a:srgbClr val="333399"/>
                  </a:solidFill>
                  <a:latin typeface="Arial" pitchFamily="34" charset="0"/>
                  <a:cs typeface="Arial" panose="020B0604020202020204" pitchFamily="34" charset="0"/>
                </a:rPr>
                <a:t>spective </a:t>
              </a:r>
              <a:r>
                <a:rPr lang="en-US" sz="2799" b="1" dirty="0">
                  <a:solidFill>
                    <a:srgbClr val="C00000"/>
                  </a:solidFill>
                  <a:latin typeface="Arial" pitchFamily="34" charset="0"/>
                  <a:cs typeface="Arial" panose="020B0604020202020204" pitchFamily="34" charset="0"/>
                </a:rPr>
                <a:t>G</a:t>
              </a:r>
              <a:r>
                <a:rPr lang="en-US" sz="2799" b="1" dirty="0">
                  <a:solidFill>
                    <a:srgbClr val="333399"/>
                  </a:solidFill>
                  <a:latin typeface="Arial" pitchFamily="34" charset="0"/>
                  <a:cs typeface="Arial" panose="020B0604020202020204" pitchFamily="34" charset="0"/>
                </a:rPr>
                <a:t>lobal </a:t>
              </a:r>
              <a:r>
                <a:rPr lang="en-US" sz="2799" b="1" dirty="0">
                  <a:solidFill>
                    <a:srgbClr val="C00000"/>
                  </a:solidFill>
                  <a:latin typeface="Arial" pitchFamily="34" charset="0"/>
                  <a:cs typeface="Arial" panose="020B0604020202020204" pitchFamily="34" charset="0"/>
                </a:rPr>
                <a:t>RE</a:t>
              </a:r>
              <a:r>
                <a:rPr lang="en-US" sz="2799" b="1" dirty="0">
                  <a:solidFill>
                    <a:srgbClr val="333399"/>
                  </a:solidFill>
                  <a:latin typeface="Arial" pitchFamily="34" charset="0"/>
                  <a:cs typeface="Arial" panose="020B0604020202020204" pitchFamily="34" charset="0"/>
                </a:rPr>
                <a:t>gi</a:t>
              </a:r>
              <a:r>
                <a:rPr lang="en-US" sz="2799" b="1" dirty="0">
                  <a:solidFill>
                    <a:srgbClr val="C00000"/>
                  </a:solidFill>
                  <a:latin typeface="Arial" pitchFamily="34" charset="0"/>
                  <a:cs typeface="Arial" panose="020B0604020202020204" pitchFamily="34" charset="0"/>
                </a:rPr>
                <a:t>S</a:t>
              </a:r>
              <a:r>
                <a:rPr lang="en-US" sz="2799" b="1" dirty="0">
                  <a:solidFill>
                    <a:srgbClr val="333399"/>
                  </a:solidFill>
                  <a:latin typeface="Arial" pitchFamily="34" charset="0"/>
                  <a:cs typeface="Arial" panose="020B0604020202020204" pitchFamily="34" charset="0"/>
                </a:rPr>
                <a:t>try for the </a:t>
              </a:r>
              <a:r>
                <a:rPr lang="en-US" sz="2799" b="1" dirty="0">
                  <a:solidFill>
                    <a:srgbClr val="C00000"/>
                  </a:solidFill>
                  <a:latin typeface="Arial" pitchFamily="34" charset="0"/>
                  <a:cs typeface="Arial" panose="020B0604020202020204" pitchFamily="34" charset="0"/>
                </a:rPr>
                <a:t>S</a:t>
              </a:r>
              <a:r>
                <a:rPr lang="en-US" sz="2799" b="1" dirty="0">
                  <a:solidFill>
                    <a:srgbClr val="333399"/>
                  </a:solidFill>
                  <a:latin typeface="Arial" pitchFamily="34" charset="0"/>
                  <a:cs typeface="Arial" panose="020B0604020202020204" pitchFamily="34" charset="0"/>
                </a:rPr>
                <a:t>tudy of </a:t>
              </a:r>
              <a:r>
                <a:rPr lang="en-US" sz="2799" b="1" dirty="0">
                  <a:solidFill>
                    <a:srgbClr val="C00000"/>
                  </a:solidFill>
                  <a:latin typeface="Arial" pitchFamily="34" charset="0"/>
                  <a:cs typeface="Arial" panose="020B0604020202020204" pitchFamily="34" charset="0"/>
                </a:rPr>
                <a:t>CTO</a:t>
              </a:r>
              <a:r>
                <a:rPr lang="en-US" sz="2799" b="1" dirty="0">
                  <a:solidFill>
                    <a:srgbClr val="333399"/>
                  </a:solidFill>
                  <a:latin typeface="Arial" pitchFamily="34" charset="0"/>
                  <a:cs typeface="Arial" panose="020B0604020202020204" pitchFamily="34" charset="0"/>
                </a:rPr>
                <a:t> interventions</a:t>
              </a:r>
            </a:p>
            <a:p>
              <a:pPr algn="ctr">
                <a:defRPr/>
              </a:pPr>
              <a:r>
                <a:rPr lang="en-US" sz="2400" b="1" dirty="0">
                  <a:solidFill>
                    <a:srgbClr val="FFC000"/>
                  </a:solidFill>
                  <a:cs typeface="Arial" pitchFamily="34" charset="0"/>
                </a:rPr>
                <a:t>www.progresscto.org</a:t>
              </a:r>
              <a:endParaRPr lang="en-US" sz="2400" b="1" dirty="0">
                <a:solidFill>
                  <a:srgbClr val="333399"/>
                </a:solidFill>
                <a:cs typeface="Arial" pitchFamily="34" charset="0"/>
              </a:endParaRPr>
            </a:p>
          </p:txBody>
        </p:sp>
        <p:pic>
          <p:nvPicPr>
            <p:cNvPr id="7" name="Snagit_PPTD92A"/>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358" y="176144"/>
              <a:ext cx="1385491" cy="1386230"/>
            </a:xfrm>
            <a:prstGeom prst="rect">
              <a:avLst/>
            </a:prstGeom>
          </p:spPr>
        </p:pic>
        <p:grpSp>
          <p:nvGrpSpPr>
            <p:cNvPr id="8" name="Group 7"/>
            <p:cNvGrpSpPr/>
            <p:nvPr userDrawn="1"/>
          </p:nvGrpSpPr>
          <p:grpSpPr>
            <a:xfrm>
              <a:off x="10734901" y="0"/>
              <a:ext cx="1361741" cy="1941293"/>
              <a:chOff x="1634659" y="1"/>
              <a:chExt cx="1147058" cy="1558663"/>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8376"/>
              <a:stretch/>
            </p:blipFill>
            <p:spPr>
              <a:xfrm>
                <a:off x="1634659" y="904240"/>
                <a:ext cx="1147058" cy="65442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5266" r="32183"/>
              <a:stretch/>
            </p:blipFill>
            <p:spPr>
              <a:xfrm>
                <a:off x="1634660" y="436792"/>
                <a:ext cx="1059045" cy="58699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65517"/>
              <a:stretch/>
            </p:blipFill>
            <p:spPr>
              <a:xfrm>
                <a:off x="1636212" y="1"/>
                <a:ext cx="1057493" cy="553293"/>
              </a:xfrm>
              <a:prstGeom prst="rect">
                <a:avLst/>
              </a:prstGeom>
            </p:spPr>
          </p:pic>
        </p:grpSp>
      </p:grpSp>
    </p:spTree>
    <p:extLst>
      <p:ext uri="{BB962C8B-B14F-4D97-AF65-F5344CB8AC3E}">
        <p14:creationId xmlns:p14="http://schemas.microsoft.com/office/powerpoint/2010/main" val="2613902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512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548640"/>
            <a:ext cx="3932767" cy="192024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1184912"/>
            <a:ext cx="6172200" cy="5848350"/>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3" y="2468880"/>
            <a:ext cx="3932767" cy="4573906"/>
          </a:xfrm>
        </p:spPr>
        <p:txBody>
          <a:bodyPr/>
          <a:lstStyle>
            <a:lvl1pPr marL="0" indent="0">
              <a:buNone/>
              <a:defRPr sz="1600"/>
            </a:lvl1pPr>
            <a:lvl2pPr marL="457175" indent="0">
              <a:buNone/>
              <a:defRPr sz="1400"/>
            </a:lvl2pPr>
            <a:lvl3pPr marL="914347" indent="0">
              <a:buNone/>
              <a:defRPr sz="1200"/>
            </a:lvl3pPr>
            <a:lvl4pPr marL="1371522" indent="0">
              <a:buNone/>
              <a:defRPr sz="1000"/>
            </a:lvl4pPr>
            <a:lvl5pPr marL="1828697" indent="0">
              <a:buNone/>
              <a:defRPr sz="1000"/>
            </a:lvl5pPr>
            <a:lvl6pPr marL="2285870" indent="0">
              <a:buNone/>
              <a:defRPr sz="1000"/>
            </a:lvl6pPr>
            <a:lvl7pPr marL="2743045" indent="0">
              <a:buNone/>
              <a:defRPr sz="1000"/>
            </a:lvl7pPr>
            <a:lvl8pPr marL="3200219" indent="0">
              <a:buNone/>
              <a:defRPr sz="1000"/>
            </a:lvl8pPr>
            <a:lvl9pPr marL="36573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46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548640"/>
            <a:ext cx="3932767" cy="192024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1184912"/>
            <a:ext cx="6172200" cy="5848350"/>
          </a:xfrm>
        </p:spPr>
        <p:txBody>
          <a:bodyPr/>
          <a:lstStyle>
            <a:lvl1pPr marL="0" indent="0">
              <a:buNone/>
              <a:defRPr sz="3200"/>
            </a:lvl1pPr>
            <a:lvl2pPr marL="457175" indent="0">
              <a:buNone/>
              <a:defRPr sz="2799"/>
            </a:lvl2pPr>
            <a:lvl3pPr marL="914347" indent="0">
              <a:buNone/>
              <a:defRPr sz="2400"/>
            </a:lvl3pPr>
            <a:lvl4pPr marL="1371522" indent="0">
              <a:buNone/>
              <a:defRPr sz="2000"/>
            </a:lvl4pPr>
            <a:lvl5pPr marL="1828697" indent="0">
              <a:buNone/>
              <a:defRPr sz="2000"/>
            </a:lvl5pPr>
            <a:lvl6pPr marL="2285870" indent="0">
              <a:buNone/>
              <a:defRPr sz="2000"/>
            </a:lvl6pPr>
            <a:lvl7pPr marL="2743045" indent="0">
              <a:buNone/>
              <a:defRPr sz="2000"/>
            </a:lvl7pPr>
            <a:lvl8pPr marL="3200219" indent="0">
              <a:buNone/>
              <a:defRPr sz="2000"/>
            </a:lvl8pPr>
            <a:lvl9pPr marL="3657392" indent="0">
              <a:buNone/>
              <a:defRPr sz="2000"/>
            </a:lvl9pPr>
          </a:lstStyle>
          <a:p>
            <a:endParaRPr lang="en-US"/>
          </a:p>
        </p:txBody>
      </p:sp>
      <p:sp>
        <p:nvSpPr>
          <p:cNvPr id="4" name="Text Placeholder 3"/>
          <p:cNvSpPr>
            <a:spLocks noGrp="1"/>
          </p:cNvSpPr>
          <p:nvPr>
            <p:ph type="body" sz="half" idx="2"/>
          </p:nvPr>
        </p:nvSpPr>
        <p:spPr>
          <a:xfrm>
            <a:off x="840323" y="2468880"/>
            <a:ext cx="3932767" cy="4573906"/>
          </a:xfrm>
        </p:spPr>
        <p:txBody>
          <a:bodyPr/>
          <a:lstStyle>
            <a:lvl1pPr marL="0" indent="0">
              <a:buNone/>
              <a:defRPr sz="1600"/>
            </a:lvl1pPr>
            <a:lvl2pPr marL="457175" indent="0">
              <a:buNone/>
              <a:defRPr sz="1400"/>
            </a:lvl2pPr>
            <a:lvl3pPr marL="914347" indent="0">
              <a:buNone/>
              <a:defRPr sz="1200"/>
            </a:lvl3pPr>
            <a:lvl4pPr marL="1371522" indent="0">
              <a:buNone/>
              <a:defRPr sz="1000"/>
            </a:lvl4pPr>
            <a:lvl5pPr marL="1828697" indent="0">
              <a:buNone/>
              <a:defRPr sz="1000"/>
            </a:lvl5pPr>
            <a:lvl6pPr marL="2285870" indent="0">
              <a:buNone/>
              <a:defRPr sz="1000"/>
            </a:lvl6pPr>
            <a:lvl7pPr marL="2743045" indent="0">
              <a:buNone/>
              <a:defRPr sz="1000"/>
            </a:lvl7pPr>
            <a:lvl8pPr marL="3200219" indent="0">
              <a:buNone/>
              <a:defRPr sz="1000"/>
            </a:lvl8pPr>
            <a:lvl9pPr marL="36573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531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060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38150"/>
            <a:ext cx="262890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38150"/>
            <a:ext cx="768350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190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46838"/>
            <a:ext cx="103632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524000" y="4322446"/>
            <a:ext cx="9144000" cy="1986914"/>
          </a:xfrm>
        </p:spPr>
        <p:txBody>
          <a:bodyPr/>
          <a:lstStyle>
            <a:lvl1pPr marL="0" indent="0" algn="ctr">
              <a:buNone/>
              <a:defRPr sz="2880"/>
            </a:lvl1pPr>
            <a:lvl2pPr marL="548609" indent="0" algn="ctr">
              <a:buNone/>
              <a:defRPr sz="2400"/>
            </a:lvl2pPr>
            <a:lvl3pPr marL="1097218" indent="0" algn="ctr">
              <a:buNone/>
              <a:defRPr sz="2160"/>
            </a:lvl3pPr>
            <a:lvl4pPr marL="1645827" indent="0" algn="ctr">
              <a:buNone/>
              <a:defRPr sz="1920"/>
            </a:lvl4pPr>
            <a:lvl5pPr marL="2194434" indent="0" algn="ctr">
              <a:buNone/>
              <a:defRPr sz="1920"/>
            </a:lvl5pPr>
            <a:lvl6pPr marL="2743045" indent="0" algn="ctr">
              <a:buNone/>
              <a:defRPr sz="1920"/>
            </a:lvl6pPr>
            <a:lvl7pPr marL="3291653" indent="0" algn="ctr">
              <a:buNone/>
              <a:defRPr sz="1920"/>
            </a:lvl7pPr>
            <a:lvl8pPr marL="3840262" indent="0" algn="ctr">
              <a:buNone/>
              <a:defRPr sz="1920"/>
            </a:lvl8pPr>
            <a:lvl9pPr marL="4388871"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549542-0CB9-452F-B83F-FE46F9941649}"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4156330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49542-0CB9-452F-B83F-FE46F9941649}"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1036587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689"/>
            <a:ext cx="1051560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831851" y="5507358"/>
            <a:ext cx="10515600" cy="1800224"/>
          </a:xfrm>
        </p:spPr>
        <p:txBody>
          <a:bodyPr/>
          <a:lstStyle>
            <a:lvl1pPr marL="0" indent="0">
              <a:buNone/>
              <a:defRPr sz="2880">
                <a:solidFill>
                  <a:schemeClr val="tx1"/>
                </a:solidFill>
              </a:defRPr>
            </a:lvl1pPr>
            <a:lvl2pPr marL="548609" indent="0">
              <a:buNone/>
              <a:defRPr sz="2400">
                <a:solidFill>
                  <a:schemeClr val="tx1">
                    <a:tint val="75000"/>
                  </a:schemeClr>
                </a:solidFill>
              </a:defRPr>
            </a:lvl2pPr>
            <a:lvl3pPr marL="1097218" indent="0">
              <a:buNone/>
              <a:defRPr sz="2160">
                <a:solidFill>
                  <a:schemeClr val="tx1">
                    <a:tint val="75000"/>
                  </a:schemeClr>
                </a:solidFill>
              </a:defRPr>
            </a:lvl3pPr>
            <a:lvl4pPr marL="1645827" indent="0">
              <a:buNone/>
              <a:defRPr sz="1920">
                <a:solidFill>
                  <a:schemeClr val="tx1">
                    <a:tint val="75000"/>
                  </a:schemeClr>
                </a:solidFill>
              </a:defRPr>
            </a:lvl4pPr>
            <a:lvl5pPr marL="2194434" indent="0">
              <a:buNone/>
              <a:defRPr sz="1920">
                <a:solidFill>
                  <a:schemeClr val="tx1">
                    <a:tint val="75000"/>
                  </a:schemeClr>
                </a:solidFill>
              </a:defRPr>
            </a:lvl5pPr>
            <a:lvl6pPr marL="2743045" indent="0">
              <a:buNone/>
              <a:defRPr sz="1920">
                <a:solidFill>
                  <a:schemeClr val="tx1">
                    <a:tint val="75000"/>
                  </a:schemeClr>
                </a:solidFill>
              </a:defRPr>
            </a:lvl6pPr>
            <a:lvl7pPr marL="3291653" indent="0">
              <a:buNone/>
              <a:defRPr sz="1920">
                <a:solidFill>
                  <a:schemeClr val="tx1">
                    <a:tint val="75000"/>
                  </a:schemeClr>
                </a:solidFill>
              </a:defRPr>
            </a:lvl7pPr>
            <a:lvl8pPr marL="3840262" indent="0">
              <a:buNone/>
              <a:defRPr sz="1920">
                <a:solidFill>
                  <a:schemeClr val="tx1">
                    <a:tint val="75000"/>
                  </a:schemeClr>
                </a:solidFill>
              </a:defRPr>
            </a:lvl8pPr>
            <a:lvl9pPr marL="4388871" indent="0">
              <a:buNone/>
              <a:defRPr sz="19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549542-0CB9-452F-B83F-FE46F9941649}"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4125361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190751"/>
            <a:ext cx="518160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0751"/>
            <a:ext cx="518160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549542-0CB9-452F-B83F-FE46F9941649}"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3451240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438153"/>
            <a:ext cx="10515600" cy="1590676"/>
          </a:xfrm>
        </p:spPr>
        <p:txBody>
          <a:bodyPr/>
          <a:lstStyle/>
          <a:p>
            <a:r>
              <a:rPr lang="en-US"/>
              <a:t>Click to edit Master title style</a:t>
            </a:r>
          </a:p>
        </p:txBody>
      </p:sp>
      <p:sp>
        <p:nvSpPr>
          <p:cNvPr id="3" name="Text Placeholder 2"/>
          <p:cNvSpPr>
            <a:spLocks noGrp="1"/>
          </p:cNvSpPr>
          <p:nvPr>
            <p:ph type="body" idx="1"/>
          </p:nvPr>
        </p:nvSpPr>
        <p:spPr>
          <a:xfrm>
            <a:off x="840318" y="2017397"/>
            <a:ext cx="5158316" cy="988694"/>
          </a:xfrm>
        </p:spPr>
        <p:txBody>
          <a:bodyPr anchor="b"/>
          <a:lstStyle>
            <a:lvl1pPr marL="0" indent="0">
              <a:buNone/>
              <a:defRPr sz="2400" b="1"/>
            </a:lvl1pPr>
            <a:lvl2pPr marL="457175" indent="0">
              <a:buNone/>
              <a:defRPr sz="2000" b="1"/>
            </a:lvl2pPr>
            <a:lvl3pPr marL="914347" indent="0">
              <a:buNone/>
              <a:defRPr sz="1800" b="1"/>
            </a:lvl3pPr>
            <a:lvl4pPr marL="1371522" indent="0">
              <a:buNone/>
              <a:defRPr sz="1600" b="1"/>
            </a:lvl4pPr>
            <a:lvl5pPr marL="1828697" indent="0">
              <a:buNone/>
              <a:defRPr sz="1600" b="1"/>
            </a:lvl5pPr>
            <a:lvl6pPr marL="2285870" indent="0">
              <a:buNone/>
              <a:defRPr sz="1600" b="1"/>
            </a:lvl6pPr>
            <a:lvl7pPr marL="2743045" indent="0">
              <a:buNone/>
              <a:defRPr sz="1600" b="1"/>
            </a:lvl7pPr>
            <a:lvl8pPr marL="3200219" indent="0">
              <a:buNone/>
              <a:defRPr sz="1600" b="1"/>
            </a:lvl8pPr>
            <a:lvl9pPr marL="3657392" indent="0">
              <a:buNone/>
              <a:defRPr sz="1600" b="1"/>
            </a:lvl9pPr>
          </a:lstStyle>
          <a:p>
            <a:pPr lvl="0"/>
            <a:r>
              <a:rPr lang="en-US"/>
              <a:t>Edit Master text styles</a:t>
            </a:r>
          </a:p>
        </p:txBody>
      </p:sp>
      <p:sp>
        <p:nvSpPr>
          <p:cNvPr id="4" name="Content Placeholder 3"/>
          <p:cNvSpPr>
            <a:spLocks noGrp="1"/>
          </p:cNvSpPr>
          <p:nvPr>
            <p:ph sz="half" idx="2"/>
          </p:nvPr>
        </p:nvSpPr>
        <p:spPr>
          <a:xfrm>
            <a:off x="840318" y="3006091"/>
            <a:ext cx="5158316" cy="4421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5" y="2017397"/>
            <a:ext cx="5183717" cy="988694"/>
          </a:xfrm>
        </p:spPr>
        <p:txBody>
          <a:bodyPr anchor="b"/>
          <a:lstStyle>
            <a:lvl1pPr marL="0" indent="0">
              <a:buNone/>
              <a:defRPr sz="2400" b="1"/>
            </a:lvl1pPr>
            <a:lvl2pPr marL="457175" indent="0">
              <a:buNone/>
              <a:defRPr sz="2000" b="1"/>
            </a:lvl2pPr>
            <a:lvl3pPr marL="914347" indent="0">
              <a:buNone/>
              <a:defRPr sz="1800" b="1"/>
            </a:lvl3pPr>
            <a:lvl4pPr marL="1371522" indent="0">
              <a:buNone/>
              <a:defRPr sz="1600" b="1"/>
            </a:lvl4pPr>
            <a:lvl5pPr marL="1828697" indent="0">
              <a:buNone/>
              <a:defRPr sz="1600" b="1"/>
            </a:lvl5pPr>
            <a:lvl6pPr marL="2285870" indent="0">
              <a:buNone/>
              <a:defRPr sz="1600" b="1"/>
            </a:lvl6pPr>
            <a:lvl7pPr marL="2743045" indent="0">
              <a:buNone/>
              <a:defRPr sz="1600" b="1"/>
            </a:lvl7pPr>
            <a:lvl8pPr marL="3200219" indent="0">
              <a:buNone/>
              <a:defRPr sz="1600" b="1"/>
            </a:lvl8pPr>
            <a:lvl9pPr marL="3657392" indent="0">
              <a:buNone/>
              <a:defRPr sz="1600" b="1"/>
            </a:lvl9pPr>
          </a:lstStyle>
          <a:p>
            <a:pPr lvl="0"/>
            <a:r>
              <a:rPr lang="en-US"/>
              <a:t>Edit Master text styles</a:t>
            </a:r>
          </a:p>
        </p:txBody>
      </p:sp>
      <p:sp>
        <p:nvSpPr>
          <p:cNvPr id="6" name="Content Placeholder 5"/>
          <p:cNvSpPr>
            <a:spLocks noGrp="1"/>
          </p:cNvSpPr>
          <p:nvPr>
            <p:ph sz="quarter" idx="4"/>
          </p:nvPr>
        </p:nvSpPr>
        <p:spPr>
          <a:xfrm>
            <a:off x="6172205" y="3006091"/>
            <a:ext cx="5183717" cy="4421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2159022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8153"/>
            <a:ext cx="1051560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2017397"/>
            <a:ext cx="5157787" cy="988694"/>
          </a:xfrm>
        </p:spPr>
        <p:txBody>
          <a:bodyPr anchor="b"/>
          <a:lstStyle>
            <a:lvl1pPr marL="0" indent="0">
              <a:buNone/>
              <a:defRPr sz="2880" b="1"/>
            </a:lvl1pPr>
            <a:lvl2pPr marL="548609" indent="0">
              <a:buNone/>
              <a:defRPr sz="2400" b="1"/>
            </a:lvl2pPr>
            <a:lvl3pPr marL="1097218" indent="0">
              <a:buNone/>
              <a:defRPr sz="2160" b="1"/>
            </a:lvl3pPr>
            <a:lvl4pPr marL="1645827" indent="0">
              <a:buNone/>
              <a:defRPr sz="1920" b="1"/>
            </a:lvl4pPr>
            <a:lvl5pPr marL="2194434" indent="0">
              <a:buNone/>
              <a:defRPr sz="1920" b="1"/>
            </a:lvl5pPr>
            <a:lvl6pPr marL="2743045" indent="0">
              <a:buNone/>
              <a:defRPr sz="1920" b="1"/>
            </a:lvl6pPr>
            <a:lvl7pPr marL="3291653" indent="0">
              <a:buNone/>
              <a:defRPr sz="1920" b="1"/>
            </a:lvl7pPr>
            <a:lvl8pPr marL="3840262" indent="0">
              <a:buNone/>
              <a:defRPr sz="1920" b="1"/>
            </a:lvl8pPr>
            <a:lvl9pPr marL="4388871" indent="0">
              <a:buNone/>
              <a:defRPr sz="1920" b="1"/>
            </a:lvl9pPr>
          </a:lstStyle>
          <a:p>
            <a:pPr lvl="0"/>
            <a:r>
              <a:rPr lang="en-US"/>
              <a:t>Edit Master text styles</a:t>
            </a:r>
          </a:p>
        </p:txBody>
      </p:sp>
      <p:sp>
        <p:nvSpPr>
          <p:cNvPr id="4" name="Content Placeholder 3"/>
          <p:cNvSpPr>
            <a:spLocks noGrp="1"/>
          </p:cNvSpPr>
          <p:nvPr>
            <p:ph sz="half" idx="2"/>
          </p:nvPr>
        </p:nvSpPr>
        <p:spPr>
          <a:xfrm>
            <a:off x="839791" y="3006091"/>
            <a:ext cx="5157787" cy="4421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2017397"/>
            <a:ext cx="5183188" cy="988694"/>
          </a:xfrm>
        </p:spPr>
        <p:txBody>
          <a:bodyPr anchor="b"/>
          <a:lstStyle>
            <a:lvl1pPr marL="0" indent="0">
              <a:buNone/>
              <a:defRPr sz="2880" b="1"/>
            </a:lvl1pPr>
            <a:lvl2pPr marL="548609" indent="0">
              <a:buNone/>
              <a:defRPr sz="2400" b="1"/>
            </a:lvl2pPr>
            <a:lvl3pPr marL="1097218" indent="0">
              <a:buNone/>
              <a:defRPr sz="2160" b="1"/>
            </a:lvl3pPr>
            <a:lvl4pPr marL="1645827" indent="0">
              <a:buNone/>
              <a:defRPr sz="1920" b="1"/>
            </a:lvl4pPr>
            <a:lvl5pPr marL="2194434" indent="0">
              <a:buNone/>
              <a:defRPr sz="1920" b="1"/>
            </a:lvl5pPr>
            <a:lvl6pPr marL="2743045" indent="0">
              <a:buNone/>
              <a:defRPr sz="1920" b="1"/>
            </a:lvl6pPr>
            <a:lvl7pPr marL="3291653" indent="0">
              <a:buNone/>
              <a:defRPr sz="1920" b="1"/>
            </a:lvl7pPr>
            <a:lvl8pPr marL="3840262" indent="0">
              <a:buNone/>
              <a:defRPr sz="1920" b="1"/>
            </a:lvl8pPr>
            <a:lvl9pPr marL="4388871" indent="0">
              <a:buNone/>
              <a:defRPr sz="1920" b="1"/>
            </a:lvl9pPr>
          </a:lstStyle>
          <a:p>
            <a:pPr lvl="0"/>
            <a:r>
              <a:rPr lang="en-US"/>
              <a:t>Edit Master text styles</a:t>
            </a:r>
          </a:p>
        </p:txBody>
      </p:sp>
      <p:sp>
        <p:nvSpPr>
          <p:cNvPr id="6" name="Content Placeholder 5"/>
          <p:cNvSpPr>
            <a:spLocks noGrp="1"/>
          </p:cNvSpPr>
          <p:nvPr>
            <p:ph sz="quarter" idx="4"/>
          </p:nvPr>
        </p:nvSpPr>
        <p:spPr>
          <a:xfrm>
            <a:off x="6172201" y="3006091"/>
            <a:ext cx="5183188" cy="4421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549542-0CB9-452F-B83F-FE46F9941649}"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1979559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549542-0CB9-452F-B83F-FE46F9941649}"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2294286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49542-0CB9-452F-B83F-FE46F9941649}"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1198747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548640"/>
            <a:ext cx="3932237" cy="1920240"/>
          </a:xfrm>
        </p:spPr>
        <p:txBody>
          <a:bodyPr anchor="b"/>
          <a:lstStyle>
            <a:lvl1pPr>
              <a:defRPr sz="3839"/>
            </a:lvl1pPr>
          </a:lstStyle>
          <a:p>
            <a:r>
              <a:rPr lang="en-US"/>
              <a:t>Click to edit Master title style</a:t>
            </a:r>
            <a:endParaRPr lang="en-US" dirty="0"/>
          </a:p>
        </p:txBody>
      </p:sp>
      <p:sp>
        <p:nvSpPr>
          <p:cNvPr id="3" name="Content Placeholder 2"/>
          <p:cNvSpPr>
            <a:spLocks noGrp="1"/>
          </p:cNvSpPr>
          <p:nvPr>
            <p:ph idx="1"/>
          </p:nvPr>
        </p:nvSpPr>
        <p:spPr>
          <a:xfrm>
            <a:off x="5183188" y="1184912"/>
            <a:ext cx="6172200" cy="5848350"/>
          </a:xfrm>
        </p:spPr>
        <p:txBody>
          <a:bodyPr/>
          <a:lstStyle>
            <a:lvl1pPr>
              <a:defRPr sz="3839"/>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468880"/>
            <a:ext cx="3932237" cy="4573906"/>
          </a:xfrm>
        </p:spPr>
        <p:txBody>
          <a:bodyPr/>
          <a:lstStyle>
            <a:lvl1pPr marL="0" indent="0">
              <a:buNone/>
              <a:defRPr sz="1920"/>
            </a:lvl1pPr>
            <a:lvl2pPr marL="548609" indent="0">
              <a:buNone/>
              <a:defRPr sz="1680"/>
            </a:lvl2pPr>
            <a:lvl3pPr marL="1097218" indent="0">
              <a:buNone/>
              <a:defRPr sz="1440"/>
            </a:lvl3pPr>
            <a:lvl4pPr marL="1645827" indent="0">
              <a:buNone/>
              <a:defRPr sz="1200"/>
            </a:lvl4pPr>
            <a:lvl5pPr marL="2194434" indent="0">
              <a:buNone/>
              <a:defRPr sz="1200"/>
            </a:lvl5pPr>
            <a:lvl6pPr marL="2743045" indent="0">
              <a:buNone/>
              <a:defRPr sz="1200"/>
            </a:lvl6pPr>
            <a:lvl7pPr marL="3291653" indent="0">
              <a:buNone/>
              <a:defRPr sz="1200"/>
            </a:lvl7pPr>
            <a:lvl8pPr marL="3840262" indent="0">
              <a:buNone/>
              <a:defRPr sz="1200"/>
            </a:lvl8pPr>
            <a:lvl9pPr marL="4388871"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77549542-0CB9-452F-B83F-FE46F9941649}"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1218402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548640"/>
            <a:ext cx="3932237" cy="1920240"/>
          </a:xfrm>
        </p:spPr>
        <p:txBody>
          <a:bodyPr anchor="b"/>
          <a:lstStyle>
            <a:lvl1pPr>
              <a:defRPr sz="383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184912"/>
            <a:ext cx="6172200" cy="5848350"/>
          </a:xfrm>
        </p:spPr>
        <p:txBody>
          <a:bodyPr anchor="t"/>
          <a:lstStyle>
            <a:lvl1pPr marL="0" indent="0">
              <a:buNone/>
              <a:defRPr sz="3839"/>
            </a:lvl1pPr>
            <a:lvl2pPr marL="548609" indent="0">
              <a:buNone/>
              <a:defRPr sz="3360"/>
            </a:lvl2pPr>
            <a:lvl3pPr marL="1097218" indent="0">
              <a:buNone/>
              <a:defRPr sz="2880"/>
            </a:lvl3pPr>
            <a:lvl4pPr marL="1645827" indent="0">
              <a:buNone/>
              <a:defRPr sz="2400"/>
            </a:lvl4pPr>
            <a:lvl5pPr marL="2194434" indent="0">
              <a:buNone/>
              <a:defRPr sz="2400"/>
            </a:lvl5pPr>
            <a:lvl6pPr marL="2743045" indent="0">
              <a:buNone/>
              <a:defRPr sz="2400"/>
            </a:lvl6pPr>
            <a:lvl7pPr marL="3291653" indent="0">
              <a:buNone/>
              <a:defRPr sz="2400"/>
            </a:lvl7pPr>
            <a:lvl8pPr marL="3840262" indent="0">
              <a:buNone/>
              <a:defRPr sz="2400"/>
            </a:lvl8pPr>
            <a:lvl9pPr marL="4388871"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839792" y="2468880"/>
            <a:ext cx="3932237" cy="4573906"/>
          </a:xfrm>
        </p:spPr>
        <p:txBody>
          <a:bodyPr/>
          <a:lstStyle>
            <a:lvl1pPr marL="0" indent="0">
              <a:buNone/>
              <a:defRPr sz="1920"/>
            </a:lvl1pPr>
            <a:lvl2pPr marL="548609" indent="0">
              <a:buNone/>
              <a:defRPr sz="1680"/>
            </a:lvl2pPr>
            <a:lvl3pPr marL="1097218" indent="0">
              <a:buNone/>
              <a:defRPr sz="1440"/>
            </a:lvl3pPr>
            <a:lvl4pPr marL="1645827" indent="0">
              <a:buNone/>
              <a:defRPr sz="1200"/>
            </a:lvl4pPr>
            <a:lvl5pPr marL="2194434" indent="0">
              <a:buNone/>
              <a:defRPr sz="1200"/>
            </a:lvl5pPr>
            <a:lvl6pPr marL="2743045" indent="0">
              <a:buNone/>
              <a:defRPr sz="1200"/>
            </a:lvl6pPr>
            <a:lvl7pPr marL="3291653" indent="0">
              <a:buNone/>
              <a:defRPr sz="1200"/>
            </a:lvl7pPr>
            <a:lvl8pPr marL="3840262" indent="0">
              <a:buNone/>
              <a:defRPr sz="1200"/>
            </a:lvl8pPr>
            <a:lvl9pPr marL="4388871"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77549542-0CB9-452F-B83F-FE46F9941649}"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2339572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49542-0CB9-452F-B83F-FE46F9941649}"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494121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38150"/>
            <a:ext cx="262890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38150"/>
            <a:ext cx="773430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49542-0CB9-452F-B83F-FE46F9941649}"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92596-DDB3-4334-BB00-180EB50CC7DF}" type="slidenum">
              <a:rPr lang="en-US" smtClean="0"/>
              <a:t>‹#›</a:t>
            </a:fld>
            <a:endParaRPr lang="en-US"/>
          </a:p>
        </p:txBody>
      </p:sp>
    </p:spTree>
    <p:extLst>
      <p:ext uri="{BB962C8B-B14F-4D97-AF65-F5344CB8AC3E}">
        <p14:creationId xmlns:p14="http://schemas.microsoft.com/office/powerpoint/2010/main" val="3797868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46838"/>
            <a:ext cx="9144000" cy="286512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4322446"/>
            <a:ext cx="9144000" cy="1986914"/>
          </a:xfrm>
        </p:spPr>
        <p:txBody>
          <a:bodyPr/>
          <a:lstStyle>
            <a:lvl1pPr marL="0" indent="0" algn="ctr">
              <a:buNone/>
              <a:defRPr sz="2400"/>
            </a:lvl1pPr>
            <a:lvl2pPr marL="457175" indent="0" algn="ctr">
              <a:buNone/>
              <a:defRPr sz="2000"/>
            </a:lvl2pPr>
            <a:lvl3pPr marL="914347" indent="0" algn="ctr">
              <a:buNone/>
              <a:defRPr sz="1800"/>
            </a:lvl3pPr>
            <a:lvl4pPr marL="1371522" indent="0" algn="ctr">
              <a:buNone/>
              <a:defRPr sz="1600"/>
            </a:lvl4pPr>
            <a:lvl5pPr marL="1828697" indent="0" algn="ctr">
              <a:buNone/>
              <a:defRPr sz="1600"/>
            </a:lvl5pPr>
            <a:lvl6pPr marL="2285870" indent="0" algn="ctr">
              <a:buNone/>
              <a:defRPr sz="1600"/>
            </a:lvl6pPr>
            <a:lvl7pPr marL="2743045" indent="0" algn="ctr">
              <a:buNone/>
              <a:defRPr sz="1600"/>
            </a:lvl7pPr>
            <a:lvl8pPr marL="3200219" indent="0" algn="ctr">
              <a:buNone/>
              <a:defRPr sz="1600"/>
            </a:lvl8pPr>
            <a:lvl9pPr marL="36573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689"/>
            <a:ext cx="10515600" cy="342328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5507358"/>
            <a:ext cx="10515600" cy="1800224"/>
          </a:xfrm>
        </p:spPr>
        <p:txBody>
          <a:bodyPr/>
          <a:lstStyle>
            <a:lvl1pPr marL="0" indent="0">
              <a:buNone/>
              <a:defRPr sz="2400">
                <a:solidFill>
                  <a:schemeClr val="tx1">
                    <a:tint val="75000"/>
                  </a:schemeClr>
                </a:solidFill>
              </a:defRPr>
            </a:lvl1pPr>
            <a:lvl2pPr marL="457175" indent="0">
              <a:buNone/>
              <a:defRPr sz="2000">
                <a:solidFill>
                  <a:schemeClr val="tx1">
                    <a:tint val="75000"/>
                  </a:schemeClr>
                </a:solidFill>
              </a:defRPr>
            </a:lvl2pPr>
            <a:lvl3pPr marL="914347" indent="0">
              <a:buNone/>
              <a:defRPr sz="1800">
                <a:solidFill>
                  <a:schemeClr val="tx1">
                    <a:tint val="75000"/>
                  </a:schemeClr>
                </a:solidFill>
              </a:defRPr>
            </a:lvl3pPr>
            <a:lvl4pPr marL="1371522" indent="0">
              <a:buNone/>
              <a:defRPr sz="1600">
                <a:solidFill>
                  <a:schemeClr val="tx1">
                    <a:tint val="75000"/>
                  </a:schemeClr>
                </a:solidFill>
              </a:defRPr>
            </a:lvl4pPr>
            <a:lvl5pPr marL="1828697" indent="0">
              <a:buNone/>
              <a:defRPr sz="1600">
                <a:solidFill>
                  <a:schemeClr val="tx1">
                    <a:tint val="75000"/>
                  </a:schemeClr>
                </a:solidFill>
              </a:defRPr>
            </a:lvl5pPr>
            <a:lvl6pPr marL="2285870" indent="0">
              <a:buNone/>
              <a:defRPr sz="1600">
                <a:solidFill>
                  <a:schemeClr val="tx1">
                    <a:tint val="75000"/>
                  </a:schemeClr>
                </a:solidFill>
              </a:defRPr>
            </a:lvl6pPr>
            <a:lvl7pPr marL="2743045" indent="0">
              <a:buNone/>
              <a:defRPr sz="1600">
                <a:solidFill>
                  <a:schemeClr val="tx1">
                    <a:tint val="75000"/>
                  </a:schemeClr>
                </a:solidFill>
              </a:defRPr>
            </a:lvl7pPr>
            <a:lvl8pPr marL="3200219" indent="0">
              <a:buNone/>
              <a:defRPr sz="1600">
                <a:solidFill>
                  <a:schemeClr val="tx1">
                    <a:tint val="75000"/>
                  </a:schemeClr>
                </a:solidFill>
              </a:defRPr>
            </a:lvl8pPr>
            <a:lvl9pPr marL="365739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386989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190751"/>
            <a:ext cx="515620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90751"/>
            <a:ext cx="515620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438153"/>
            <a:ext cx="10515600" cy="1590676"/>
          </a:xfrm>
        </p:spPr>
        <p:txBody>
          <a:bodyPr/>
          <a:lstStyle/>
          <a:p>
            <a:r>
              <a:rPr lang="en-US"/>
              <a:t>Click to edit Master title style</a:t>
            </a:r>
          </a:p>
        </p:txBody>
      </p:sp>
      <p:sp>
        <p:nvSpPr>
          <p:cNvPr id="3" name="Text Placeholder 2"/>
          <p:cNvSpPr>
            <a:spLocks noGrp="1"/>
          </p:cNvSpPr>
          <p:nvPr>
            <p:ph type="body" idx="1"/>
          </p:nvPr>
        </p:nvSpPr>
        <p:spPr>
          <a:xfrm>
            <a:off x="840318" y="2017397"/>
            <a:ext cx="5158316" cy="988694"/>
          </a:xfrm>
        </p:spPr>
        <p:txBody>
          <a:bodyPr anchor="b"/>
          <a:lstStyle>
            <a:lvl1pPr marL="0" indent="0">
              <a:buNone/>
              <a:defRPr sz="2400" b="1"/>
            </a:lvl1pPr>
            <a:lvl2pPr marL="457175" indent="0">
              <a:buNone/>
              <a:defRPr sz="2000" b="1"/>
            </a:lvl2pPr>
            <a:lvl3pPr marL="914347" indent="0">
              <a:buNone/>
              <a:defRPr sz="1800" b="1"/>
            </a:lvl3pPr>
            <a:lvl4pPr marL="1371522" indent="0">
              <a:buNone/>
              <a:defRPr sz="1600" b="1"/>
            </a:lvl4pPr>
            <a:lvl5pPr marL="1828697" indent="0">
              <a:buNone/>
              <a:defRPr sz="1600" b="1"/>
            </a:lvl5pPr>
            <a:lvl6pPr marL="2285870" indent="0">
              <a:buNone/>
              <a:defRPr sz="1600" b="1"/>
            </a:lvl6pPr>
            <a:lvl7pPr marL="2743045" indent="0">
              <a:buNone/>
              <a:defRPr sz="1600" b="1"/>
            </a:lvl7pPr>
            <a:lvl8pPr marL="3200219" indent="0">
              <a:buNone/>
              <a:defRPr sz="1600" b="1"/>
            </a:lvl8pPr>
            <a:lvl9pPr marL="3657392" indent="0">
              <a:buNone/>
              <a:defRPr sz="1600" b="1"/>
            </a:lvl9pPr>
          </a:lstStyle>
          <a:p>
            <a:pPr lvl="0"/>
            <a:r>
              <a:rPr lang="en-US"/>
              <a:t>Edit Master text styles</a:t>
            </a:r>
          </a:p>
        </p:txBody>
      </p:sp>
      <p:sp>
        <p:nvSpPr>
          <p:cNvPr id="4" name="Content Placeholder 3"/>
          <p:cNvSpPr>
            <a:spLocks noGrp="1"/>
          </p:cNvSpPr>
          <p:nvPr>
            <p:ph sz="half" idx="2"/>
          </p:nvPr>
        </p:nvSpPr>
        <p:spPr>
          <a:xfrm>
            <a:off x="840318" y="3006091"/>
            <a:ext cx="5158316" cy="4421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5" y="2017397"/>
            <a:ext cx="5183717" cy="988694"/>
          </a:xfrm>
        </p:spPr>
        <p:txBody>
          <a:bodyPr anchor="b"/>
          <a:lstStyle>
            <a:lvl1pPr marL="0" indent="0">
              <a:buNone/>
              <a:defRPr sz="2400" b="1"/>
            </a:lvl1pPr>
            <a:lvl2pPr marL="457175" indent="0">
              <a:buNone/>
              <a:defRPr sz="2000" b="1"/>
            </a:lvl2pPr>
            <a:lvl3pPr marL="914347" indent="0">
              <a:buNone/>
              <a:defRPr sz="1800" b="1"/>
            </a:lvl3pPr>
            <a:lvl4pPr marL="1371522" indent="0">
              <a:buNone/>
              <a:defRPr sz="1600" b="1"/>
            </a:lvl4pPr>
            <a:lvl5pPr marL="1828697" indent="0">
              <a:buNone/>
              <a:defRPr sz="1600" b="1"/>
            </a:lvl5pPr>
            <a:lvl6pPr marL="2285870" indent="0">
              <a:buNone/>
              <a:defRPr sz="1600" b="1"/>
            </a:lvl6pPr>
            <a:lvl7pPr marL="2743045" indent="0">
              <a:buNone/>
              <a:defRPr sz="1600" b="1"/>
            </a:lvl7pPr>
            <a:lvl8pPr marL="3200219" indent="0">
              <a:buNone/>
              <a:defRPr sz="1600" b="1"/>
            </a:lvl8pPr>
            <a:lvl9pPr marL="3657392" indent="0">
              <a:buNone/>
              <a:defRPr sz="1600" b="1"/>
            </a:lvl9pPr>
          </a:lstStyle>
          <a:p>
            <a:pPr lvl="0"/>
            <a:r>
              <a:rPr lang="en-US"/>
              <a:t>Edit Master text styles</a:t>
            </a:r>
          </a:p>
        </p:txBody>
      </p:sp>
      <p:sp>
        <p:nvSpPr>
          <p:cNvPr id="6" name="Content Placeholder 5"/>
          <p:cNvSpPr>
            <a:spLocks noGrp="1"/>
          </p:cNvSpPr>
          <p:nvPr>
            <p:ph sz="quarter" idx="4"/>
          </p:nvPr>
        </p:nvSpPr>
        <p:spPr>
          <a:xfrm>
            <a:off x="6172205" y="3006091"/>
            <a:ext cx="5183717" cy="4421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548640"/>
            <a:ext cx="3932767" cy="192024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1184912"/>
            <a:ext cx="6172200" cy="5848350"/>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3" y="2468880"/>
            <a:ext cx="3932767" cy="4573906"/>
          </a:xfrm>
        </p:spPr>
        <p:txBody>
          <a:bodyPr/>
          <a:lstStyle>
            <a:lvl1pPr marL="0" indent="0">
              <a:buNone/>
              <a:defRPr sz="1600"/>
            </a:lvl1pPr>
            <a:lvl2pPr marL="457175" indent="0">
              <a:buNone/>
              <a:defRPr sz="1400"/>
            </a:lvl2pPr>
            <a:lvl3pPr marL="914347" indent="0">
              <a:buNone/>
              <a:defRPr sz="1200"/>
            </a:lvl3pPr>
            <a:lvl4pPr marL="1371522" indent="0">
              <a:buNone/>
              <a:defRPr sz="1000"/>
            </a:lvl4pPr>
            <a:lvl5pPr marL="1828697" indent="0">
              <a:buNone/>
              <a:defRPr sz="1000"/>
            </a:lvl5pPr>
            <a:lvl6pPr marL="2285870" indent="0">
              <a:buNone/>
              <a:defRPr sz="1000"/>
            </a:lvl6pPr>
            <a:lvl7pPr marL="2743045" indent="0">
              <a:buNone/>
              <a:defRPr sz="1000"/>
            </a:lvl7pPr>
            <a:lvl8pPr marL="3200219" indent="0">
              <a:buNone/>
              <a:defRPr sz="1000"/>
            </a:lvl8pPr>
            <a:lvl9pPr marL="36573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548640"/>
            <a:ext cx="3932767" cy="192024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1184912"/>
            <a:ext cx="6172200" cy="5848350"/>
          </a:xfrm>
        </p:spPr>
        <p:txBody>
          <a:bodyPr/>
          <a:lstStyle>
            <a:lvl1pPr marL="0" indent="0">
              <a:buNone/>
              <a:defRPr sz="3200"/>
            </a:lvl1pPr>
            <a:lvl2pPr marL="457175" indent="0">
              <a:buNone/>
              <a:defRPr sz="2799"/>
            </a:lvl2pPr>
            <a:lvl3pPr marL="914347" indent="0">
              <a:buNone/>
              <a:defRPr sz="2400"/>
            </a:lvl3pPr>
            <a:lvl4pPr marL="1371522" indent="0">
              <a:buNone/>
              <a:defRPr sz="2000"/>
            </a:lvl4pPr>
            <a:lvl5pPr marL="1828697" indent="0">
              <a:buNone/>
              <a:defRPr sz="2000"/>
            </a:lvl5pPr>
            <a:lvl6pPr marL="2285870" indent="0">
              <a:buNone/>
              <a:defRPr sz="2000"/>
            </a:lvl6pPr>
            <a:lvl7pPr marL="2743045" indent="0">
              <a:buNone/>
              <a:defRPr sz="2000"/>
            </a:lvl7pPr>
            <a:lvl8pPr marL="3200219" indent="0">
              <a:buNone/>
              <a:defRPr sz="2000"/>
            </a:lvl8pPr>
            <a:lvl9pPr marL="3657392" indent="0">
              <a:buNone/>
              <a:defRPr sz="2000"/>
            </a:lvl9pPr>
          </a:lstStyle>
          <a:p>
            <a:endParaRPr lang="en-US"/>
          </a:p>
        </p:txBody>
      </p:sp>
      <p:sp>
        <p:nvSpPr>
          <p:cNvPr id="4" name="Text Placeholder 3"/>
          <p:cNvSpPr>
            <a:spLocks noGrp="1"/>
          </p:cNvSpPr>
          <p:nvPr>
            <p:ph type="body" sz="half" idx="2"/>
          </p:nvPr>
        </p:nvSpPr>
        <p:spPr>
          <a:xfrm>
            <a:off x="840323" y="2468880"/>
            <a:ext cx="3932767" cy="4573906"/>
          </a:xfrm>
        </p:spPr>
        <p:txBody>
          <a:bodyPr/>
          <a:lstStyle>
            <a:lvl1pPr marL="0" indent="0">
              <a:buNone/>
              <a:defRPr sz="1600"/>
            </a:lvl1pPr>
            <a:lvl2pPr marL="457175" indent="0">
              <a:buNone/>
              <a:defRPr sz="1400"/>
            </a:lvl2pPr>
            <a:lvl3pPr marL="914347" indent="0">
              <a:buNone/>
              <a:defRPr sz="1200"/>
            </a:lvl3pPr>
            <a:lvl4pPr marL="1371522" indent="0">
              <a:buNone/>
              <a:defRPr sz="1000"/>
            </a:lvl4pPr>
            <a:lvl5pPr marL="1828697" indent="0">
              <a:buNone/>
              <a:defRPr sz="1000"/>
            </a:lvl5pPr>
            <a:lvl6pPr marL="2285870" indent="0">
              <a:buNone/>
              <a:defRPr sz="1000"/>
            </a:lvl6pPr>
            <a:lvl7pPr marL="2743045" indent="0">
              <a:buNone/>
              <a:defRPr sz="1000"/>
            </a:lvl7pPr>
            <a:lvl8pPr marL="3200219" indent="0">
              <a:buNone/>
              <a:defRPr sz="1000"/>
            </a:lvl8pPr>
            <a:lvl9pPr marL="36573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38150"/>
            <a:ext cx="262890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38150"/>
            <a:ext cx="768350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22108" y="7672126"/>
            <a:ext cx="5970050" cy="438150"/>
          </a:xfrm>
        </p:spPr>
        <p:txBody>
          <a:bodyPr/>
          <a:lstStyle>
            <a:lvl1pPr>
              <a:defRPr/>
            </a:lvl1pPr>
          </a:lstStyle>
          <a:p>
            <a:endParaRPr lang="en-US" dirty="0">
              <a:solidFill>
                <a:prstClr val="black">
                  <a:tint val="75000"/>
                </a:prstClr>
              </a:solidFill>
            </a:endParaRPr>
          </a:p>
        </p:txBody>
      </p:sp>
      <p:sp>
        <p:nvSpPr>
          <p:cNvPr id="3" name="Footer Placeholder 2"/>
          <p:cNvSpPr>
            <a:spLocks noGrp="1"/>
          </p:cNvSpPr>
          <p:nvPr>
            <p:ph type="ftr" sz="quarter" idx="11"/>
          </p:nvPr>
        </p:nvSpPr>
        <p:spPr>
          <a:xfrm>
            <a:off x="95358" y="7014903"/>
            <a:ext cx="11896800" cy="438150"/>
          </a:xfrm>
        </p:spPr>
        <p:txBody>
          <a:bodyPr/>
          <a:lstStyle>
            <a:lvl1pPr algn="just">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95361" y="7672127"/>
            <a:ext cx="5926751" cy="438150"/>
          </a:xfrm>
        </p:spPr>
        <p:txBody>
          <a:bodyPr/>
          <a:lstStyle>
            <a:lvl1pPr algn="l">
              <a:defRPr/>
            </a:lvl1pPr>
          </a:lstStyle>
          <a:p>
            <a:r>
              <a:rPr lang="en-US">
                <a:solidFill>
                  <a:prstClr val="black">
                    <a:tint val="75000"/>
                  </a:prstClr>
                </a:solidFill>
              </a:rPr>
              <a:t>Journal</a:t>
            </a:r>
            <a:endParaRPr lang="en-US" dirty="0">
              <a:solidFill>
                <a:prstClr val="black">
                  <a:tint val="75000"/>
                </a:prstClr>
              </a:solidFill>
            </a:endParaRPr>
          </a:p>
        </p:txBody>
      </p:sp>
      <p:sp>
        <p:nvSpPr>
          <p:cNvPr id="6" name="Rectangle 2"/>
          <p:cNvSpPr txBox="1">
            <a:spLocks noChangeArrowheads="1"/>
          </p:cNvSpPr>
          <p:nvPr userDrawn="1"/>
        </p:nvSpPr>
        <p:spPr bwMode="auto">
          <a:xfrm>
            <a:off x="1457099" y="-20793"/>
            <a:ext cx="9277802" cy="1372253"/>
          </a:xfrm>
          <a:prstGeom prst="rect">
            <a:avLst/>
          </a:prstGeom>
          <a:noFill/>
          <a:ln w="9525">
            <a:noFill/>
            <a:miter lim="800000"/>
            <a:headEnd/>
            <a:tailEnd/>
          </a:ln>
        </p:spPr>
        <p:txBody>
          <a:bodyPr anchor="ctr"/>
          <a:lstStyle/>
          <a:p>
            <a:pPr algn="ctr">
              <a:defRPr/>
            </a:pPr>
            <a:r>
              <a:rPr lang="en-US" sz="2400" b="1" dirty="0">
                <a:solidFill>
                  <a:srgbClr val="C00000"/>
                </a:solidFill>
                <a:latin typeface="Arial" pitchFamily="34" charset="0"/>
                <a:cs typeface="Arial" panose="020B0604020202020204" pitchFamily="34" charset="0"/>
              </a:rPr>
              <a:t>PRO</a:t>
            </a:r>
            <a:r>
              <a:rPr lang="en-US" sz="2400" b="1" dirty="0">
                <a:solidFill>
                  <a:srgbClr val="333399"/>
                </a:solidFill>
                <a:latin typeface="Arial" pitchFamily="34" charset="0"/>
                <a:cs typeface="Arial" panose="020B0604020202020204" pitchFamily="34" charset="0"/>
              </a:rPr>
              <a:t>spective </a:t>
            </a:r>
            <a:r>
              <a:rPr lang="en-US" sz="2400" b="1" dirty="0">
                <a:solidFill>
                  <a:srgbClr val="C00000"/>
                </a:solidFill>
                <a:latin typeface="Arial" pitchFamily="34" charset="0"/>
                <a:cs typeface="Arial" panose="020B0604020202020204" pitchFamily="34" charset="0"/>
              </a:rPr>
              <a:t>G</a:t>
            </a:r>
            <a:r>
              <a:rPr lang="en-US" sz="2400" b="1" dirty="0">
                <a:solidFill>
                  <a:srgbClr val="333399"/>
                </a:solidFill>
                <a:latin typeface="Arial" pitchFamily="34" charset="0"/>
                <a:cs typeface="Arial" panose="020B0604020202020204" pitchFamily="34" charset="0"/>
              </a:rPr>
              <a:t>lobal </a:t>
            </a:r>
            <a:r>
              <a:rPr lang="en-US" sz="2400" b="1" dirty="0">
                <a:solidFill>
                  <a:srgbClr val="C00000"/>
                </a:solidFill>
                <a:latin typeface="Arial" pitchFamily="34" charset="0"/>
                <a:cs typeface="Arial" panose="020B0604020202020204" pitchFamily="34" charset="0"/>
              </a:rPr>
              <a:t>RE</a:t>
            </a:r>
            <a:r>
              <a:rPr lang="en-US" sz="2400" b="1" dirty="0">
                <a:solidFill>
                  <a:srgbClr val="333399"/>
                </a:solidFill>
                <a:latin typeface="Arial" pitchFamily="34" charset="0"/>
                <a:cs typeface="Arial" panose="020B0604020202020204" pitchFamily="34" charset="0"/>
              </a:rPr>
              <a:t>gi</a:t>
            </a:r>
            <a:r>
              <a:rPr lang="en-US" sz="2400" b="1" dirty="0">
                <a:solidFill>
                  <a:srgbClr val="C00000"/>
                </a:solidFill>
                <a:latin typeface="Arial" pitchFamily="34" charset="0"/>
                <a:cs typeface="Arial" panose="020B0604020202020204" pitchFamily="34" charset="0"/>
              </a:rPr>
              <a:t>S</a:t>
            </a:r>
            <a:r>
              <a:rPr lang="en-US" sz="2400" b="1" dirty="0">
                <a:solidFill>
                  <a:srgbClr val="333399"/>
                </a:solidFill>
                <a:latin typeface="Arial" pitchFamily="34" charset="0"/>
                <a:cs typeface="Arial" panose="020B0604020202020204" pitchFamily="34" charset="0"/>
              </a:rPr>
              <a:t>try for the </a:t>
            </a:r>
            <a:r>
              <a:rPr lang="en-US" sz="2400" b="1" dirty="0">
                <a:solidFill>
                  <a:srgbClr val="C00000"/>
                </a:solidFill>
                <a:latin typeface="Arial" pitchFamily="34" charset="0"/>
                <a:cs typeface="Arial" panose="020B0604020202020204" pitchFamily="34" charset="0"/>
              </a:rPr>
              <a:t>S</a:t>
            </a:r>
            <a:r>
              <a:rPr lang="en-US" sz="2400" b="1" dirty="0">
                <a:solidFill>
                  <a:srgbClr val="333399"/>
                </a:solidFill>
                <a:latin typeface="Arial" pitchFamily="34" charset="0"/>
                <a:cs typeface="Arial" panose="020B0604020202020204" pitchFamily="34" charset="0"/>
              </a:rPr>
              <a:t>tudy of </a:t>
            </a:r>
            <a:r>
              <a:rPr lang="en-US" sz="2400" b="1" dirty="0">
                <a:solidFill>
                  <a:srgbClr val="C00000"/>
                </a:solidFill>
                <a:latin typeface="Arial" pitchFamily="34" charset="0"/>
                <a:cs typeface="Arial" panose="020B0604020202020204" pitchFamily="34" charset="0"/>
              </a:rPr>
              <a:t>CTO</a:t>
            </a:r>
            <a:r>
              <a:rPr lang="en-US" sz="2400" b="1" dirty="0">
                <a:solidFill>
                  <a:srgbClr val="333399"/>
                </a:solidFill>
                <a:latin typeface="Arial" pitchFamily="34" charset="0"/>
                <a:cs typeface="Arial" panose="020B0604020202020204" pitchFamily="34" charset="0"/>
              </a:rPr>
              <a:t> interventions</a:t>
            </a:r>
          </a:p>
          <a:p>
            <a:pPr algn="ctr">
              <a:defRPr/>
            </a:pPr>
            <a:r>
              <a:rPr lang="en-US" sz="2000" b="1" dirty="0">
                <a:solidFill>
                  <a:srgbClr val="FFC000"/>
                </a:solidFill>
                <a:cs typeface="Arial" pitchFamily="34" charset="0"/>
              </a:rPr>
              <a:t>www.progresscto.org</a:t>
            </a:r>
            <a:endParaRPr lang="en-US" sz="2000" b="1" dirty="0">
              <a:solidFill>
                <a:srgbClr val="333399"/>
              </a:solidFill>
              <a:cs typeface="Arial" pitchFamily="34" charset="0"/>
            </a:endParaRPr>
          </a:p>
        </p:txBody>
      </p:sp>
      <p:pic>
        <p:nvPicPr>
          <p:cNvPr id="7" name="Snagit_PPTD92A"/>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359" y="211374"/>
            <a:ext cx="1183674" cy="1421166"/>
          </a:xfrm>
          <a:prstGeom prst="rect">
            <a:avLst/>
          </a:prstGeom>
        </p:spPr>
      </p:pic>
      <p:grpSp>
        <p:nvGrpSpPr>
          <p:cNvPr id="8" name="Group 7"/>
          <p:cNvGrpSpPr/>
          <p:nvPr userDrawn="1"/>
        </p:nvGrpSpPr>
        <p:grpSpPr>
          <a:xfrm>
            <a:off x="10734906" y="1"/>
            <a:ext cx="1361741" cy="2329552"/>
            <a:chOff x="1634659" y="1"/>
            <a:chExt cx="1147058" cy="1558663"/>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8376"/>
            <a:stretch/>
          </p:blipFill>
          <p:spPr>
            <a:xfrm>
              <a:off x="1634659" y="904240"/>
              <a:ext cx="1147058" cy="65442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5266" r="32183"/>
            <a:stretch/>
          </p:blipFill>
          <p:spPr>
            <a:xfrm>
              <a:off x="1634660" y="436792"/>
              <a:ext cx="1059045" cy="58699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65517"/>
            <a:stretch/>
          </p:blipFill>
          <p:spPr>
            <a:xfrm>
              <a:off x="1636212" y="1"/>
              <a:ext cx="1057493" cy="553293"/>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2242530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09600" y="7627625"/>
            <a:ext cx="2844800" cy="438150"/>
          </a:xfrm>
          <a:prstGeom prst="rect">
            <a:avLst/>
          </a:prstGeom>
        </p:spPr>
        <p:txBody>
          <a:bodyPr/>
          <a:lstStyle>
            <a:lvl1pPr>
              <a:defRPr>
                <a:latin typeface="Arial" charset="0"/>
                <a:cs typeface="Arial" charset="0"/>
              </a:defRPr>
            </a:lvl1pPr>
          </a:lstStyle>
          <a:p>
            <a:pPr>
              <a:defRPr/>
            </a:pPr>
            <a:fld id="{56DBE6B5-4E88-4B8B-96A7-1DD1090F4996}" type="datetimeFigureOut">
              <a:rPr lang="en-US">
                <a:solidFill>
                  <a:srgbClr val="FFFFFF"/>
                </a:solidFill>
              </a:rPr>
              <a:pPr>
                <a:defRPr/>
              </a:pPr>
              <a:t>4/24/2024</a:t>
            </a:fld>
            <a:endParaRPr lang="en-US">
              <a:solidFill>
                <a:srgbClr val="FFFFFF"/>
              </a:solidFill>
            </a:endParaRPr>
          </a:p>
        </p:txBody>
      </p:sp>
      <p:sp>
        <p:nvSpPr>
          <p:cNvPr id="4" name="Footer Placeholder 4"/>
          <p:cNvSpPr>
            <a:spLocks noGrp="1"/>
          </p:cNvSpPr>
          <p:nvPr>
            <p:ph type="ftr" sz="quarter" idx="11"/>
          </p:nvPr>
        </p:nvSpPr>
        <p:spPr>
          <a:xfrm>
            <a:off x="4165600" y="7627625"/>
            <a:ext cx="3860800" cy="438150"/>
          </a:xfrm>
          <a:prstGeom prst="rect">
            <a:avLst/>
          </a:prstGeom>
        </p:spPr>
        <p:txBody>
          <a:bodyPr/>
          <a:lstStyle>
            <a:lvl1pPr>
              <a:defRPr>
                <a:latin typeface="Arial" charset="0"/>
                <a:cs typeface="Arial" charset="0"/>
              </a:defRPr>
            </a:lvl1pPr>
          </a:lstStyle>
          <a:p>
            <a:pPr>
              <a:defRPr/>
            </a:pPr>
            <a:endParaRPr lang="en-US">
              <a:solidFill>
                <a:srgbClr val="FFFFFF"/>
              </a:solidFill>
            </a:endParaRPr>
          </a:p>
        </p:txBody>
      </p:sp>
      <p:sp>
        <p:nvSpPr>
          <p:cNvPr id="5" name="Slide Number Placeholder 5"/>
          <p:cNvSpPr>
            <a:spLocks noGrp="1"/>
          </p:cNvSpPr>
          <p:nvPr>
            <p:ph type="sldNum" sz="quarter" idx="12"/>
          </p:nvPr>
        </p:nvSpPr>
        <p:spPr>
          <a:xfrm>
            <a:off x="8737600" y="7627625"/>
            <a:ext cx="2844800" cy="438150"/>
          </a:xfrm>
          <a:prstGeom prst="rect">
            <a:avLst/>
          </a:prstGeom>
        </p:spPr>
        <p:txBody>
          <a:bodyPr/>
          <a:lstStyle>
            <a:lvl1pPr>
              <a:defRPr>
                <a:latin typeface="Arial" charset="0"/>
                <a:cs typeface="Arial" charset="0"/>
              </a:defRPr>
            </a:lvl1pPr>
          </a:lstStyle>
          <a:p>
            <a:pPr>
              <a:defRPr/>
            </a:pPr>
            <a:fld id="{9A87B61D-B8E1-4962-91AC-5C1FB6AF1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8512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46836"/>
            <a:ext cx="103632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524000" y="4322446"/>
            <a:ext cx="91440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3390658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6998351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688"/>
            <a:ext cx="1051560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831851" y="5507358"/>
            <a:ext cx="10515600" cy="1800224"/>
          </a:xfrm>
        </p:spPr>
        <p:txBody>
          <a:bodyPr/>
          <a:lstStyle>
            <a:lvl1pPr marL="0" indent="0">
              <a:buNone/>
              <a:defRPr sz="288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1853807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190750"/>
            <a:ext cx="518160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0750"/>
            <a:ext cx="518160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3077187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8152"/>
            <a:ext cx="1051560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2017396"/>
            <a:ext cx="5157787"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839789" y="3006090"/>
            <a:ext cx="5157787"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2017396"/>
            <a:ext cx="5183188"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72201" y="3006090"/>
            <a:ext cx="5183188"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474586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1440811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53895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548640"/>
            <a:ext cx="3932237"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5183188" y="1184912"/>
            <a:ext cx="617220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468880"/>
            <a:ext cx="3932237"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13677241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548640"/>
            <a:ext cx="3932237"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184912"/>
            <a:ext cx="617220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839788" y="2468880"/>
            <a:ext cx="3932237"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236420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0170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11970434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38150"/>
            <a:ext cx="262890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38150"/>
            <a:ext cx="773430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3666957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548640"/>
            <a:ext cx="3932767" cy="192024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1184912"/>
            <a:ext cx="6172200" cy="5848350"/>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3" y="2468880"/>
            <a:ext cx="3932767" cy="4573906"/>
          </a:xfrm>
        </p:spPr>
        <p:txBody>
          <a:bodyPr/>
          <a:lstStyle>
            <a:lvl1pPr marL="0" indent="0">
              <a:buNone/>
              <a:defRPr sz="1600"/>
            </a:lvl1pPr>
            <a:lvl2pPr marL="457175" indent="0">
              <a:buNone/>
              <a:defRPr sz="1400"/>
            </a:lvl2pPr>
            <a:lvl3pPr marL="914347" indent="0">
              <a:buNone/>
              <a:defRPr sz="1200"/>
            </a:lvl3pPr>
            <a:lvl4pPr marL="1371522" indent="0">
              <a:buNone/>
              <a:defRPr sz="1000"/>
            </a:lvl4pPr>
            <a:lvl5pPr marL="1828697" indent="0">
              <a:buNone/>
              <a:defRPr sz="1000"/>
            </a:lvl5pPr>
            <a:lvl6pPr marL="2285870" indent="0">
              <a:buNone/>
              <a:defRPr sz="1000"/>
            </a:lvl6pPr>
            <a:lvl7pPr marL="2743045" indent="0">
              <a:buNone/>
              <a:defRPr sz="1000"/>
            </a:lvl7pPr>
            <a:lvl8pPr marL="3200219" indent="0">
              <a:buNone/>
              <a:defRPr sz="1000"/>
            </a:lvl8pPr>
            <a:lvl9pPr marL="36573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80704-7939-4E17-A549-0DFA6804106B}" type="slidenum">
              <a:rPr lang="en-US" smtClean="0"/>
              <a:pPr/>
              <a:t>‹#›</a:t>
            </a:fld>
            <a:endParaRPr lang="en-US"/>
          </a:p>
        </p:txBody>
      </p:sp>
    </p:spTree>
    <p:extLst>
      <p:ext uri="{BB962C8B-B14F-4D97-AF65-F5344CB8AC3E}">
        <p14:creationId xmlns:p14="http://schemas.microsoft.com/office/powerpoint/2010/main" val="337114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38153"/>
            <a:ext cx="1051560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90751"/>
            <a:ext cx="10515600" cy="52216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7627622"/>
            <a:ext cx="2743200"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7627622"/>
            <a:ext cx="411480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7627622"/>
            <a:ext cx="2743200"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D9580704-7939-4E17-A549-0DFA6804106B}" type="slidenum">
              <a:rPr lang="en-US" smtClean="0"/>
              <a:pPr/>
              <a:t>‹#›</a:t>
            </a:fld>
            <a:endParaRPr lang="en-US"/>
          </a:p>
        </p:txBody>
      </p:sp>
    </p:spTree>
    <p:extLst>
      <p:ext uri="{BB962C8B-B14F-4D97-AF65-F5344CB8AC3E}">
        <p14:creationId xmlns:p14="http://schemas.microsoft.com/office/powerpoint/2010/main" val="979754564"/>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7" r:id="rId8"/>
    <p:sldLayoutId id="2147483993" r:id="rId9"/>
    <p:sldLayoutId id="2147483994" r:id="rId10"/>
    <p:sldLayoutId id="2147483995" r:id="rId11"/>
    <p:sldLayoutId id="2147483996" r:id="rId12"/>
    <p:sldLayoutId id="2147484187" r:id="rId13"/>
  </p:sldLayoutIdLst>
  <p:hf sldNum="0" hdr="0" ftr="0" dt="0"/>
  <p:txStyles>
    <p:titleStyle>
      <a:lvl1pPr algn="l" defTabSz="91434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762" indent="-228587" algn="l" defTabSz="91434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35" indent="-228587" algn="l" defTabSz="91434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09"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84"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57"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31"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05"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78"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7" rtl="0" eaLnBrk="1" latinLnBrk="0" hangingPunct="1">
        <a:defRPr sz="1800" kern="1200">
          <a:solidFill>
            <a:schemeClr val="tx1"/>
          </a:solidFill>
          <a:latin typeface="+mn-lt"/>
          <a:ea typeface="+mn-ea"/>
          <a:cs typeface="+mn-cs"/>
        </a:defRPr>
      </a:lvl1pPr>
      <a:lvl2pPr marL="457175" algn="l" defTabSz="914347" rtl="0" eaLnBrk="1" latinLnBrk="0" hangingPunct="1">
        <a:defRPr sz="1800" kern="1200">
          <a:solidFill>
            <a:schemeClr val="tx1"/>
          </a:solidFill>
          <a:latin typeface="+mn-lt"/>
          <a:ea typeface="+mn-ea"/>
          <a:cs typeface="+mn-cs"/>
        </a:defRPr>
      </a:lvl2pPr>
      <a:lvl3pPr marL="914347" algn="l" defTabSz="914347" rtl="0" eaLnBrk="1" latinLnBrk="0" hangingPunct="1">
        <a:defRPr sz="1800" kern="1200">
          <a:solidFill>
            <a:schemeClr val="tx1"/>
          </a:solidFill>
          <a:latin typeface="+mn-lt"/>
          <a:ea typeface="+mn-ea"/>
          <a:cs typeface="+mn-cs"/>
        </a:defRPr>
      </a:lvl3pPr>
      <a:lvl4pPr marL="1371522" algn="l" defTabSz="914347" rtl="0" eaLnBrk="1" latinLnBrk="0" hangingPunct="1">
        <a:defRPr sz="1800" kern="1200">
          <a:solidFill>
            <a:schemeClr val="tx1"/>
          </a:solidFill>
          <a:latin typeface="+mn-lt"/>
          <a:ea typeface="+mn-ea"/>
          <a:cs typeface="+mn-cs"/>
        </a:defRPr>
      </a:lvl4pPr>
      <a:lvl5pPr marL="1828697" algn="l" defTabSz="914347" rtl="0" eaLnBrk="1" latinLnBrk="0" hangingPunct="1">
        <a:defRPr sz="1800" kern="1200">
          <a:solidFill>
            <a:schemeClr val="tx1"/>
          </a:solidFill>
          <a:latin typeface="+mn-lt"/>
          <a:ea typeface="+mn-ea"/>
          <a:cs typeface="+mn-cs"/>
        </a:defRPr>
      </a:lvl5pPr>
      <a:lvl6pPr marL="2285870" algn="l" defTabSz="914347" rtl="0" eaLnBrk="1" latinLnBrk="0" hangingPunct="1">
        <a:defRPr sz="1800" kern="1200">
          <a:solidFill>
            <a:schemeClr val="tx1"/>
          </a:solidFill>
          <a:latin typeface="+mn-lt"/>
          <a:ea typeface="+mn-ea"/>
          <a:cs typeface="+mn-cs"/>
        </a:defRPr>
      </a:lvl6pPr>
      <a:lvl7pPr marL="2743045" algn="l" defTabSz="914347" rtl="0" eaLnBrk="1" latinLnBrk="0" hangingPunct="1">
        <a:defRPr sz="1800" kern="1200">
          <a:solidFill>
            <a:schemeClr val="tx1"/>
          </a:solidFill>
          <a:latin typeface="+mn-lt"/>
          <a:ea typeface="+mn-ea"/>
          <a:cs typeface="+mn-cs"/>
        </a:defRPr>
      </a:lvl7pPr>
      <a:lvl8pPr marL="3200219" algn="l" defTabSz="914347" rtl="0" eaLnBrk="1" latinLnBrk="0" hangingPunct="1">
        <a:defRPr sz="1800" kern="1200">
          <a:solidFill>
            <a:schemeClr val="tx1"/>
          </a:solidFill>
          <a:latin typeface="+mn-lt"/>
          <a:ea typeface="+mn-ea"/>
          <a:cs typeface="+mn-cs"/>
        </a:defRPr>
      </a:lvl8pPr>
      <a:lvl9pPr marL="3657392" algn="l" defTabSz="9143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329567"/>
            <a:ext cx="109728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920243"/>
            <a:ext cx="10972800" cy="54311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7494270"/>
            <a:ext cx="2844800" cy="571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7494270"/>
            <a:ext cx="3860800" cy="571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pitchFamily="34" charset="0"/>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7494270"/>
            <a:ext cx="2844800" cy="571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pitchFamily="34" charset="0"/>
              </a:defRPr>
            </a:lvl1pPr>
          </a:lstStyle>
          <a:p>
            <a:pPr fontAlgn="base">
              <a:spcBef>
                <a:spcPct val="0"/>
              </a:spcBef>
              <a:spcAft>
                <a:spcPct val="0"/>
              </a:spcAft>
              <a:defRPr/>
            </a:pPr>
            <a:fld id="{B9222384-9766-402A-A40F-6F6BF92F1E1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54727911"/>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Lst>
  <p:hf sldNum="0" hdr="0" ftr="0" dt="0"/>
  <p:txStyles>
    <p:titleStyle>
      <a:lvl1pPr algn="ctr" rtl="0" eaLnBrk="0" fontAlgn="base" hangingPunct="0">
        <a:spcBef>
          <a:spcPct val="0"/>
        </a:spcBef>
        <a:spcAft>
          <a:spcPct val="0"/>
        </a:spcAft>
        <a:defRPr sz="4399">
          <a:solidFill>
            <a:schemeClr val="tx2"/>
          </a:solidFill>
          <a:latin typeface="+mj-lt"/>
          <a:ea typeface="+mj-ea"/>
          <a:cs typeface="+mj-cs"/>
        </a:defRPr>
      </a:lvl1pPr>
      <a:lvl2pPr algn="ctr" rtl="0" eaLnBrk="0" fontAlgn="base" hangingPunct="0">
        <a:spcBef>
          <a:spcPct val="0"/>
        </a:spcBef>
        <a:spcAft>
          <a:spcPct val="0"/>
        </a:spcAft>
        <a:defRPr sz="4399">
          <a:solidFill>
            <a:schemeClr val="tx2"/>
          </a:solidFill>
          <a:latin typeface="Arial" pitchFamily="34" charset="0"/>
        </a:defRPr>
      </a:lvl2pPr>
      <a:lvl3pPr algn="ctr" rtl="0" eaLnBrk="0" fontAlgn="base" hangingPunct="0">
        <a:spcBef>
          <a:spcPct val="0"/>
        </a:spcBef>
        <a:spcAft>
          <a:spcPct val="0"/>
        </a:spcAft>
        <a:defRPr sz="4399">
          <a:solidFill>
            <a:schemeClr val="tx2"/>
          </a:solidFill>
          <a:latin typeface="Arial" pitchFamily="34" charset="0"/>
        </a:defRPr>
      </a:lvl3pPr>
      <a:lvl4pPr algn="ctr" rtl="0" eaLnBrk="0" fontAlgn="base" hangingPunct="0">
        <a:spcBef>
          <a:spcPct val="0"/>
        </a:spcBef>
        <a:spcAft>
          <a:spcPct val="0"/>
        </a:spcAft>
        <a:defRPr sz="4399">
          <a:solidFill>
            <a:schemeClr val="tx2"/>
          </a:solidFill>
          <a:latin typeface="Arial" pitchFamily="34" charset="0"/>
        </a:defRPr>
      </a:lvl4pPr>
      <a:lvl5pPr algn="ctr" rtl="0" eaLnBrk="0" fontAlgn="base" hangingPunct="0">
        <a:spcBef>
          <a:spcPct val="0"/>
        </a:spcBef>
        <a:spcAft>
          <a:spcPct val="0"/>
        </a:spcAft>
        <a:defRPr sz="4399">
          <a:solidFill>
            <a:schemeClr val="tx2"/>
          </a:solidFill>
          <a:latin typeface="Arial" pitchFamily="34" charset="0"/>
        </a:defRPr>
      </a:lvl5pPr>
      <a:lvl6pPr marL="457175" algn="ctr" rtl="0" fontAlgn="base">
        <a:spcBef>
          <a:spcPct val="0"/>
        </a:spcBef>
        <a:spcAft>
          <a:spcPct val="0"/>
        </a:spcAft>
        <a:defRPr sz="4399">
          <a:solidFill>
            <a:schemeClr val="tx2"/>
          </a:solidFill>
          <a:latin typeface="Arial" pitchFamily="34" charset="0"/>
        </a:defRPr>
      </a:lvl6pPr>
      <a:lvl7pPr marL="914347" algn="ctr" rtl="0" fontAlgn="base">
        <a:spcBef>
          <a:spcPct val="0"/>
        </a:spcBef>
        <a:spcAft>
          <a:spcPct val="0"/>
        </a:spcAft>
        <a:defRPr sz="4399">
          <a:solidFill>
            <a:schemeClr val="tx2"/>
          </a:solidFill>
          <a:latin typeface="Arial" pitchFamily="34" charset="0"/>
        </a:defRPr>
      </a:lvl7pPr>
      <a:lvl8pPr marL="1371522" algn="ctr" rtl="0" fontAlgn="base">
        <a:spcBef>
          <a:spcPct val="0"/>
        </a:spcBef>
        <a:spcAft>
          <a:spcPct val="0"/>
        </a:spcAft>
        <a:defRPr sz="4399">
          <a:solidFill>
            <a:schemeClr val="tx2"/>
          </a:solidFill>
          <a:latin typeface="Arial" pitchFamily="34" charset="0"/>
        </a:defRPr>
      </a:lvl8pPr>
      <a:lvl9pPr marL="1828697" algn="ctr" rtl="0" fontAlgn="base">
        <a:spcBef>
          <a:spcPct val="0"/>
        </a:spcBef>
        <a:spcAft>
          <a:spcPct val="0"/>
        </a:spcAft>
        <a:defRPr sz="4399">
          <a:solidFill>
            <a:schemeClr val="tx2"/>
          </a:solidFill>
          <a:latin typeface="Arial" pitchFamily="34" charset="0"/>
        </a:defRPr>
      </a:lvl9pPr>
    </p:titleStyle>
    <p:bodyStyle>
      <a:lvl1pPr marL="342880" indent="-342880"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3" algn="l" rtl="0" eaLnBrk="0" fontAlgn="base" hangingPunct="0">
        <a:spcBef>
          <a:spcPct val="20000"/>
        </a:spcBef>
        <a:spcAft>
          <a:spcPct val="0"/>
        </a:spcAft>
        <a:buChar char="–"/>
        <a:defRPr sz="2799">
          <a:solidFill>
            <a:schemeClr val="tx1"/>
          </a:solidFill>
          <a:latin typeface="+mn-lt"/>
        </a:defRPr>
      </a:lvl2pPr>
      <a:lvl3pPr marL="1142935" indent="-228587" algn="l" rtl="0" eaLnBrk="0" fontAlgn="base" hangingPunct="0">
        <a:spcBef>
          <a:spcPct val="20000"/>
        </a:spcBef>
        <a:spcAft>
          <a:spcPct val="0"/>
        </a:spcAft>
        <a:buChar char="•"/>
        <a:defRPr sz="2400">
          <a:solidFill>
            <a:schemeClr val="tx1"/>
          </a:solidFill>
          <a:latin typeface="+mn-lt"/>
        </a:defRPr>
      </a:lvl3pPr>
      <a:lvl4pPr marL="1600109" indent="-228587" algn="l" rtl="0" eaLnBrk="0" fontAlgn="base" hangingPunct="0">
        <a:spcBef>
          <a:spcPct val="20000"/>
        </a:spcBef>
        <a:spcAft>
          <a:spcPct val="0"/>
        </a:spcAft>
        <a:buChar char="–"/>
        <a:defRPr sz="2000">
          <a:solidFill>
            <a:schemeClr val="tx1"/>
          </a:solidFill>
          <a:latin typeface="+mn-lt"/>
        </a:defRPr>
      </a:lvl4pPr>
      <a:lvl5pPr marL="2057284" indent="-228587" algn="l" rtl="0" eaLnBrk="0" fontAlgn="base" hangingPunct="0">
        <a:spcBef>
          <a:spcPct val="20000"/>
        </a:spcBef>
        <a:spcAft>
          <a:spcPct val="0"/>
        </a:spcAft>
        <a:buChar char="»"/>
        <a:defRPr sz="2000">
          <a:solidFill>
            <a:schemeClr val="tx1"/>
          </a:solidFill>
          <a:latin typeface="+mn-lt"/>
        </a:defRPr>
      </a:lvl5pPr>
      <a:lvl6pPr marL="2514457" indent="-228587" algn="l" rtl="0" fontAlgn="base">
        <a:spcBef>
          <a:spcPct val="20000"/>
        </a:spcBef>
        <a:spcAft>
          <a:spcPct val="0"/>
        </a:spcAft>
        <a:buChar char="»"/>
        <a:defRPr sz="2000">
          <a:solidFill>
            <a:schemeClr val="tx1"/>
          </a:solidFill>
          <a:latin typeface="+mn-lt"/>
        </a:defRPr>
      </a:lvl6pPr>
      <a:lvl7pPr marL="2971631" indent="-228587" algn="l" rtl="0" fontAlgn="base">
        <a:spcBef>
          <a:spcPct val="20000"/>
        </a:spcBef>
        <a:spcAft>
          <a:spcPct val="0"/>
        </a:spcAft>
        <a:buChar char="»"/>
        <a:defRPr sz="2000">
          <a:solidFill>
            <a:schemeClr val="tx1"/>
          </a:solidFill>
          <a:latin typeface="+mn-lt"/>
        </a:defRPr>
      </a:lvl7pPr>
      <a:lvl8pPr marL="3428805" indent="-228587" algn="l" rtl="0" fontAlgn="base">
        <a:spcBef>
          <a:spcPct val="20000"/>
        </a:spcBef>
        <a:spcAft>
          <a:spcPct val="0"/>
        </a:spcAft>
        <a:buChar char="»"/>
        <a:defRPr sz="2000">
          <a:solidFill>
            <a:schemeClr val="tx1"/>
          </a:solidFill>
          <a:latin typeface="+mn-lt"/>
        </a:defRPr>
      </a:lvl8pPr>
      <a:lvl9pPr marL="3885978" indent="-22858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47" rtl="0" eaLnBrk="1" latinLnBrk="0" hangingPunct="1">
        <a:defRPr sz="1800" kern="1200">
          <a:solidFill>
            <a:schemeClr val="tx1"/>
          </a:solidFill>
          <a:latin typeface="+mn-lt"/>
          <a:ea typeface="+mn-ea"/>
          <a:cs typeface="+mn-cs"/>
        </a:defRPr>
      </a:lvl1pPr>
      <a:lvl2pPr marL="457175" algn="l" defTabSz="914347" rtl="0" eaLnBrk="1" latinLnBrk="0" hangingPunct="1">
        <a:defRPr sz="1800" kern="1200">
          <a:solidFill>
            <a:schemeClr val="tx1"/>
          </a:solidFill>
          <a:latin typeface="+mn-lt"/>
          <a:ea typeface="+mn-ea"/>
          <a:cs typeface="+mn-cs"/>
        </a:defRPr>
      </a:lvl2pPr>
      <a:lvl3pPr marL="914347" algn="l" defTabSz="914347" rtl="0" eaLnBrk="1" latinLnBrk="0" hangingPunct="1">
        <a:defRPr sz="1800" kern="1200">
          <a:solidFill>
            <a:schemeClr val="tx1"/>
          </a:solidFill>
          <a:latin typeface="+mn-lt"/>
          <a:ea typeface="+mn-ea"/>
          <a:cs typeface="+mn-cs"/>
        </a:defRPr>
      </a:lvl3pPr>
      <a:lvl4pPr marL="1371522" algn="l" defTabSz="914347" rtl="0" eaLnBrk="1" latinLnBrk="0" hangingPunct="1">
        <a:defRPr sz="1800" kern="1200">
          <a:solidFill>
            <a:schemeClr val="tx1"/>
          </a:solidFill>
          <a:latin typeface="+mn-lt"/>
          <a:ea typeface="+mn-ea"/>
          <a:cs typeface="+mn-cs"/>
        </a:defRPr>
      </a:lvl4pPr>
      <a:lvl5pPr marL="1828697" algn="l" defTabSz="914347" rtl="0" eaLnBrk="1" latinLnBrk="0" hangingPunct="1">
        <a:defRPr sz="1800" kern="1200">
          <a:solidFill>
            <a:schemeClr val="tx1"/>
          </a:solidFill>
          <a:latin typeface="+mn-lt"/>
          <a:ea typeface="+mn-ea"/>
          <a:cs typeface="+mn-cs"/>
        </a:defRPr>
      </a:lvl5pPr>
      <a:lvl6pPr marL="2285870" algn="l" defTabSz="914347" rtl="0" eaLnBrk="1" latinLnBrk="0" hangingPunct="1">
        <a:defRPr sz="1800" kern="1200">
          <a:solidFill>
            <a:schemeClr val="tx1"/>
          </a:solidFill>
          <a:latin typeface="+mn-lt"/>
          <a:ea typeface="+mn-ea"/>
          <a:cs typeface="+mn-cs"/>
        </a:defRPr>
      </a:lvl6pPr>
      <a:lvl7pPr marL="2743045" algn="l" defTabSz="914347" rtl="0" eaLnBrk="1" latinLnBrk="0" hangingPunct="1">
        <a:defRPr sz="1800" kern="1200">
          <a:solidFill>
            <a:schemeClr val="tx1"/>
          </a:solidFill>
          <a:latin typeface="+mn-lt"/>
          <a:ea typeface="+mn-ea"/>
          <a:cs typeface="+mn-cs"/>
        </a:defRPr>
      </a:lvl7pPr>
      <a:lvl8pPr marL="3200219" algn="l" defTabSz="914347" rtl="0" eaLnBrk="1" latinLnBrk="0" hangingPunct="1">
        <a:defRPr sz="1800" kern="1200">
          <a:solidFill>
            <a:schemeClr val="tx1"/>
          </a:solidFill>
          <a:latin typeface="+mn-lt"/>
          <a:ea typeface="+mn-ea"/>
          <a:cs typeface="+mn-cs"/>
        </a:defRPr>
      </a:lvl8pPr>
      <a:lvl9pPr marL="3657392" algn="l" defTabSz="91434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38153"/>
            <a:ext cx="1051560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90751"/>
            <a:ext cx="10515600" cy="52216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7627622"/>
            <a:ext cx="2743200"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7627622"/>
            <a:ext cx="411480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7627622"/>
            <a:ext cx="2743200"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376417"/>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hf sldNum="0" hdr="0" ftr="0" dt="0"/>
  <p:txStyles>
    <p:titleStyle>
      <a:lvl1pPr algn="l" defTabSz="91434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762" indent="-228587" algn="l" defTabSz="91434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35" indent="-228587" algn="l" defTabSz="91434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09"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84"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57"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31"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05"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78"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7" rtl="0" eaLnBrk="1" latinLnBrk="0" hangingPunct="1">
        <a:defRPr sz="1800" kern="1200">
          <a:solidFill>
            <a:schemeClr val="tx1"/>
          </a:solidFill>
          <a:latin typeface="+mn-lt"/>
          <a:ea typeface="+mn-ea"/>
          <a:cs typeface="+mn-cs"/>
        </a:defRPr>
      </a:lvl1pPr>
      <a:lvl2pPr marL="457175" algn="l" defTabSz="914347" rtl="0" eaLnBrk="1" latinLnBrk="0" hangingPunct="1">
        <a:defRPr sz="1800" kern="1200">
          <a:solidFill>
            <a:schemeClr val="tx1"/>
          </a:solidFill>
          <a:latin typeface="+mn-lt"/>
          <a:ea typeface="+mn-ea"/>
          <a:cs typeface="+mn-cs"/>
        </a:defRPr>
      </a:lvl2pPr>
      <a:lvl3pPr marL="914347" algn="l" defTabSz="914347" rtl="0" eaLnBrk="1" latinLnBrk="0" hangingPunct="1">
        <a:defRPr sz="1800" kern="1200">
          <a:solidFill>
            <a:schemeClr val="tx1"/>
          </a:solidFill>
          <a:latin typeface="+mn-lt"/>
          <a:ea typeface="+mn-ea"/>
          <a:cs typeface="+mn-cs"/>
        </a:defRPr>
      </a:lvl3pPr>
      <a:lvl4pPr marL="1371522" algn="l" defTabSz="914347" rtl="0" eaLnBrk="1" latinLnBrk="0" hangingPunct="1">
        <a:defRPr sz="1800" kern="1200">
          <a:solidFill>
            <a:schemeClr val="tx1"/>
          </a:solidFill>
          <a:latin typeface="+mn-lt"/>
          <a:ea typeface="+mn-ea"/>
          <a:cs typeface="+mn-cs"/>
        </a:defRPr>
      </a:lvl4pPr>
      <a:lvl5pPr marL="1828697" algn="l" defTabSz="914347" rtl="0" eaLnBrk="1" latinLnBrk="0" hangingPunct="1">
        <a:defRPr sz="1800" kern="1200">
          <a:solidFill>
            <a:schemeClr val="tx1"/>
          </a:solidFill>
          <a:latin typeface="+mn-lt"/>
          <a:ea typeface="+mn-ea"/>
          <a:cs typeface="+mn-cs"/>
        </a:defRPr>
      </a:lvl5pPr>
      <a:lvl6pPr marL="2285870" algn="l" defTabSz="914347" rtl="0" eaLnBrk="1" latinLnBrk="0" hangingPunct="1">
        <a:defRPr sz="1800" kern="1200">
          <a:solidFill>
            <a:schemeClr val="tx1"/>
          </a:solidFill>
          <a:latin typeface="+mn-lt"/>
          <a:ea typeface="+mn-ea"/>
          <a:cs typeface="+mn-cs"/>
        </a:defRPr>
      </a:lvl6pPr>
      <a:lvl7pPr marL="2743045" algn="l" defTabSz="914347" rtl="0" eaLnBrk="1" latinLnBrk="0" hangingPunct="1">
        <a:defRPr sz="1800" kern="1200">
          <a:solidFill>
            <a:schemeClr val="tx1"/>
          </a:solidFill>
          <a:latin typeface="+mn-lt"/>
          <a:ea typeface="+mn-ea"/>
          <a:cs typeface="+mn-cs"/>
        </a:defRPr>
      </a:lvl7pPr>
      <a:lvl8pPr marL="3200219" algn="l" defTabSz="914347" rtl="0" eaLnBrk="1" latinLnBrk="0" hangingPunct="1">
        <a:defRPr sz="1800" kern="1200">
          <a:solidFill>
            <a:schemeClr val="tx1"/>
          </a:solidFill>
          <a:latin typeface="+mn-lt"/>
          <a:ea typeface="+mn-ea"/>
          <a:cs typeface="+mn-cs"/>
        </a:defRPr>
      </a:lvl8pPr>
      <a:lvl9pPr marL="3657392" algn="l" defTabSz="91434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38153"/>
            <a:ext cx="1051560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190751"/>
            <a:ext cx="10515600" cy="52216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7627622"/>
            <a:ext cx="2743200" cy="438150"/>
          </a:xfrm>
          <a:prstGeom prst="rect">
            <a:avLst/>
          </a:prstGeom>
        </p:spPr>
        <p:txBody>
          <a:bodyPr vert="horz" lIns="91440" tIns="45720" rIns="91440" bIns="45720" rtlCol="0" anchor="ctr"/>
          <a:lstStyle>
            <a:lvl1pPr algn="l">
              <a:defRPr sz="144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7627622"/>
            <a:ext cx="411480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7627622"/>
            <a:ext cx="274320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D9580704-7939-4E17-A549-0DFA6804106B}" type="slidenum">
              <a:rPr lang="en-US" smtClean="0"/>
              <a:pPr/>
              <a:t>‹#›</a:t>
            </a:fld>
            <a:endParaRPr lang="en-US"/>
          </a:p>
        </p:txBody>
      </p:sp>
    </p:spTree>
    <p:extLst>
      <p:ext uri="{BB962C8B-B14F-4D97-AF65-F5344CB8AC3E}">
        <p14:creationId xmlns:p14="http://schemas.microsoft.com/office/powerpoint/2010/main" val="3687699163"/>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hf sldNum="0" hdr="0" ftr="0" dt="0"/>
  <p:txStyles>
    <p:titleStyle>
      <a:lvl1pPr algn="l" defTabSz="109721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4" indent="-274304" algn="l" defTabSz="109721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13" indent="-274304" algn="l" defTabSz="1097218"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22" indent="-274304" algn="l" defTabSz="1097218"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31" indent="-274304" algn="l" defTabSz="109721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739" indent="-274304" algn="l" defTabSz="109721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349" indent="-274304" algn="l" defTabSz="109721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958" indent="-274304" algn="l" defTabSz="109721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566" indent="-274304" algn="l" defTabSz="109721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176" indent="-274304" algn="l" defTabSz="109721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18" rtl="0" eaLnBrk="1" latinLnBrk="0" hangingPunct="1">
        <a:defRPr sz="2160" kern="1200">
          <a:solidFill>
            <a:schemeClr val="tx1"/>
          </a:solidFill>
          <a:latin typeface="+mn-lt"/>
          <a:ea typeface="+mn-ea"/>
          <a:cs typeface="+mn-cs"/>
        </a:defRPr>
      </a:lvl1pPr>
      <a:lvl2pPr marL="548609" algn="l" defTabSz="1097218" rtl="0" eaLnBrk="1" latinLnBrk="0" hangingPunct="1">
        <a:defRPr sz="2160" kern="1200">
          <a:solidFill>
            <a:schemeClr val="tx1"/>
          </a:solidFill>
          <a:latin typeface="+mn-lt"/>
          <a:ea typeface="+mn-ea"/>
          <a:cs typeface="+mn-cs"/>
        </a:defRPr>
      </a:lvl2pPr>
      <a:lvl3pPr marL="1097218" algn="l" defTabSz="1097218" rtl="0" eaLnBrk="1" latinLnBrk="0" hangingPunct="1">
        <a:defRPr sz="2160" kern="1200">
          <a:solidFill>
            <a:schemeClr val="tx1"/>
          </a:solidFill>
          <a:latin typeface="+mn-lt"/>
          <a:ea typeface="+mn-ea"/>
          <a:cs typeface="+mn-cs"/>
        </a:defRPr>
      </a:lvl3pPr>
      <a:lvl4pPr marL="1645827" algn="l" defTabSz="1097218" rtl="0" eaLnBrk="1" latinLnBrk="0" hangingPunct="1">
        <a:defRPr sz="2160" kern="1200">
          <a:solidFill>
            <a:schemeClr val="tx1"/>
          </a:solidFill>
          <a:latin typeface="+mn-lt"/>
          <a:ea typeface="+mn-ea"/>
          <a:cs typeface="+mn-cs"/>
        </a:defRPr>
      </a:lvl4pPr>
      <a:lvl5pPr marL="2194434" algn="l" defTabSz="1097218" rtl="0" eaLnBrk="1" latinLnBrk="0" hangingPunct="1">
        <a:defRPr sz="2160" kern="1200">
          <a:solidFill>
            <a:schemeClr val="tx1"/>
          </a:solidFill>
          <a:latin typeface="+mn-lt"/>
          <a:ea typeface="+mn-ea"/>
          <a:cs typeface="+mn-cs"/>
        </a:defRPr>
      </a:lvl5pPr>
      <a:lvl6pPr marL="2743045" algn="l" defTabSz="1097218" rtl="0" eaLnBrk="1" latinLnBrk="0" hangingPunct="1">
        <a:defRPr sz="2160" kern="1200">
          <a:solidFill>
            <a:schemeClr val="tx1"/>
          </a:solidFill>
          <a:latin typeface="+mn-lt"/>
          <a:ea typeface="+mn-ea"/>
          <a:cs typeface="+mn-cs"/>
        </a:defRPr>
      </a:lvl6pPr>
      <a:lvl7pPr marL="3291653" algn="l" defTabSz="1097218" rtl="0" eaLnBrk="1" latinLnBrk="0" hangingPunct="1">
        <a:defRPr sz="2160" kern="1200">
          <a:solidFill>
            <a:schemeClr val="tx1"/>
          </a:solidFill>
          <a:latin typeface="+mn-lt"/>
          <a:ea typeface="+mn-ea"/>
          <a:cs typeface="+mn-cs"/>
        </a:defRPr>
      </a:lvl7pPr>
      <a:lvl8pPr marL="3840262" algn="l" defTabSz="1097218" rtl="0" eaLnBrk="1" latinLnBrk="0" hangingPunct="1">
        <a:defRPr sz="2160" kern="1200">
          <a:solidFill>
            <a:schemeClr val="tx1"/>
          </a:solidFill>
          <a:latin typeface="+mn-lt"/>
          <a:ea typeface="+mn-ea"/>
          <a:cs typeface="+mn-cs"/>
        </a:defRPr>
      </a:lvl8pPr>
      <a:lvl9pPr marL="4388871" algn="l" defTabSz="1097218"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38153"/>
            <a:ext cx="1051560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90751"/>
            <a:ext cx="10515600" cy="52216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7627622"/>
            <a:ext cx="2743200"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7627622"/>
            <a:ext cx="411480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7627622"/>
            <a:ext cx="2743200"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D9580704-7939-4E17-A549-0DFA680410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60535"/>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Lst>
  <p:hf sldNum="0" hdr="0" ftr="0" dt="0"/>
  <p:txStyles>
    <p:titleStyle>
      <a:lvl1pPr algn="l" defTabSz="91434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762" indent="-228587" algn="l" defTabSz="91434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35" indent="-228587" algn="l" defTabSz="91434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09"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84"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57"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31"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05"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78" indent="-228587" algn="l" defTabSz="91434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7" rtl="0" eaLnBrk="1" latinLnBrk="0" hangingPunct="1">
        <a:defRPr sz="1800" kern="1200">
          <a:solidFill>
            <a:schemeClr val="tx1"/>
          </a:solidFill>
          <a:latin typeface="+mn-lt"/>
          <a:ea typeface="+mn-ea"/>
          <a:cs typeface="+mn-cs"/>
        </a:defRPr>
      </a:lvl1pPr>
      <a:lvl2pPr marL="457175" algn="l" defTabSz="914347" rtl="0" eaLnBrk="1" latinLnBrk="0" hangingPunct="1">
        <a:defRPr sz="1800" kern="1200">
          <a:solidFill>
            <a:schemeClr val="tx1"/>
          </a:solidFill>
          <a:latin typeface="+mn-lt"/>
          <a:ea typeface="+mn-ea"/>
          <a:cs typeface="+mn-cs"/>
        </a:defRPr>
      </a:lvl2pPr>
      <a:lvl3pPr marL="914347" algn="l" defTabSz="914347" rtl="0" eaLnBrk="1" latinLnBrk="0" hangingPunct="1">
        <a:defRPr sz="1800" kern="1200">
          <a:solidFill>
            <a:schemeClr val="tx1"/>
          </a:solidFill>
          <a:latin typeface="+mn-lt"/>
          <a:ea typeface="+mn-ea"/>
          <a:cs typeface="+mn-cs"/>
        </a:defRPr>
      </a:lvl3pPr>
      <a:lvl4pPr marL="1371522" algn="l" defTabSz="914347" rtl="0" eaLnBrk="1" latinLnBrk="0" hangingPunct="1">
        <a:defRPr sz="1800" kern="1200">
          <a:solidFill>
            <a:schemeClr val="tx1"/>
          </a:solidFill>
          <a:latin typeface="+mn-lt"/>
          <a:ea typeface="+mn-ea"/>
          <a:cs typeface="+mn-cs"/>
        </a:defRPr>
      </a:lvl4pPr>
      <a:lvl5pPr marL="1828697" algn="l" defTabSz="914347" rtl="0" eaLnBrk="1" latinLnBrk="0" hangingPunct="1">
        <a:defRPr sz="1800" kern="1200">
          <a:solidFill>
            <a:schemeClr val="tx1"/>
          </a:solidFill>
          <a:latin typeface="+mn-lt"/>
          <a:ea typeface="+mn-ea"/>
          <a:cs typeface="+mn-cs"/>
        </a:defRPr>
      </a:lvl5pPr>
      <a:lvl6pPr marL="2285870" algn="l" defTabSz="914347" rtl="0" eaLnBrk="1" latinLnBrk="0" hangingPunct="1">
        <a:defRPr sz="1800" kern="1200">
          <a:solidFill>
            <a:schemeClr val="tx1"/>
          </a:solidFill>
          <a:latin typeface="+mn-lt"/>
          <a:ea typeface="+mn-ea"/>
          <a:cs typeface="+mn-cs"/>
        </a:defRPr>
      </a:lvl6pPr>
      <a:lvl7pPr marL="2743045" algn="l" defTabSz="914347" rtl="0" eaLnBrk="1" latinLnBrk="0" hangingPunct="1">
        <a:defRPr sz="1800" kern="1200">
          <a:solidFill>
            <a:schemeClr val="tx1"/>
          </a:solidFill>
          <a:latin typeface="+mn-lt"/>
          <a:ea typeface="+mn-ea"/>
          <a:cs typeface="+mn-cs"/>
        </a:defRPr>
      </a:lvl7pPr>
      <a:lvl8pPr marL="3200219" algn="l" defTabSz="914347" rtl="0" eaLnBrk="1" latinLnBrk="0" hangingPunct="1">
        <a:defRPr sz="1800" kern="1200">
          <a:solidFill>
            <a:schemeClr val="tx1"/>
          </a:solidFill>
          <a:latin typeface="+mn-lt"/>
          <a:ea typeface="+mn-ea"/>
          <a:cs typeface="+mn-cs"/>
        </a:defRPr>
      </a:lvl8pPr>
      <a:lvl9pPr marL="3657392" algn="l" defTabSz="91434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38152"/>
            <a:ext cx="1051560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190750"/>
            <a:ext cx="1051560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7627622"/>
            <a:ext cx="2743200" cy="438150"/>
          </a:xfrm>
          <a:prstGeom prst="rect">
            <a:avLst/>
          </a:prstGeom>
        </p:spPr>
        <p:txBody>
          <a:bodyPr vert="horz" lIns="91440" tIns="45720" rIns="91440" bIns="45720" rtlCol="0" anchor="ctr"/>
          <a:lstStyle>
            <a:lvl1pPr algn="l">
              <a:defRPr sz="144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7627622"/>
            <a:ext cx="411480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7627622"/>
            <a:ext cx="274320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D9580704-7939-4E17-A549-0DFA6804106B}" type="slidenum">
              <a:rPr lang="en-US" smtClean="0"/>
              <a:pPr/>
              <a:t>‹#›</a:t>
            </a:fld>
            <a:endParaRPr lang="en-US"/>
          </a:p>
        </p:txBody>
      </p:sp>
    </p:spTree>
    <p:extLst>
      <p:ext uri="{BB962C8B-B14F-4D97-AF65-F5344CB8AC3E}">
        <p14:creationId xmlns:p14="http://schemas.microsoft.com/office/powerpoint/2010/main" val="3177805480"/>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image" Target="../media/image215.tiff"/><Relationship Id="rId2" Type="http://schemas.openxmlformats.org/officeDocument/2006/relationships/image" Target="../media/image214.tiff"/><Relationship Id="rId1" Type="http://schemas.openxmlformats.org/officeDocument/2006/relationships/slideLayout" Target="../slideLayouts/slideLayout69.xml"/></Relationships>
</file>

<file path=ppt/slides/_rels/slide101.xml.rels><?xml version="1.0" encoding="UTF-8" standalone="yes"?>
<Relationships xmlns="http://schemas.openxmlformats.org/package/2006/relationships"><Relationship Id="rId3" Type="http://schemas.openxmlformats.org/officeDocument/2006/relationships/image" Target="../media/image216.tiff"/><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02.xml.rels><?xml version="1.0" encoding="UTF-8" standalone="yes"?>
<Relationships xmlns="http://schemas.openxmlformats.org/package/2006/relationships"><Relationship Id="rId2" Type="http://schemas.openxmlformats.org/officeDocument/2006/relationships/image" Target="../media/image217.tif"/><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69.xml"/></Relationships>
</file>

<file path=ppt/slides/_rels/slide10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9.xml"/></Relationships>
</file>

<file path=ppt/slides/_rels/slide106.xml.rels><?xml version="1.0" encoding="UTF-8" standalone="yes"?>
<Relationships xmlns="http://schemas.openxmlformats.org/package/2006/relationships"><Relationship Id="rId3" Type="http://schemas.openxmlformats.org/officeDocument/2006/relationships/image" Target="../media/image221.tiff"/><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222.tiff"/></Relationships>
</file>

<file path=ppt/slides/_rels/slide107.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oleObject" Target="../embeddings/oleObject1.bin"/><Relationship Id="rId1" Type="http://schemas.openxmlformats.org/officeDocument/2006/relationships/slideLayout" Target="../slideLayouts/slideLayout69.xml"/></Relationships>
</file>

<file path=ppt/slides/_rels/slide109.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oleObject" Target="../embeddings/oleObject2.bin"/><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4.xml"/><Relationship Id="rId1" Type="http://schemas.openxmlformats.org/officeDocument/2006/relationships/slideLayout" Target="../slideLayouts/slideLayout69.xml"/><Relationship Id="rId6" Type="http://schemas.openxmlformats.org/officeDocument/2006/relationships/image" Target="../media/image227.emf"/><Relationship Id="rId5" Type="http://schemas.openxmlformats.org/officeDocument/2006/relationships/oleObject" Target="../embeddings/oleObject4.bin"/><Relationship Id="rId4" Type="http://schemas.openxmlformats.org/officeDocument/2006/relationships/image" Target="../media/image226.e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5.xml"/><Relationship Id="rId1" Type="http://schemas.openxmlformats.org/officeDocument/2006/relationships/slideLayout" Target="../slideLayouts/slideLayout69.xml"/><Relationship Id="rId4" Type="http://schemas.openxmlformats.org/officeDocument/2006/relationships/image" Target="../media/image228.emf"/></Relationships>
</file>

<file path=ppt/slides/_rels/slide112.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oleObject" Target="../embeddings/oleObject6.bin"/><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9.xml"/></Relationships>
</file>

<file path=ppt/slides/_rels/slide117.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oleObject" Target="../embeddings/oleObject7.bin"/><Relationship Id="rId1" Type="http://schemas.openxmlformats.org/officeDocument/2006/relationships/slideLayout" Target="../slideLayouts/slideLayout69.xml"/><Relationship Id="rId4" Type="http://schemas.openxmlformats.org/officeDocument/2006/relationships/chart" Target="../charts/char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oleObject" Target="../embeddings/oleObject8.bin"/><Relationship Id="rId1" Type="http://schemas.openxmlformats.org/officeDocument/2006/relationships/slideLayout" Target="../slideLayouts/slideLayout69.xml"/></Relationships>
</file>

<file path=ppt/slides/_rels/slide119.xml.rels><?xml version="1.0" encoding="UTF-8" standalone="yes"?>
<Relationships xmlns="http://schemas.openxmlformats.org/package/2006/relationships"><Relationship Id="rId3" Type="http://schemas.openxmlformats.org/officeDocument/2006/relationships/image" Target="../media/image235.tiff"/><Relationship Id="rId2" Type="http://schemas.openxmlformats.org/officeDocument/2006/relationships/image" Target="../media/image234.tiff"/><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0.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17.xml"/><Relationship Id="rId1" Type="http://schemas.openxmlformats.org/officeDocument/2006/relationships/slideLayout" Target="../slideLayouts/slideLayout69.xml"/><Relationship Id="rId4" Type="http://schemas.openxmlformats.org/officeDocument/2006/relationships/image" Target="../media/image237.JPG"/></Relationships>
</file>

<file path=ppt/slides/_rels/slide121.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chart" Target="../charts/chart11.xml"/><Relationship Id="rId1" Type="http://schemas.openxmlformats.org/officeDocument/2006/relationships/slideLayout" Target="../slideLayouts/slideLayout69.xml"/></Relationships>
</file>

<file path=ppt/slides/_rels/slide12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69.xml"/></Relationships>
</file>

<file path=ppt/slides/_rels/slide123.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oleObject" Target="../embeddings/oleObject9.bin"/><Relationship Id="rId1" Type="http://schemas.openxmlformats.org/officeDocument/2006/relationships/slideLayout" Target="../slideLayouts/slideLayout69.xml"/></Relationships>
</file>

<file path=ppt/slides/_rels/slide12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25.xml.rels><?xml version="1.0" encoding="UTF-8" standalone="yes"?>
<Relationships xmlns="http://schemas.openxmlformats.org/package/2006/relationships"><Relationship Id="rId3" Type="http://schemas.openxmlformats.org/officeDocument/2006/relationships/image" Target="../media/image242.tiff"/><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1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69.xml"/></Relationships>
</file>

<file path=ppt/slides/_rels/slide12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69.xml"/></Relationships>
</file>

<file path=ppt/slides/_rels/slide128.xml.rels><?xml version="1.0" encoding="UTF-8" standalone="yes"?>
<Relationships xmlns="http://schemas.openxmlformats.org/package/2006/relationships"><Relationship Id="rId3" Type="http://schemas.openxmlformats.org/officeDocument/2006/relationships/image" Target="../media/image244.tiff"/><Relationship Id="rId2" Type="http://schemas.openxmlformats.org/officeDocument/2006/relationships/image" Target="../media/image243.tiff"/><Relationship Id="rId1" Type="http://schemas.openxmlformats.org/officeDocument/2006/relationships/slideLayout" Target="../slideLayouts/slideLayout69.xml"/></Relationships>
</file>

<file path=ppt/slides/_rels/slide129.x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oleObject" Target="../embeddings/oleObject10.bin"/><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69.xml"/><Relationship Id="rId4" Type="http://schemas.openxmlformats.org/officeDocument/2006/relationships/chart" Target="../charts/chart18.xml"/></Relationships>
</file>

<file path=ppt/slides/_rels/slide131.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6.emf"/><Relationship Id="rId7" Type="http://schemas.openxmlformats.org/officeDocument/2006/relationships/image" Target="../media/image248.emf"/><Relationship Id="rId2" Type="http://schemas.openxmlformats.org/officeDocument/2006/relationships/oleObject" Target="../embeddings/oleObject11.bin"/><Relationship Id="rId1" Type="http://schemas.openxmlformats.org/officeDocument/2006/relationships/slideLayout" Target="../slideLayouts/slideLayout69.xml"/><Relationship Id="rId6" Type="http://schemas.openxmlformats.org/officeDocument/2006/relationships/oleObject" Target="../embeddings/oleObject13.bin"/><Relationship Id="rId5" Type="http://schemas.openxmlformats.org/officeDocument/2006/relationships/image" Target="../media/image247.emf"/><Relationship Id="rId4" Type="http://schemas.openxmlformats.org/officeDocument/2006/relationships/oleObject" Target="../embeddings/oleObject12.bin"/></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0.xml"/><Relationship Id="rId1" Type="http://schemas.openxmlformats.org/officeDocument/2006/relationships/slideLayout" Target="../slideLayouts/slideLayout69.xml"/><Relationship Id="rId5" Type="http://schemas.openxmlformats.org/officeDocument/2006/relationships/chart" Target="../charts/chart19.xml"/><Relationship Id="rId4" Type="http://schemas.openxmlformats.org/officeDocument/2006/relationships/image" Target="../media/image250.emf"/></Relationships>
</file>

<file path=ppt/slides/_rels/slide133.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13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69.xml"/></Relationships>
</file>

<file path=ppt/slides/_rels/slide135.xml.rels><?xml version="1.0" encoding="UTF-8" standalone="yes"?>
<Relationships xmlns="http://schemas.openxmlformats.org/package/2006/relationships"><Relationship Id="rId2" Type="http://schemas.openxmlformats.org/officeDocument/2006/relationships/image" Target="../media/image253.tiff"/><Relationship Id="rId1" Type="http://schemas.openxmlformats.org/officeDocument/2006/relationships/slideLayout" Target="../slideLayouts/slideLayout69.xml"/></Relationships>
</file>

<file path=ppt/slides/_rels/slide13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2.xml"/><Relationship Id="rId1" Type="http://schemas.openxmlformats.org/officeDocument/2006/relationships/slideLayout" Target="../slideLayouts/slideLayout69.xml"/><Relationship Id="rId5" Type="http://schemas.openxmlformats.org/officeDocument/2006/relationships/chart" Target="../charts/chart22.xml"/><Relationship Id="rId4" Type="http://schemas.openxmlformats.org/officeDocument/2006/relationships/chart" Target="../charts/chart21.xml"/></Relationships>
</file>

<file path=ppt/slides/_rels/slide13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69.xml"/><Relationship Id="rId5" Type="http://schemas.openxmlformats.org/officeDocument/2006/relationships/chart" Target="../charts/chart26.xml"/><Relationship Id="rId4" Type="http://schemas.openxmlformats.org/officeDocument/2006/relationships/chart" Target="../charts/chart25.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3.xml"/><Relationship Id="rId1" Type="http://schemas.openxmlformats.org/officeDocument/2006/relationships/slideLayout" Target="../slideLayouts/slideLayout69.xml"/><Relationship Id="rId4" Type="http://schemas.openxmlformats.org/officeDocument/2006/relationships/image" Target="../media/image254.emf"/></Relationships>
</file>

<file path=ppt/slides/_rels/slide13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256.png"/><Relationship Id="rId1" Type="http://schemas.openxmlformats.org/officeDocument/2006/relationships/slideLayout" Target="../slideLayouts/slideLayout69.xml"/><Relationship Id="rId4" Type="http://schemas.openxmlformats.org/officeDocument/2006/relationships/chart" Target="../charts/chart28.xml"/></Relationships>
</file>

<file path=ppt/slides/_rels/slide141.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oleObject" Target="../embeddings/oleObject16.bin"/><Relationship Id="rId1" Type="http://schemas.openxmlformats.org/officeDocument/2006/relationships/slideLayout" Target="../slideLayouts/slideLayout69.xml"/><Relationship Id="rId4" Type="http://schemas.openxmlformats.org/officeDocument/2006/relationships/chart" Target="../charts/chart29.xml"/></Relationships>
</file>

<file path=ppt/slides/_rels/slide142.xml.rels><?xml version="1.0" encoding="UTF-8" standalone="yes"?>
<Relationships xmlns="http://schemas.openxmlformats.org/package/2006/relationships"><Relationship Id="rId3" Type="http://schemas.openxmlformats.org/officeDocument/2006/relationships/image" Target="../media/image258.emf"/><Relationship Id="rId2" Type="http://schemas.openxmlformats.org/officeDocument/2006/relationships/oleObject" Target="../embeddings/oleObject17.bin"/><Relationship Id="rId1" Type="http://schemas.openxmlformats.org/officeDocument/2006/relationships/slideLayout" Target="../slideLayouts/slideLayout69.xml"/></Relationships>
</file>

<file path=ppt/slides/_rels/slide143.xml.rels><?xml version="1.0" encoding="UTF-8" standalone="yes"?>
<Relationships xmlns="http://schemas.openxmlformats.org/package/2006/relationships"><Relationship Id="rId3" Type="http://schemas.openxmlformats.org/officeDocument/2006/relationships/image" Target="../media/image259.emf"/><Relationship Id="rId2" Type="http://schemas.openxmlformats.org/officeDocument/2006/relationships/oleObject" Target="../embeddings/oleObject18.bin"/><Relationship Id="rId1" Type="http://schemas.openxmlformats.org/officeDocument/2006/relationships/slideLayout" Target="../slideLayouts/slideLayout69.xml"/><Relationship Id="rId4" Type="http://schemas.openxmlformats.org/officeDocument/2006/relationships/chart" Target="../charts/chart30.xml"/></Relationships>
</file>

<file path=ppt/slides/_rels/slide144.xml.rels><?xml version="1.0" encoding="UTF-8" standalone="yes"?>
<Relationships xmlns="http://schemas.openxmlformats.org/package/2006/relationships"><Relationship Id="rId3" Type="http://schemas.openxmlformats.org/officeDocument/2006/relationships/image" Target="../media/image261.tif"/><Relationship Id="rId2" Type="http://schemas.openxmlformats.org/officeDocument/2006/relationships/image" Target="../media/image260.JPG"/><Relationship Id="rId1" Type="http://schemas.openxmlformats.org/officeDocument/2006/relationships/slideLayout" Target="../slideLayouts/slideLayout69.xml"/></Relationships>
</file>

<file path=ppt/slides/_rels/slide145.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image" Target="../media/image262.JPG"/><Relationship Id="rId1" Type="http://schemas.openxmlformats.org/officeDocument/2006/relationships/slideLayout" Target="../slideLayouts/slideLayout69.xml"/></Relationships>
</file>

<file path=ppt/slides/_rels/slide146.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69.xml"/></Relationships>
</file>

<file path=ppt/slides/_rels/slide147.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0.xml"/></Relationships>
</file>

<file path=ppt/slides/_rels/slide14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69.xml"/></Relationships>
</file>

<file path=ppt/slides/_rels/slide149.xml.rels><?xml version="1.0" encoding="UTF-8" standalone="yes"?>
<Relationships xmlns="http://schemas.openxmlformats.org/package/2006/relationships"><Relationship Id="rId2" Type="http://schemas.openxmlformats.org/officeDocument/2006/relationships/image" Target="../media/image268.tiff"/><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png"/><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2.png"/><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5.png"/><Relationship Id="rId1" Type="http://schemas.openxmlformats.org/officeDocument/2006/relationships/slideLayout" Target="../slideLayouts/slideLayout20.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8.png"/><Relationship Id="rId1" Type="http://schemas.openxmlformats.org/officeDocument/2006/relationships/slideLayout" Target="../slideLayouts/slideLayout20.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20.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7.xml"/><Relationship Id="rId4" Type="http://schemas.openxmlformats.org/officeDocument/2006/relationships/image" Target="../media/image77.jp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7.xml"/><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7.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7.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77.xml"/><Relationship Id="rId5" Type="http://schemas.openxmlformats.org/officeDocument/2006/relationships/image" Target="../media/image97.jpe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7.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7.xml"/><Relationship Id="rId5" Type="http://schemas.openxmlformats.org/officeDocument/2006/relationships/image" Target="../media/image106.jpe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7.xml"/><Relationship Id="rId6" Type="http://schemas.openxmlformats.org/officeDocument/2006/relationships/hyperlink" Target="https://d148x66490prkv.cloudfront.net/hmp_ln/inline-images/Verreault-Julien%20PROGRESS-CTO%20Table%203.png" TargetMode="External"/><Relationship Id="rId5" Type="http://schemas.openxmlformats.org/officeDocument/2006/relationships/image" Target="../media/image110.pn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xml"/><Relationship Id="rId1" Type="http://schemas.openxmlformats.org/officeDocument/2006/relationships/slideLayout" Target="../slideLayouts/slideLayout7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7.xml"/><Relationship Id="rId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7.xml"/><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openxmlformats.org/officeDocument/2006/relationships/image" Target="../media/image125.tif"/><Relationship Id="rId2" Type="http://schemas.openxmlformats.org/officeDocument/2006/relationships/image" Target="../media/image124.png"/><Relationship Id="rId1" Type="http://schemas.openxmlformats.org/officeDocument/2006/relationships/slideLayout" Target="../slideLayouts/slideLayout77.xml"/><Relationship Id="rId5" Type="http://schemas.openxmlformats.org/officeDocument/2006/relationships/image" Target="../media/image127.png"/><Relationship Id="rId4" Type="http://schemas.openxmlformats.org/officeDocument/2006/relationships/image" Target="../media/image126.tif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77.xml"/><Relationship Id="rId5" Type="http://schemas.openxmlformats.org/officeDocument/2006/relationships/image" Target="../media/image131.jpeg"/><Relationship Id="rId4" Type="http://schemas.openxmlformats.org/officeDocument/2006/relationships/image" Target="../media/image130.jpeg"/></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7.xml"/><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7.xml"/><Relationship Id="rId4" Type="http://schemas.openxmlformats.org/officeDocument/2006/relationships/image" Target="../media/image144.png"/></Relationships>
</file>

<file path=ppt/slides/_rels/slide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emf"/><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7.xml"/><Relationship Id="rId5" Type="http://schemas.openxmlformats.org/officeDocument/2006/relationships/image" Target="../media/image156.png"/><Relationship Id="rId4" Type="http://schemas.openxmlformats.org/officeDocument/2006/relationships/image" Target="../media/image15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7.xml"/><Relationship Id="rId5" Type="http://schemas.openxmlformats.org/officeDocument/2006/relationships/image" Target="../media/image160.png"/><Relationship Id="rId4" Type="http://schemas.openxmlformats.org/officeDocument/2006/relationships/image" Target="../media/image159.png"/></Relationships>
</file>

<file path=ppt/slides/_rels/slide6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2.png"/><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6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9.png"/><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7.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178.tiff"/><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3" Type="http://schemas.openxmlformats.org/officeDocument/2006/relationships/image" Target="../media/image180.tiff"/><Relationship Id="rId2" Type="http://schemas.openxmlformats.org/officeDocument/2006/relationships/image" Target="../media/image179.tiff"/><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2" Type="http://schemas.openxmlformats.org/officeDocument/2006/relationships/image" Target="../media/image183.tiff"/><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13" Type="http://schemas.openxmlformats.org/officeDocument/2006/relationships/hyperlink" Target="https://www.ncbi.nlm.nih.gov/pubmed/?term=Toma%20C%5bAuthor%5d&amp;cauthor=true&amp;cauthor_uid=30418166" TargetMode="External"/><Relationship Id="rId18" Type="http://schemas.openxmlformats.org/officeDocument/2006/relationships/hyperlink" Target="https://www.ncbi.nlm.nih.gov/pubmed/?term=Holper%20E%5bAuthor%5d&amp;cauthor=true&amp;cauthor_uid=30418166" TargetMode="External"/><Relationship Id="rId26" Type="http://schemas.openxmlformats.org/officeDocument/2006/relationships/hyperlink" Target="https://www.ncbi.nlm.nih.gov/pubmed/?term=Samady%20H%5bAuthor%5d&amp;cauthor=true&amp;cauthor_uid=30418166" TargetMode="External"/><Relationship Id="rId21" Type="http://schemas.openxmlformats.org/officeDocument/2006/relationships/hyperlink" Target="https://www.ncbi.nlm.nih.gov/pubmed/?term=Kandzari%20DE%5bAuthor%5d&amp;cauthor=true&amp;cauthor_uid=30418166" TargetMode="External"/><Relationship Id="rId34" Type="http://schemas.openxmlformats.org/officeDocument/2006/relationships/hyperlink" Target="https://www.ncbi.nlm.nih.gov/pubmed/?term=Rangan%20BV%5bAuthor%5d&amp;cauthor=true&amp;cauthor_uid=30418166" TargetMode="External"/><Relationship Id="rId7" Type="http://schemas.openxmlformats.org/officeDocument/2006/relationships/hyperlink" Target="https://www.ncbi.nlm.nih.gov/pubmed/?term=Patel%20M%5bAuthor%5d&amp;cauthor=true&amp;cauthor_uid=30418166" TargetMode="External"/><Relationship Id="rId12" Type="http://schemas.openxmlformats.org/officeDocument/2006/relationships/hyperlink" Target="https://www.ncbi.nlm.nih.gov/pubmed/?term=Dattilo%20P%5bAuthor%5d&amp;cauthor=true&amp;cauthor_uid=30418166" TargetMode="External"/><Relationship Id="rId17" Type="http://schemas.openxmlformats.org/officeDocument/2006/relationships/hyperlink" Target="https://www.ncbi.nlm.nih.gov/pubmed/?term=Khelimskii%20D%5bAuthor%5d&amp;cauthor=true&amp;cauthor_uid=30418166" TargetMode="External"/><Relationship Id="rId25" Type="http://schemas.openxmlformats.org/officeDocument/2006/relationships/hyperlink" Target="https://www.ncbi.nlm.nih.gov/pubmed/?term=Jaber%20W%5bAuthor%5d&amp;cauthor=true&amp;cauthor_uid=30418166" TargetMode="External"/><Relationship Id="rId33" Type="http://schemas.openxmlformats.org/officeDocument/2006/relationships/hyperlink" Target="https://www.ncbi.nlm.nih.gov/pubmed/?term=Tajti%20P%5bAuthor%5d&amp;cauthor=true&amp;cauthor_uid=30418166" TargetMode="External"/><Relationship Id="rId38" Type="http://schemas.openxmlformats.org/officeDocument/2006/relationships/image" Target="../media/image187.tiff"/><Relationship Id="rId2" Type="http://schemas.openxmlformats.org/officeDocument/2006/relationships/hyperlink" Target="https://www.ncbi.nlm.nih.gov/pubmed/?term=Xenogiannis%20I%5bAuthor%5d&amp;cauthor=true&amp;cauthor_uid=30418166" TargetMode="External"/><Relationship Id="rId16" Type="http://schemas.openxmlformats.org/officeDocument/2006/relationships/hyperlink" Target="https://www.ncbi.nlm.nih.gov/pubmed/?term=Krestyaninov%20O%5bAuthor%5d&amp;cauthor=true&amp;cauthor_uid=30418166" TargetMode="External"/><Relationship Id="rId20" Type="http://schemas.openxmlformats.org/officeDocument/2006/relationships/hyperlink" Target="https://www.ncbi.nlm.nih.gov/pubmed/?term=Wyman%20RM%5bAuthor%5d&amp;cauthor=true&amp;cauthor_uid=30418166" TargetMode="External"/><Relationship Id="rId29" Type="http://schemas.openxmlformats.org/officeDocument/2006/relationships/hyperlink" Target="https://www.ncbi.nlm.nih.gov/pubmed/?term=Parikh%20M%5bAuthor%5d&amp;cauthor=true&amp;cauthor_uid=30418166" TargetMode="External"/><Relationship Id="rId1" Type="http://schemas.openxmlformats.org/officeDocument/2006/relationships/slideLayout" Target="../slideLayouts/slideLayout69.xml"/><Relationship Id="rId6" Type="http://schemas.openxmlformats.org/officeDocument/2006/relationships/hyperlink" Target="https://www.ncbi.nlm.nih.gov/pubmed/?term=Yeh%20RW%5bAuthor%5d&amp;cauthor=true&amp;cauthor_uid=30418166" TargetMode="External"/><Relationship Id="rId11" Type="http://schemas.openxmlformats.org/officeDocument/2006/relationships/hyperlink" Target="https://www.ncbi.nlm.nih.gov/pubmed/?term=Doing%20AH%5bAuthor%5d&amp;cauthor=true&amp;cauthor_uid=30418166" TargetMode="External"/><Relationship Id="rId24" Type="http://schemas.openxmlformats.org/officeDocument/2006/relationships/hyperlink" Target="https://www.ncbi.nlm.nih.gov/pubmed/?term=Tsiafoutis%20I%5bAuthor%5d&amp;cauthor=true&amp;cauthor_uid=30418166" TargetMode="External"/><Relationship Id="rId32" Type="http://schemas.openxmlformats.org/officeDocument/2006/relationships/hyperlink" Target="https://www.ncbi.nlm.nih.gov/pubmed/?term=Doshi%20D%5bAuthor%5d&amp;cauthor=true&amp;cauthor_uid=30418166" TargetMode="External"/><Relationship Id="rId37" Type="http://schemas.openxmlformats.org/officeDocument/2006/relationships/hyperlink" Target="https://www.ncbi.nlm.nih.gov/pubmed/?term=Brilakis%20ES%5bAuthor%5d&amp;cauthor=true&amp;cauthor_uid=30418166" TargetMode="External"/><Relationship Id="rId5" Type="http://schemas.openxmlformats.org/officeDocument/2006/relationships/hyperlink" Target="https://www.ncbi.nlm.nih.gov/pubmed/?term=Jaffer%20FA%5bAuthor%5d&amp;cauthor=true&amp;cauthor_uid=30418166" TargetMode="External"/><Relationship Id="rId15" Type="http://schemas.openxmlformats.org/officeDocument/2006/relationships/hyperlink" Target="https://www.ncbi.nlm.nih.gov/pubmed/?term=Uretsky%20B%5bAuthor%5d&amp;cauthor=true&amp;cauthor_uid=30418166" TargetMode="External"/><Relationship Id="rId23" Type="http://schemas.openxmlformats.org/officeDocument/2006/relationships/hyperlink" Target="https://www.ncbi.nlm.nih.gov/pubmed/?term=Koutouzis%20M%5bAuthor%5d&amp;cauthor=true&amp;cauthor_uid=30418166" TargetMode="External"/><Relationship Id="rId28" Type="http://schemas.openxmlformats.org/officeDocument/2006/relationships/hyperlink" Target="https://www.ncbi.nlm.nih.gov/pubmed/?term=Lembo%20NJ%5bAuthor%5d&amp;cauthor=true&amp;cauthor_uid=30418166" TargetMode="External"/><Relationship Id="rId36" Type="http://schemas.openxmlformats.org/officeDocument/2006/relationships/hyperlink" Target="https://www.ncbi.nlm.nih.gov/pubmed/?term=Banerjee%20S%5bAuthor%5d&amp;cauthor=true&amp;cauthor_uid=30418166" TargetMode="External"/><Relationship Id="rId10" Type="http://schemas.openxmlformats.org/officeDocument/2006/relationships/hyperlink" Target="https://www.ncbi.nlm.nih.gov/pubmed/?term=Burke%20MN%5bAuthor%5d&amp;cauthor=true&amp;cauthor_uid=30418166" TargetMode="External"/><Relationship Id="rId19" Type="http://schemas.openxmlformats.org/officeDocument/2006/relationships/hyperlink" Target="https://www.ncbi.nlm.nih.gov/pubmed/?term=Potluri%20S%5bAuthor%5d&amp;cauthor=true&amp;cauthor_uid=30418166" TargetMode="External"/><Relationship Id="rId31" Type="http://schemas.openxmlformats.org/officeDocument/2006/relationships/hyperlink" Target="https://www.ncbi.nlm.nih.gov/pubmed/?term=Ali%20ZA%5bAuthor%5d&amp;cauthor=true&amp;cauthor_uid=30418166" TargetMode="External"/><Relationship Id="rId4" Type="http://schemas.openxmlformats.org/officeDocument/2006/relationships/hyperlink" Target="https://www.ncbi.nlm.nih.gov/pubmed/?term=Alaswad%20K%5bAuthor%5d&amp;cauthor=true&amp;cauthor_uid=30418166" TargetMode="External"/><Relationship Id="rId9" Type="http://schemas.openxmlformats.org/officeDocument/2006/relationships/hyperlink" Target="https://www.ncbi.nlm.nih.gov/pubmed/?term=Choi%20JW%5bAuthor%5d&amp;cauthor=true&amp;cauthor_uid=30418166" TargetMode="External"/><Relationship Id="rId14" Type="http://schemas.openxmlformats.org/officeDocument/2006/relationships/hyperlink" Target="https://www.ncbi.nlm.nih.gov/pubmed/?term=Smith%20AJC%5bAuthor%5d&amp;cauthor=true&amp;cauthor_uid=30418166" TargetMode="External"/><Relationship Id="rId22" Type="http://schemas.openxmlformats.org/officeDocument/2006/relationships/hyperlink" Target="https://www.ncbi.nlm.nih.gov/pubmed/?term=Garcia%20S%5bAuthor%5d&amp;cauthor=true&amp;cauthor_uid=30418166" TargetMode="External"/><Relationship Id="rId27" Type="http://schemas.openxmlformats.org/officeDocument/2006/relationships/hyperlink" Target="https://www.ncbi.nlm.nih.gov/pubmed/?term=Moses%20JW%5bAuthor%5d&amp;cauthor=true&amp;cauthor_uid=30418166" TargetMode="External"/><Relationship Id="rId30" Type="http://schemas.openxmlformats.org/officeDocument/2006/relationships/hyperlink" Target="https://www.ncbi.nlm.nih.gov/pubmed/?term=Kirtane%20AJ%5bAuthor%5d&amp;cauthor=true&amp;cauthor_uid=30418166" TargetMode="External"/><Relationship Id="rId35" Type="http://schemas.openxmlformats.org/officeDocument/2006/relationships/hyperlink" Target="https://www.ncbi.nlm.nih.gov/pubmed/?term=Abdullah%20S%5bAuthor%5d&amp;cauthor=true&amp;cauthor_uid=30418166" TargetMode="External"/><Relationship Id="rId8" Type="http://schemas.openxmlformats.org/officeDocument/2006/relationships/hyperlink" Target="https://www.ncbi.nlm.nih.gov/pubmed/?term=Mahmud%20E%5bAuthor%5d&amp;cauthor=true&amp;cauthor_uid=30418166" TargetMode="External"/><Relationship Id="rId3" Type="http://schemas.openxmlformats.org/officeDocument/2006/relationships/hyperlink" Target="https://www.ncbi.nlm.nih.gov/pubmed/?term=Karmpaliotis%20D%5bAuthor%5d&amp;cauthor=true&amp;cauthor_uid=30418166"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88.tiff"/><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69.xml"/><Relationship Id="rId4" Type="http://schemas.openxmlformats.org/officeDocument/2006/relationships/chart" Target="../charts/chart5.xml"/></Relationships>
</file>

<file path=ppt/slides/_rels/slide8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0.xml"/><Relationship Id="rId1" Type="http://schemas.openxmlformats.org/officeDocument/2006/relationships/slideLayout" Target="../slideLayouts/slideLayout69.xml"/><Relationship Id="rId4" Type="http://schemas.openxmlformats.org/officeDocument/2006/relationships/image" Target="../media/image191.png"/></Relationships>
</file>

<file path=ppt/slides/_rels/slide86.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69.xml"/></Relationships>
</file>

<file path=ppt/slides/_rels/slide8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197.emf"/><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69.xml"/></Relationships>
</file>

<file path=ppt/slides/_rels/slide9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png"/><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63.xml"/><Relationship Id="rId4" Type="http://schemas.openxmlformats.org/officeDocument/2006/relationships/image" Target="../media/image205.jpeg"/></Relationships>
</file>

<file path=ppt/slides/_rels/slide95.xml.rels><?xml version="1.0" encoding="UTF-8" standalone="yes"?>
<Relationships xmlns="http://schemas.openxmlformats.org/package/2006/relationships"><Relationship Id="rId2" Type="http://schemas.openxmlformats.org/officeDocument/2006/relationships/image" Target="../media/image206.tiff"/><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63.xml"/><Relationship Id="rId4" Type="http://schemas.openxmlformats.org/officeDocument/2006/relationships/chart" Target="../charts/chart8.xml"/></Relationships>
</file>

<file path=ppt/slides/_rels/slide97.xml.rels><?xml version="1.0" encoding="UTF-8" standalone="yes"?>
<Relationships xmlns="http://schemas.openxmlformats.org/package/2006/relationships"><Relationship Id="rId2" Type="http://schemas.openxmlformats.org/officeDocument/2006/relationships/image" Target="../media/image209.tiff"/><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9.xml"/></Relationships>
</file>

<file path=ppt/slides/_rels/slide99.xml.rels><?xml version="1.0" encoding="UTF-8" standalone="yes"?>
<Relationships xmlns="http://schemas.openxmlformats.org/package/2006/relationships"><Relationship Id="rId3" Type="http://schemas.openxmlformats.org/officeDocument/2006/relationships/image" Target="../media/image212.tiff"/><Relationship Id="rId2" Type="http://schemas.openxmlformats.org/officeDocument/2006/relationships/image" Target="../media/image211.png"/><Relationship Id="rId1" Type="http://schemas.openxmlformats.org/officeDocument/2006/relationships/slideLayout" Target="../slideLayouts/slideLayout69.xml"/><Relationship Id="rId4" Type="http://schemas.openxmlformats.org/officeDocument/2006/relationships/image" Target="../media/image2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95500" y="1218992"/>
            <a:ext cx="8001000" cy="196349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4001" b="1" kern="0" dirty="0">
                <a:solidFill>
                  <a:srgbClr val="FF0000"/>
                </a:solidFill>
                <a:cs typeface="Arial" panose="020B0604020202020204" pitchFamily="34" charset="0"/>
              </a:rPr>
              <a:t>PRO</a:t>
            </a:r>
            <a:r>
              <a:rPr lang="en-US" sz="4001" b="1" kern="0" dirty="0">
                <a:solidFill>
                  <a:schemeClr val="accent6"/>
                </a:solidFill>
                <a:cs typeface="Arial" panose="020B0604020202020204" pitchFamily="34" charset="0"/>
              </a:rPr>
              <a:t>spective </a:t>
            </a:r>
            <a:r>
              <a:rPr lang="en-US" sz="4001" b="1" kern="0" dirty="0">
                <a:solidFill>
                  <a:srgbClr val="FF0000"/>
                </a:solidFill>
                <a:cs typeface="Arial" panose="020B0604020202020204" pitchFamily="34" charset="0"/>
              </a:rPr>
              <a:t>G</a:t>
            </a:r>
            <a:r>
              <a:rPr lang="en-US" sz="4001" b="1" kern="0" dirty="0">
                <a:solidFill>
                  <a:schemeClr val="accent6"/>
                </a:solidFill>
                <a:cs typeface="Arial" panose="020B0604020202020204" pitchFamily="34" charset="0"/>
              </a:rPr>
              <a:t>lobal</a:t>
            </a:r>
            <a:r>
              <a:rPr lang="en-US" sz="4001" b="1" kern="0" dirty="0">
                <a:solidFill>
                  <a:srgbClr val="000000"/>
                </a:solidFill>
                <a:cs typeface="Arial" panose="020B0604020202020204" pitchFamily="34" charset="0"/>
              </a:rPr>
              <a:t> </a:t>
            </a:r>
            <a:r>
              <a:rPr lang="en-US" sz="4001" b="1" kern="0" dirty="0">
                <a:solidFill>
                  <a:srgbClr val="FF0000"/>
                </a:solidFill>
                <a:cs typeface="Arial" panose="020B0604020202020204" pitchFamily="34" charset="0"/>
              </a:rPr>
              <a:t>RE</a:t>
            </a:r>
            <a:r>
              <a:rPr lang="en-US" sz="4001" b="1" kern="0" dirty="0">
                <a:solidFill>
                  <a:schemeClr val="accent6"/>
                </a:solidFill>
                <a:cs typeface="Arial" panose="020B0604020202020204" pitchFamily="34" charset="0"/>
              </a:rPr>
              <a:t>gi</a:t>
            </a:r>
            <a:r>
              <a:rPr lang="en-US" sz="4001" b="1" kern="0" dirty="0">
                <a:solidFill>
                  <a:srgbClr val="FF0000"/>
                </a:solidFill>
                <a:cs typeface="Arial" panose="020B0604020202020204" pitchFamily="34" charset="0"/>
              </a:rPr>
              <a:t>S</a:t>
            </a:r>
            <a:r>
              <a:rPr lang="en-US" sz="4001" b="1" kern="0" dirty="0">
                <a:solidFill>
                  <a:schemeClr val="accent6"/>
                </a:solidFill>
                <a:cs typeface="Arial" panose="020B0604020202020204" pitchFamily="34" charset="0"/>
              </a:rPr>
              <a:t>try</a:t>
            </a:r>
            <a:r>
              <a:rPr lang="en-US" sz="4001" b="1" kern="0" dirty="0">
                <a:solidFill>
                  <a:srgbClr val="000000"/>
                </a:solidFill>
                <a:cs typeface="Arial" panose="020B0604020202020204" pitchFamily="34" charset="0"/>
              </a:rPr>
              <a:t> </a:t>
            </a:r>
            <a:r>
              <a:rPr lang="en-US" sz="4001" b="1" kern="0" dirty="0">
                <a:solidFill>
                  <a:schemeClr val="accent6"/>
                </a:solidFill>
                <a:cs typeface="Arial" panose="020B0604020202020204" pitchFamily="34" charset="0"/>
              </a:rPr>
              <a:t>for the </a:t>
            </a:r>
            <a:r>
              <a:rPr lang="en-US" sz="4001" b="1" kern="0" dirty="0">
                <a:solidFill>
                  <a:srgbClr val="FF0000"/>
                </a:solidFill>
                <a:cs typeface="Arial" panose="020B0604020202020204" pitchFamily="34" charset="0"/>
              </a:rPr>
              <a:t>S</a:t>
            </a:r>
            <a:r>
              <a:rPr lang="en-US" sz="4001" b="1" kern="0" dirty="0">
                <a:solidFill>
                  <a:schemeClr val="accent6"/>
                </a:solidFill>
                <a:cs typeface="Arial" panose="020B0604020202020204" pitchFamily="34" charset="0"/>
              </a:rPr>
              <a:t>tudy</a:t>
            </a:r>
            <a:r>
              <a:rPr lang="en-US" sz="4001" b="1" kern="0" dirty="0">
                <a:solidFill>
                  <a:srgbClr val="000000"/>
                </a:solidFill>
                <a:cs typeface="Arial" panose="020B0604020202020204" pitchFamily="34" charset="0"/>
              </a:rPr>
              <a:t> </a:t>
            </a:r>
            <a:r>
              <a:rPr lang="en-US" sz="4001" b="1" kern="0" dirty="0">
                <a:solidFill>
                  <a:schemeClr val="accent6"/>
                </a:solidFill>
                <a:cs typeface="Arial" panose="020B0604020202020204" pitchFamily="34" charset="0"/>
              </a:rPr>
              <a:t>of</a:t>
            </a:r>
            <a:r>
              <a:rPr lang="en-US" sz="4001" b="1" kern="0" dirty="0">
                <a:solidFill>
                  <a:srgbClr val="000000"/>
                </a:solidFill>
                <a:cs typeface="Arial" panose="020B0604020202020204" pitchFamily="34" charset="0"/>
              </a:rPr>
              <a:t> </a:t>
            </a:r>
            <a:r>
              <a:rPr lang="en-US" sz="4001" b="1" kern="0" dirty="0">
                <a:solidFill>
                  <a:srgbClr val="FF0000"/>
                </a:solidFill>
                <a:cs typeface="Arial" panose="020B0604020202020204" pitchFamily="34" charset="0"/>
              </a:rPr>
              <a:t>CTO</a:t>
            </a:r>
            <a:r>
              <a:rPr lang="en-US" sz="4001" b="1" kern="0" dirty="0">
                <a:solidFill>
                  <a:srgbClr val="000000"/>
                </a:solidFill>
                <a:cs typeface="Arial" panose="020B0604020202020204" pitchFamily="34" charset="0"/>
              </a:rPr>
              <a:t> </a:t>
            </a:r>
            <a:r>
              <a:rPr lang="en-US" sz="4001" b="1" kern="0" dirty="0">
                <a:solidFill>
                  <a:schemeClr val="accent6"/>
                </a:solidFill>
                <a:cs typeface="Arial" panose="020B0604020202020204" pitchFamily="34" charset="0"/>
              </a:rPr>
              <a:t>interventions</a:t>
            </a:r>
          </a:p>
        </p:txBody>
      </p:sp>
      <p:pic>
        <p:nvPicPr>
          <p:cNvPr id="3" name="Snagit_PPTD92A"/>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4240" y="1176812"/>
            <a:ext cx="1402241" cy="1506836"/>
          </a:xfrm>
          <a:prstGeom prst="rect">
            <a:avLst/>
          </a:prstGeom>
        </p:spPr>
      </p:pic>
      <p:sp>
        <p:nvSpPr>
          <p:cNvPr id="5" name="Rectangle 4"/>
          <p:cNvSpPr/>
          <p:nvPr/>
        </p:nvSpPr>
        <p:spPr>
          <a:xfrm>
            <a:off x="232909" y="2735624"/>
            <a:ext cx="1862592" cy="369332"/>
          </a:xfrm>
          <a:prstGeom prst="rect">
            <a:avLst/>
          </a:prstGeom>
        </p:spPr>
        <p:txBody>
          <a:bodyPr wrap="square">
            <a:spAutoFit/>
          </a:bodyPr>
          <a:lstStyle/>
          <a:p>
            <a:pPr algn="ctr" fontAlgn="base">
              <a:spcBef>
                <a:spcPct val="0"/>
              </a:spcBef>
              <a:spcAft>
                <a:spcPct val="0"/>
              </a:spcAft>
            </a:pPr>
            <a:r>
              <a:rPr lang="en-US" b="1" kern="0" dirty="0"/>
              <a:t>NCT02061436</a:t>
            </a:r>
          </a:p>
        </p:txBody>
      </p:sp>
      <p:sp>
        <p:nvSpPr>
          <p:cNvPr id="9" name="Text Box 3"/>
          <p:cNvSpPr txBox="1">
            <a:spLocks noChangeArrowheads="1"/>
          </p:cNvSpPr>
          <p:nvPr/>
        </p:nvSpPr>
        <p:spPr bwMode="auto">
          <a:xfrm>
            <a:off x="1295400" y="4728044"/>
            <a:ext cx="9601200" cy="971851"/>
          </a:xfrm>
          <a:prstGeom prst="rect">
            <a:avLst/>
          </a:prstGeom>
          <a:noFill/>
          <a:ln w="9525">
            <a:noFill/>
            <a:miter lim="800000"/>
            <a:headEnd/>
            <a:tailEnd/>
          </a:ln>
        </p:spPr>
        <p:txBody>
          <a:bodyPr wrap="square" lIns="109267" tIns="54633" rIns="109267" bIns="54633">
            <a:spAutoFit/>
          </a:bodyPr>
          <a:lstStyle/>
          <a:p>
            <a:pPr algn="ctr" fontAlgn="base">
              <a:spcBef>
                <a:spcPct val="0"/>
              </a:spcBef>
              <a:spcAft>
                <a:spcPct val="0"/>
              </a:spcAft>
            </a:pPr>
            <a:r>
              <a:rPr lang="en-US" sz="2799" b="1" dirty="0">
                <a:solidFill>
                  <a:srgbClr val="000000"/>
                </a:solidFill>
              </a:rPr>
              <a:t>Emmanouil S. Brilakis, MD, PhD</a:t>
            </a:r>
          </a:p>
          <a:p>
            <a:pPr algn="ctr" fontAlgn="base">
              <a:spcBef>
                <a:spcPct val="0"/>
              </a:spcBef>
              <a:spcAft>
                <a:spcPct val="0"/>
              </a:spcAft>
            </a:pPr>
            <a:r>
              <a:rPr lang="en-US" sz="2799" b="1" dirty="0">
                <a:solidFill>
                  <a:srgbClr val="000000"/>
                </a:solidFill>
              </a:rPr>
              <a:t>Minneapolis Heart Institute &amp; Foundation</a:t>
            </a:r>
          </a:p>
        </p:txBody>
      </p:sp>
      <p:sp>
        <p:nvSpPr>
          <p:cNvPr id="4" name="TextBox 3"/>
          <p:cNvSpPr txBox="1"/>
          <p:nvPr/>
        </p:nvSpPr>
        <p:spPr>
          <a:xfrm>
            <a:off x="2510727" y="3666214"/>
            <a:ext cx="6816481" cy="708014"/>
          </a:xfrm>
          <a:prstGeom prst="rect">
            <a:avLst/>
          </a:prstGeom>
          <a:noFill/>
        </p:spPr>
        <p:txBody>
          <a:bodyPr wrap="none" rtlCol="0">
            <a:spAutoFit/>
          </a:bodyPr>
          <a:lstStyle/>
          <a:p>
            <a:r>
              <a:rPr lang="en-US" sz="4001" b="1" dirty="0">
                <a:solidFill>
                  <a:srgbClr val="FFC000"/>
                </a:solidFill>
              </a:rPr>
              <a:t>Registry update: April 2024</a:t>
            </a:r>
          </a:p>
        </p:txBody>
      </p:sp>
      <p:pic>
        <p:nvPicPr>
          <p:cNvPr id="8" name="Picture 7"/>
          <p:cNvPicPr>
            <a:picLocks noChangeAspect="1"/>
          </p:cNvPicPr>
          <p:nvPr/>
        </p:nvPicPr>
        <p:blipFill>
          <a:blip r:embed="rId3"/>
          <a:stretch>
            <a:fillRect/>
          </a:stretch>
        </p:blipFill>
        <p:spPr>
          <a:xfrm>
            <a:off x="2814637" y="6155146"/>
            <a:ext cx="6876374" cy="1090308"/>
          </a:xfrm>
          <a:prstGeom prst="rect">
            <a:avLst/>
          </a:prstGeom>
        </p:spPr>
      </p:pic>
    </p:spTree>
    <p:extLst>
      <p:ext uri="{BB962C8B-B14F-4D97-AF65-F5344CB8AC3E}">
        <p14:creationId xmlns:p14="http://schemas.microsoft.com/office/powerpoint/2010/main" val="4000689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546" y="2837874"/>
            <a:ext cx="11092874" cy="369332"/>
          </a:xfrm>
          <a:prstGeom prst="rect">
            <a:avLst/>
          </a:prstGeom>
          <a:noFill/>
        </p:spPr>
        <p:txBody>
          <a:bodyPr wrap="square" rtlCol="0">
            <a:spAutoFit/>
          </a:bodyPr>
          <a:lstStyle/>
          <a:p>
            <a:pPr marL="285733" indent="-285733">
              <a:buFont typeface="Wingdings" panose="05000000000000000000" pitchFamily="2" charset="2"/>
              <a:buChar char="§"/>
            </a:pPr>
            <a:endParaRPr lang="en-US" dirty="0"/>
          </a:p>
        </p:txBody>
      </p:sp>
      <p:sp>
        <p:nvSpPr>
          <p:cNvPr id="4" name="Rectangle 3"/>
          <p:cNvSpPr/>
          <p:nvPr/>
        </p:nvSpPr>
        <p:spPr>
          <a:xfrm>
            <a:off x="3415507" y="0"/>
            <a:ext cx="5594981" cy="523092"/>
          </a:xfrm>
          <a:prstGeom prst="rect">
            <a:avLst/>
          </a:prstGeom>
        </p:spPr>
        <p:txBody>
          <a:bodyPr wrap="square">
            <a:spAutoFit/>
          </a:bodyPr>
          <a:lstStyle/>
          <a:p>
            <a:pPr algn="ctr" fontAlgn="base">
              <a:spcBef>
                <a:spcPct val="0"/>
              </a:spcBef>
              <a:spcAft>
                <a:spcPct val="0"/>
              </a:spcAft>
              <a:defRPr/>
            </a:pPr>
            <a:r>
              <a:rPr lang="en-US" sz="2799" b="1" i="1" kern="0" dirty="0">
                <a:solidFill>
                  <a:srgbClr val="92D050"/>
                </a:solidFill>
                <a:latin typeface="Arial" panose="020B0604020202020204" pitchFamily="34" charset="0"/>
                <a:cs typeface="Arial" panose="020B0604020202020204" pitchFamily="34" charset="0"/>
              </a:rPr>
              <a:t>Published manuscripts</a:t>
            </a:r>
          </a:p>
        </p:txBody>
      </p:sp>
      <p:sp>
        <p:nvSpPr>
          <p:cNvPr id="5" name="TextBox 4"/>
          <p:cNvSpPr txBox="1"/>
          <p:nvPr/>
        </p:nvSpPr>
        <p:spPr>
          <a:xfrm>
            <a:off x="423183" y="523092"/>
            <a:ext cx="11768817" cy="8594661"/>
          </a:xfrm>
          <a:prstGeom prst="rect">
            <a:avLst/>
          </a:prstGeom>
          <a:noFill/>
        </p:spPr>
        <p:txBody>
          <a:bodyPr wrap="square" numCol="3" rtlCol="0">
            <a:spAutoFit/>
          </a:bodyPr>
          <a:lstStyle/>
          <a:p>
            <a:pPr marL="228600" indent="-228600">
              <a:buFont typeface="+mj-lt"/>
              <a:buAutoNum type="arabicPeriod"/>
            </a:pPr>
            <a:r>
              <a:rPr lang="en-US" sz="980" b="1" dirty="0">
                <a:latin typeface="Arial"/>
              </a:rPr>
              <a:t>Application and outcomes of the hybrid approach</a:t>
            </a:r>
          </a:p>
          <a:p>
            <a:pPr marL="228600" indent="-228600">
              <a:buFont typeface="+mj-lt"/>
              <a:buAutoNum type="arabicPeriod"/>
            </a:pPr>
            <a:r>
              <a:rPr lang="en-US" sz="980" b="1" dirty="0">
                <a:latin typeface="Arial"/>
              </a:rPr>
              <a:t>Comparison with other studies</a:t>
            </a:r>
          </a:p>
          <a:p>
            <a:pPr marL="228600" indent="-228600">
              <a:buFont typeface="+mj-lt"/>
              <a:buAutoNum type="arabicPeriod"/>
            </a:pPr>
            <a:r>
              <a:rPr lang="en-US" sz="980" b="1" dirty="0">
                <a:latin typeface="Arial"/>
              </a:rPr>
              <a:t>Target vessel and outcomes</a:t>
            </a:r>
          </a:p>
          <a:p>
            <a:pPr marL="228600" indent="-228600">
              <a:buFont typeface="+mj-lt"/>
              <a:buAutoNum type="arabicPeriod"/>
            </a:pPr>
            <a:r>
              <a:rPr lang="en-US" sz="980" b="1" dirty="0">
                <a:latin typeface="Arial"/>
              </a:rPr>
              <a:t>Mode of failure</a:t>
            </a:r>
          </a:p>
          <a:p>
            <a:pPr marL="228600" indent="-228600">
              <a:buFont typeface="+mj-lt"/>
              <a:buAutoNum type="arabicPeriod"/>
            </a:pPr>
            <a:r>
              <a:rPr lang="en-US" sz="980" b="1" dirty="0">
                <a:latin typeface="Arial"/>
              </a:rPr>
              <a:t>Prior CABG</a:t>
            </a:r>
          </a:p>
          <a:p>
            <a:pPr marL="228600" indent="-228600">
              <a:buFont typeface="+mj-lt"/>
              <a:buAutoNum type="arabicPeriod"/>
            </a:pPr>
            <a:r>
              <a:rPr lang="en-US" sz="980" b="1" dirty="0">
                <a:latin typeface="Arial"/>
              </a:rPr>
              <a:t>Radial approach</a:t>
            </a:r>
          </a:p>
          <a:p>
            <a:pPr marL="228600" indent="-228600">
              <a:buFont typeface="+mj-lt"/>
              <a:buAutoNum type="arabicPeriod"/>
            </a:pPr>
            <a:r>
              <a:rPr lang="en-US" sz="980" b="1" dirty="0">
                <a:latin typeface="Arial"/>
              </a:rPr>
              <a:t>J-CTO score validation</a:t>
            </a:r>
          </a:p>
          <a:p>
            <a:pPr marL="228600" indent="-228600">
              <a:buFont typeface="+mj-lt"/>
              <a:buAutoNum type="arabicPeriod"/>
            </a:pPr>
            <a:r>
              <a:rPr lang="en-US" sz="980" b="1" dirty="0">
                <a:latin typeface="Arial"/>
              </a:rPr>
              <a:t>PROGRESS-CTO score</a:t>
            </a:r>
          </a:p>
          <a:p>
            <a:pPr marL="228600" indent="-228600">
              <a:buFont typeface="+mj-lt"/>
              <a:buAutoNum type="arabicPeriod"/>
            </a:pPr>
            <a:r>
              <a:rPr lang="en-US" sz="980" b="1" dirty="0">
                <a:latin typeface="Arial"/>
              </a:rPr>
              <a:t>In-stent restenosis</a:t>
            </a:r>
          </a:p>
          <a:p>
            <a:pPr marL="228600" indent="-228600">
              <a:buFont typeface="+mj-lt"/>
              <a:buAutoNum type="arabicPeriod"/>
            </a:pPr>
            <a:r>
              <a:rPr lang="en-US" sz="980" b="1" dirty="0">
                <a:latin typeface="Arial"/>
              </a:rPr>
              <a:t>Impact of prior failed CTO PCI</a:t>
            </a:r>
          </a:p>
          <a:p>
            <a:pPr marL="228600" indent="-228600">
              <a:buFont typeface="+mj-lt"/>
              <a:buAutoNum type="arabicPeriod"/>
            </a:pPr>
            <a:r>
              <a:rPr lang="en-US" sz="980" b="1" dirty="0">
                <a:latin typeface="Arial"/>
              </a:rPr>
              <a:t>Side-branch loss</a:t>
            </a:r>
          </a:p>
          <a:p>
            <a:pPr marL="228600" indent="-228600">
              <a:buFont typeface="+mj-lt"/>
              <a:buAutoNum type="arabicPeriod"/>
            </a:pPr>
            <a:r>
              <a:rPr lang="en-US" sz="980" b="1" dirty="0">
                <a:latin typeface="Arial"/>
              </a:rPr>
              <a:t>Antegrade dissection/re-entry outcomes</a:t>
            </a:r>
          </a:p>
          <a:p>
            <a:pPr marL="228600" indent="-228600">
              <a:buFont typeface="+mj-lt"/>
              <a:buAutoNum type="arabicPeriod"/>
            </a:pPr>
            <a:r>
              <a:rPr lang="en-US" sz="980" b="1" dirty="0">
                <a:latin typeface="Arial"/>
              </a:rPr>
              <a:t>Guidewire utilization in AWE</a:t>
            </a:r>
          </a:p>
          <a:p>
            <a:pPr marL="228600" indent="-228600">
              <a:buFont typeface="+mj-lt"/>
              <a:buAutoNum type="arabicPeriod"/>
            </a:pPr>
            <a:r>
              <a:rPr lang="en-US" sz="980" b="1" dirty="0">
                <a:latin typeface="Arial"/>
              </a:rPr>
              <a:t>Contrast utilization</a:t>
            </a:r>
          </a:p>
          <a:p>
            <a:pPr marL="228600" indent="-228600">
              <a:buFont typeface="+mj-lt"/>
              <a:buAutoNum type="arabicPeriod"/>
            </a:pPr>
            <a:r>
              <a:rPr lang="en-US" sz="980" b="1" dirty="0">
                <a:latin typeface="Arial"/>
              </a:rPr>
              <a:t>Proximal cap ambiguity</a:t>
            </a:r>
          </a:p>
          <a:p>
            <a:pPr marL="228600" indent="-228600">
              <a:buFont typeface="+mj-lt"/>
              <a:buAutoNum type="arabicPeriod"/>
            </a:pPr>
            <a:r>
              <a:rPr lang="en-US" sz="980" b="1" dirty="0">
                <a:latin typeface="Arial"/>
              </a:rPr>
              <a:t>Retrograde outcomes</a:t>
            </a:r>
          </a:p>
          <a:p>
            <a:pPr marL="228600" indent="-228600">
              <a:buFont typeface="+mj-lt"/>
              <a:buAutoNum type="arabicPeriod"/>
            </a:pPr>
            <a:r>
              <a:rPr lang="en-US" sz="980" b="1" dirty="0">
                <a:latin typeface="Arial"/>
              </a:rPr>
              <a:t>Impact of lesion age</a:t>
            </a:r>
          </a:p>
          <a:p>
            <a:pPr marL="228600" indent="-228600">
              <a:buFont typeface="+mj-lt"/>
              <a:buAutoNum type="arabicPeriod"/>
            </a:pPr>
            <a:r>
              <a:rPr lang="en-US" sz="980" b="1" dirty="0">
                <a:latin typeface="Arial"/>
              </a:rPr>
              <a:t>Use of SVGs for retrograde approach</a:t>
            </a:r>
          </a:p>
          <a:p>
            <a:pPr marL="228600" indent="-228600">
              <a:buFont typeface="+mj-lt"/>
              <a:buAutoNum type="arabicPeriod"/>
            </a:pPr>
            <a:r>
              <a:rPr lang="en-US" sz="980" b="1" dirty="0">
                <a:latin typeface="Arial"/>
              </a:rPr>
              <a:t>Use of intravascular imaging</a:t>
            </a:r>
          </a:p>
          <a:p>
            <a:pPr marL="228600" indent="-228600">
              <a:buFont typeface="+mj-lt"/>
              <a:buAutoNum type="arabicPeriod"/>
            </a:pPr>
            <a:r>
              <a:rPr lang="en-US" sz="980" b="1" dirty="0">
                <a:latin typeface="Arial"/>
              </a:rPr>
              <a:t>Balloon uncrossable occlusions</a:t>
            </a:r>
          </a:p>
          <a:p>
            <a:pPr marL="228600" indent="-228600">
              <a:buFont typeface="+mj-lt"/>
              <a:buAutoNum type="arabicPeriod"/>
            </a:pPr>
            <a:r>
              <a:rPr lang="en-US" sz="980" b="1" dirty="0">
                <a:latin typeface="Arial"/>
              </a:rPr>
              <a:t>CTO scores comparative analysis</a:t>
            </a:r>
          </a:p>
          <a:p>
            <a:pPr marL="228600" indent="-228600">
              <a:buFont typeface="+mj-lt"/>
              <a:buAutoNum type="arabicPeriod"/>
            </a:pPr>
            <a:r>
              <a:rPr lang="en-US" sz="980" b="1" dirty="0">
                <a:latin typeface="Arial"/>
              </a:rPr>
              <a:t>PROGRESS-CTO Complications score</a:t>
            </a:r>
          </a:p>
          <a:p>
            <a:pPr marL="228600" indent="-228600">
              <a:buFont typeface="+mj-lt"/>
              <a:buAutoNum type="arabicPeriod"/>
            </a:pPr>
            <a:r>
              <a:rPr lang="en-US" sz="980" b="1" dirty="0">
                <a:latin typeface="Arial"/>
              </a:rPr>
              <a:t>Impact of age and sex</a:t>
            </a:r>
          </a:p>
          <a:p>
            <a:pPr marL="228600" indent="-228600">
              <a:buFont typeface="+mj-lt"/>
              <a:buAutoNum type="arabicPeriod"/>
            </a:pPr>
            <a:r>
              <a:rPr lang="en-US" sz="980" b="1" dirty="0">
                <a:latin typeface="Arial"/>
              </a:rPr>
              <a:t>Impact of diabetes</a:t>
            </a:r>
          </a:p>
          <a:p>
            <a:pPr marL="228600" indent="-228600">
              <a:buFont typeface="+mj-lt"/>
              <a:buAutoNum type="arabicPeriod"/>
            </a:pPr>
            <a:r>
              <a:rPr lang="en-US" sz="980" b="1" dirty="0">
                <a:latin typeface="Arial"/>
              </a:rPr>
              <a:t>Approaches to RCA occlusions</a:t>
            </a:r>
          </a:p>
          <a:p>
            <a:pPr marL="228600" indent="-228600">
              <a:buFont typeface="+mj-lt"/>
              <a:buAutoNum type="arabicPeriod"/>
            </a:pPr>
            <a:r>
              <a:rPr lang="en-US" sz="980" b="1" dirty="0">
                <a:latin typeface="Arial"/>
              </a:rPr>
              <a:t>Spatial distribution of CTOs</a:t>
            </a:r>
          </a:p>
          <a:p>
            <a:pPr marL="228600" indent="-228600">
              <a:buFont typeface="+mj-lt"/>
              <a:buAutoNum type="arabicPeriod"/>
            </a:pPr>
            <a:r>
              <a:rPr lang="en-US" sz="980" b="1" dirty="0">
                <a:latin typeface="Arial"/>
              </a:rPr>
              <a:t>Radiation exposure</a:t>
            </a:r>
          </a:p>
          <a:p>
            <a:pPr marL="228600" indent="-228600">
              <a:buFont typeface="+mj-lt"/>
              <a:buAutoNum type="arabicPeriod"/>
            </a:pPr>
            <a:r>
              <a:rPr lang="en-US" sz="980" b="1" dirty="0">
                <a:latin typeface="Arial"/>
              </a:rPr>
              <a:t>Further validation of hybrid algorithm</a:t>
            </a:r>
          </a:p>
          <a:p>
            <a:pPr marL="228600" indent="-228600">
              <a:buFont typeface="+mj-lt"/>
              <a:buAutoNum type="arabicPeriod"/>
            </a:pPr>
            <a:r>
              <a:rPr lang="en-US" sz="980" b="1" dirty="0">
                <a:latin typeface="Arial"/>
              </a:rPr>
              <a:t>Effect of proximal vessel tortuosity</a:t>
            </a:r>
          </a:p>
          <a:p>
            <a:pPr marL="228600" indent="-228600">
              <a:buFont typeface="+mj-lt"/>
              <a:buAutoNum type="arabicPeriod"/>
            </a:pPr>
            <a:r>
              <a:rPr lang="en-US" sz="980" b="1" dirty="0">
                <a:latin typeface="Arial"/>
              </a:rPr>
              <a:t>Effect of calcification</a:t>
            </a:r>
          </a:p>
          <a:p>
            <a:pPr marL="228600" indent="-228600">
              <a:buFont typeface="+mj-lt"/>
              <a:buAutoNum type="arabicPeriod"/>
            </a:pPr>
            <a:r>
              <a:rPr lang="en-US" sz="980" b="1" dirty="0">
                <a:latin typeface="Arial"/>
              </a:rPr>
              <a:t>Perforation incidence treatment and outcomes</a:t>
            </a:r>
          </a:p>
          <a:p>
            <a:pPr marL="228600" indent="-228600">
              <a:buFont typeface="+mj-lt"/>
              <a:buAutoNum type="arabicPeriod"/>
            </a:pPr>
            <a:r>
              <a:rPr lang="en-US" sz="980" b="1" dirty="0">
                <a:latin typeface="Arial"/>
              </a:rPr>
              <a:t>Hybrid Approach for CTO-PCI – Update</a:t>
            </a:r>
          </a:p>
          <a:p>
            <a:pPr marL="228600" indent="-228600">
              <a:buFont typeface="+mj-lt"/>
              <a:buAutoNum type="arabicPeriod"/>
            </a:pPr>
            <a:r>
              <a:rPr lang="en-US" sz="980" b="1" dirty="0">
                <a:latin typeface="Arial"/>
              </a:rPr>
              <a:t>CTO PCI in patients with CKD</a:t>
            </a:r>
          </a:p>
          <a:p>
            <a:pPr marL="228600" indent="-228600">
              <a:buFont typeface="+mj-lt"/>
              <a:buAutoNum type="arabicPeriod"/>
            </a:pPr>
            <a:r>
              <a:rPr lang="en-US" sz="980" b="1" dirty="0">
                <a:latin typeface="Arial"/>
              </a:rPr>
              <a:t>Ostial CTO PCI</a:t>
            </a:r>
          </a:p>
          <a:p>
            <a:pPr marL="228600" indent="-228600">
              <a:buFont typeface="+mj-lt"/>
              <a:buAutoNum type="arabicPeriod"/>
            </a:pPr>
            <a:r>
              <a:rPr lang="en-US" sz="980" b="1" dirty="0">
                <a:latin typeface="Arial"/>
              </a:rPr>
              <a:t>Use of guide catheter extension in </a:t>
            </a:r>
            <a:r>
              <a:rPr lang="en-US" sz="980" b="1" dirty="0" err="1">
                <a:latin typeface="Arial"/>
              </a:rPr>
              <a:t>Rcart</a:t>
            </a:r>
            <a:endParaRPr lang="en-US" sz="980" b="1" dirty="0">
              <a:latin typeface="Arial"/>
            </a:endParaRPr>
          </a:p>
          <a:p>
            <a:pPr marL="228600" indent="-228600">
              <a:buFont typeface="+mj-lt"/>
              <a:buAutoNum type="arabicPeriod"/>
            </a:pPr>
            <a:r>
              <a:rPr lang="en-US" sz="980" b="1" dirty="0">
                <a:latin typeface="Arial"/>
              </a:rPr>
              <a:t>Retrograde CTO PCI via LIMA</a:t>
            </a:r>
          </a:p>
          <a:p>
            <a:pPr marL="228600" indent="-228600">
              <a:buFont typeface="+mj-lt"/>
              <a:buAutoNum type="arabicPeriod"/>
            </a:pPr>
            <a:r>
              <a:rPr lang="en-US" sz="980" b="1" dirty="0">
                <a:latin typeface="Arial"/>
              </a:rPr>
              <a:t>Balloon </a:t>
            </a:r>
            <a:r>
              <a:rPr lang="en-US" sz="980" b="1" dirty="0" err="1">
                <a:latin typeface="Arial"/>
              </a:rPr>
              <a:t>undilatable</a:t>
            </a:r>
            <a:r>
              <a:rPr lang="en-US" sz="980" b="1" dirty="0">
                <a:latin typeface="Arial"/>
              </a:rPr>
              <a:t> CTOs</a:t>
            </a:r>
          </a:p>
          <a:p>
            <a:pPr marL="228600" indent="-228600">
              <a:buFont typeface="+mj-lt"/>
              <a:buAutoNum type="arabicPeriod"/>
            </a:pPr>
            <a:r>
              <a:rPr lang="en-US" sz="980" b="1" dirty="0">
                <a:latin typeface="Arial"/>
              </a:rPr>
              <a:t>Mechanical cardiac support</a:t>
            </a:r>
          </a:p>
          <a:p>
            <a:pPr marL="228600" indent="-228600">
              <a:buFont typeface="+mj-lt"/>
              <a:buAutoNum type="arabicPeriod"/>
            </a:pPr>
            <a:r>
              <a:rPr lang="en-US" sz="980" b="1" dirty="0"/>
              <a:t>Left main CTO PCI: a case series</a:t>
            </a:r>
          </a:p>
          <a:p>
            <a:pPr marL="228600" indent="-228600">
              <a:buFont typeface="+mj-lt"/>
              <a:buAutoNum type="arabicPeriod"/>
            </a:pPr>
            <a:r>
              <a:rPr lang="en-US" sz="980" b="1" dirty="0"/>
              <a:t>Use of the </a:t>
            </a:r>
            <a:r>
              <a:rPr lang="en-US" sz="980" b="1" dirty="0" err="1"/>
              <a:t>DyeVert</a:t>
            </a:r>
            <a:r>
              <a:rPr lang="en-US" sz="980" b="1" dirty="0"/>
              <a:t> System in Chronic Total Occlusion Percutaneous Coronary intervention</a:t>
            </a:r>
          </a:p>
          <a:p>
            <a:pPr marL="228600" indent="-228600">
              <a:buFont typeface="+mj-lt"/>
              <a:buAutoNum type="arabicPeriod"/>
            </a:pPr>
            <a:r>
              <a:rPr lang="en-US" sz="980" b="1" dirty="0"/>
              <a:t>&gt;1 CTO PCI during the same procedure</a:t>
            </a:r>
          </a:p>
          <a:p>
            <a:pPr marL="228600" indent="-228600">
              <a:buFont typeface="+mj-lt"/>
              <a:buAutoNum type="arabicPeriod"/>
            </a:pPr>
            <a:r>
              <a:rPr lang="en-US" sz="980" b="1" dirty="0"/>
              <a:t>CTO PCI via radial approach</a:t>
            </a:r>
          </a:p>
          <a:p>
            <a:pPr marL="228600" indent="-228600">
              <a:buFont typeface="+mj-lt"/>
              <a:buAutoNum type="arabicPeriod"/>
            </a:pPr>
            <a:r>
              <a:rPr lang="en-US" sz="980" b="1" dirty="0"/>
              <a:t>PAD</a:t>
            </a:r>
          </a:p>
          <a:p>
            <a:pPr marL="228600" indent="-228600">
              <a:buFont typeface="+mj-lt"/>
              <a:buAutoNum type="arabicPeriod"/>
            </a:pPr>
            <a:r>
              <a:rPr lang="en-US" sz="980" b="1" dirty="0"/>
              <a:t>Retrograde via SVG</a:t>
            </a:r>
          </a:p>
          <a:p>
            <a:pPr marL="228600" indent="-228600">
              <a:buFont typeface="+mj-lt"/>
              <a:buAutoNum type="arabicPeriod"/>
            </a:pPr>
            <a:r>
              <a:rPr lang="en-US" sz="980" b="1" dirty="0" err="1"/>
              <a:t>Subintimal</a:t>
            </a:r>
            <a:r>
              <a:rPr lang="en-US" sz="980" b="1" dirty="0"/>
              <a:t> plaque modification</a:t>
            </a:r>
          </a:p>
          <a:p>
            <a:pPr marL="228600" indent="-228600">
              <a:buFont typeface="+mj-lt"/>
              <a:buAutoNum type="arabicPeriod"/>
            </a:pPr>
            <a:r>
              <a:rPr lang="en-US" sz="980" b="1" dirty="0"/>
              <a:t>Impact of IVUS for stent optimization on outcomes</a:t>
            </a:r>
          </a:p>
          <a:p>
            <a:pPr marL="228600" indent="-228600">
              <a:buFont typeface="+mj-lt"/>
              <a:buAutoNum type="arabicPeriod"/>
            </a:pPr>
            <a:r>
              <a:rPr lang="en-US" sz="980" b="1" dirty="0"/>
              <a:t>Impact of Concomitant Treatment of Non-Chronic Total Occlusion Lesions at the Time of Chronic Total Occlusion Intervention</a:t>
            </a:r>
          </a:p>
          <a:p>
            <a:pPr marL="228600" indent="-228600">
              <a:buFont typeface="+mj-lt"/>
              <a:buAutoNum type="arabicPeriod"/>
            </a:pPr>
            <a:endParaRPr lang="en-US" sz="980" b="1" dirty="0"/>
          </a:p>
          <a:p>
            <a:pPr marL="228600" indent="-228600">
              <a:buFont typeface="+mj-lt"/>
              <a:buAutoNum type="arabicPeriod"/>
            </a:pPr>
            <a:endParaRPr lang="en-US" sz="980" b="1" dirty="0"/>
          </a:p>
          <a:p>
            <a:pPr marL="228600" indent="-228600">
              <a:buFont typeface="+mj-lt"/>
              <a:buAutoNum type="arabicPeriod"/>
            </a:pPr>
            <a:endParaRPr lang="en-US" sz="980" b="1" dirty="0"/>
          </a:p>
          <a:p>
            <a:pPr marL="228600" indent="-228600">
              <a:buFont typeface="+mj-lt"/>
              <a:buAutoNum type="arabicPeriod"/>
            </a:pPr>
            <a:endParaRPr lang="en-US" sz="980" b="1" dirty="0"/>
          </a:p>
          <a:p>
            <a:pPr marL="228600" indent="-228600">
              <a:buFont typeface="+mj-lt"/>
              <a:buAutoNum type="arabicPeriod"/>
            </a:pPr>
            <a:endParaRPr lang="en-US" sz="980" b="1" dirty="0"/>
          </a:p>
          <a:p>
            <a:pPr marL="228600" indent="-228600">
              <a:buFont typeface="+mj-lt"/>
              <a:buAutoNum type="arabicPeriod"/>
            </a:pPr>
            <a:endParaRPr lang="en-US" sz="980" b="1" dirty="0"/>
          </a:p>
          <a:p>
            <a:pPr marL="228600" indent="-228600">
              <a:buFont typeface="+mj-lt"/>
              <a:buAutoNum type="arabicPeriod"/>
            </a:pPr>
            <a:r>
              <a:rPr lang="en-US" sz="980" b="1" dirty="0"/>
              <a:t>Ad hoc vs planned CTO PCI</a:t>
            </a:r>
          </a:p>
          <a:p>
            <a:pPr marL="228600" indent="-228600">
              <a:buFont typeface="+mj-lt"/>
              <a:buAutoNum type="arabicPeriod"/>
            </a:pPr>
            <a:r>
              <a:rPr lang="en-US" sz="980" b="1" dirty="0"/>
              <a:t>Usefulness of </a:t>
            </a:r>
            <a:r>
              <a:rPr lang="en-US" sz="980" b="1" dirty="0" err="1"/>
              <a:t>atherectomy</a:t>
            </a:r>
            <a:r>
              <a:rPr lang="en-US" sz="980" b="1" dirty="0"/>
              <a:t> in CTO Interventions</a:t>
            </a:r>
          </a:p>
          <a:p>
            <a:pPr marL="228600" indent="-228600">
              <a:buFont typeface="+mj-lt"/>
              <a:buAutoNum type="arabicPeriod"/>
            </a:pPr>
            <a:r>
              <a:rPr lang="en-US" sz="980" b="1" dirty="0"/>
              <a:t>In-hospital outcomes of CTO PCI interventions in patients with prior CABG</a:t>
            </a:r>
          </a:p>
          <a:p>
            <a:pPr marL="228600" indent="-228600">
              <a:buFont typeface="+mj-lt"/>
              <a:buAutoNum type="arabicPeriod"/>
            </a:pPr>
            <a:r>
              <a:rPr lang="en-US" sz="980" b="1" dirty="0">
                <a:latin typeface="Arial"/>
              </a:rPr>
              <a:t>Impact of technical success on outcomes</a:t>
            </a:r>
          </a:p>
          <a:p>
            <a:pPr marL="228600" indent="-228600">
              <a:buFont typeface="+mj-lt"/>
              <a:buAutoNum type="arabicPeriod"/>
            </a:pPr>
            <a:r>
              <a:rPr lang="en-US" sz="980" b="1" dirty="0">
                <a:latin typeface="Arial"/>
              </a:rPr>
              <a:t>Impact of prior CABG on follow-up outcomes</a:t>
            </a:r>
          </a:p>
          <a:p>
            <a:pPr marL="228600" indent="-228600">
              <a:buFont typeface="+mj-lt"/>
              <a:buAutoNum type="arabicPeriod"/>
            </a:pPr>
            <a:r>
              <a:rPr lang="en-US" sz="980" b="1" dirty="0">
                <a:latin typeface="Arial"/>
              </a:rPr>
              <a:t>Temporal trends</a:t>
            </a:r>
          </a:p>
          <a:p>
            <a:pPr marL="228600" indent="-228600">
              <a:buFont typeface="+mj-lt"/>
              <a:buAutoNum type="arabicPeriod"/>
            </a:pPr>
            <a:r>
              <a:rPr lang="en-US" sz="980" b="1" dirty="0"/>
              <a:t>Comparison of scores</a:t>
            </a:r>
          </a:p>
          <a:p>
            <a:pPr marL="228600" indent="-228600">
              <a:buFont typeface="+mj-lt"/>
              <a:buAutoNum type="arabicPeriod"/>
            </a:pPr>
            <a:r>
              <a:rPr lang="en-US" sz="980" b="1" dirty="0"/>
              <a:t>Distal radial</a:t>
            </a:r>
          </a:p>
          <a:p>
            <a:pPr marL="228600" indent="-228600">
              <a:buFont typeface="+mj-lt"/>
              <a:buAutoNum type="arabicPeriod"/>
            </a:pPr>
            <a:r>
              <a:rPr lang="en-US" sz="980" b="1" dirty="0"/>
              <a:t>In-stent restenosis</a:t>
            </a:r>
          </a:p>
          <a:p>
            <a:pPr marL="228600" indent="-228600">
              <a:buFont typeface="+mj-lt"/>
              <a:buAutoNum type="arabicPeriod"/>
            </a:pPr>
            <a:r>
              <a:rPr lang="en-US" sz="980" b="1" dirty="0"/>
              <a:t>Patient radiation dose</a:t>
            </a:r>
          </a:p>
          <a:p>
            <a:pPr marL="228600" indent="-228600">
              <a:buFont typeface="+mj-lt"/>
              <a:buAutoNum type="arabicPeriod"/>
            </a:pPr>
            <a:r>
              <a:rPr lang="en-US" sz="980" b="1" dirty="0"/>
              <a:t>Equipment utilization</a:t>
            </a:r>
          </a:p>
          <a:p>
            <a:pPr marL="228600" indent="-228600">
              <a:buFont typeface="+mj-lt"/>
              <a:buAutoNum type="arabicPeriod"/>
            </a:pPr>
            <a:r>
              <a:rPr lang="en-US" sz="980" b="1" dirty="0"/>
              <a:t>CT co-registration</a:t>
            </a:r>
          </a:p>
          <a:p>
            <a:pPr marL="228600" indent="-228600">
              <a:buFont typeface="+mj-lt"/>
              <a:buAutoNum type="arabicPeriod"/>
            </a:pPr>
            <a:r>
              <a:rPr lang="en-US" sz="980" b="1" dirty="0"/>
              <a:t>Adherence to hybrid algorithm</a:t>
            </a:r>
          </a:p>
          <a:p>
            <a:pPr marL="228600" indent="-228600">
              <a:buFont typeface="+mj-lt"/>
              <a:buAutoNum type="arabicPeriod"/>
            </a:pPr>
            <a:r>
              <a:rPr lang="en-US" sz="980" b="1" dirty="0"/>
              <a:t>Viability according to history of MI</a:t>
            </a:r>
          </a:p>
          <a:p>
            <a:pPr marL="228600" indent="-228600">
              <a:buFont typeface="+mj-lt"/>
              <a:buAutoNum type="arabicPeriod"/>
            </a:pPr>
            <a:r>
              <a:rPr lang="en-US" sz="980" b="1" dirty="0"/>
              <a:t>Outcomes of CTO-PCI in patients with MI</a:t>
            </a:r>
          </a:p>
          <a:p>
            <a:pPr marL="228600" indent="-228600">
              <a:buFont typeface="+mj-lt"/>
              <a:buAutoNum type="arabicPeriod"/>
            </a:pPr>
            <a:r>
              <a:rPr lang="en-US" sz="980" b="1" dirty="0"/>
              <a:t>Laser for balloon </a:t>
            </a:r>
            <a:r>
              <a:rPr lang="en-US" sz="980" b="1" dirty="0" err="1"/>
              <a:t>uncrossable</a:t>
            </a:r>
            <a:r>
              <a:rPr lang="en-US" sz="980" b="1" dirty="0"/>
              <a:t> and </a:t>
            </a:r>
            <a:r>
              <a:rPr lang="en-US" sz="980" b="1" dirty="0" err="1"/>
              <a:t>undilatable</a:t>
            </a:r>
            <a:r>
              <a:rPr lang="en-US" sz="980" b="1" dirty="0"/>
              <a:t> chronic total occlusion interventions</a:t>
            </a:r>
          </a:p>
          <a:p>
            <a:pPr marL="228600" indent="-228600">
              <a:buFont typeface="+mj-lt"/>
              <a:buAutoNum type="arabicPeriod"/>
            </a:pPr>
            <a:r>
              <a:rPr lang="en-US" sz="980" b="1" dirty="0"/>
              <a:t>In-stent CTO PCI: Pooled Analysis of 4 multicenter registries</a:t>
            </a:r>
          </a:p>
          <a:p>
            <a:pPr marL="228600" indent="-228600">
              <a:buFont typeface="+mj-lt"/>
              <a:buAutoNum type="arabicPeriod"/>
            </a:pPr>
            <a:r>
              <a:rPr lang="en-US" sz="980" b="1" dirty="0"/>
              <a:t>CTO PCI in octogenarians and nonagenarians</a:t>
            </a:r>
          </a:p>
          <a:p>
            <a:pPr marL="228600" indent="-228600">
              <a:buFont typeface="+mj-lt"/>
              <a:buAutoNum type="arabicPeriod"/>
            </a:pPr>
            <a:r>
              <a:rPr lang="en-US" sz="980" b="1" dirty="0"/>
              <a:t>Chronic total occlusion percutaneous coronary intervention during the COVID-19 pandemic</a:t>
            </a:r>
          </a:p>
          <a:p>
            <a:pPr marL="228600" indent="-228600">
              <a:buFont typeface="+mj-lt"/>
              <a:buAutoNum type="arabicPeriod"/>
            </a:pPr>
            <a:r>
              <a:rPr lang="en-US" sz="980" b="1" dirty="0"/>
              <a:t>Outcomes of Chronic Total Occlusion CTO PCI According to Race </a:t>
            </a:r>
          </a:p>
          <a:p>
            <a:pPr marL="228600" indent="-228600">
              <a:buFont typeface="+mj-lt"/>
              <a:buAutoNum type="arabicPeriod"/>
            </a:pPr>
            <a:r>
              <a:rPr lang="en-US" sz="980" b="1" dirty="0"/>
              <a:t>Impact of adherence to the hybrid algorithm for initial crossing strategy selection in CTO PCI</a:t>
            </a:r>
          </a:p>
          <a:p>
            <a:pPr marL="228600" indent="-228600">
              <a:buFont typeface="+mj-lt"/>
              <a:buAutoNum type="arabicPeriod"/>
            </a:pPr>
            <a:r>
              <a:rPr lang="en-US" sz="980" b="1" dirty="0"/>
              <a:t>PCI of CTOs Involving a Bifurcation</a:t>
            </a:r>
          </a:p>
          <a:p>
            <a:pPr marL="228600" indent="-228600">
              <a:buFont typeface="+mj-lt"/>
              <a:buAutoNum type="arabicPeriod"/>
            </a:pPr>
            <a:r>
              <a:rPr lang="en-US" sz="980" b="1" dirty="0"/>
              <a:t>Outcomes of CTO PCI in patients with reduced LVEF</a:t>
            </a:r>
          </a:p>
          <a:p>
            <a:pPr marL="228600" indent="-228600">
              <a:buFont typeface="+mj-lt"/>
              <a:buAutoNum type="arabicPeriod"/>
            </a:pPr>
            <a:r>
              <a:rPr lang="en-US" sz="980" b="1" dirty="0"/>
              <a:t>Association of Annual Operator Volume with Outcomes of Chronic Total Occlusion Percutaneous Coronary Intervention</a:t>
            </a:r>
          </a:p>
          <a:p>
            <a:pPr marL="228600" indent="-228600">
              <a:buFont typeface="+mj-lt"/>
              <a:buAutoNum type="arabicPeriod"/>
            </a:pPr>
            <a:r>
              <a:rPr lang="en-US" sz="980" b="1" dirty="0"/>
              <a:t>Primary versus Secondary Retrograde in CTO interventions</a:t>
            </a:r>
          </a:p>
          <a:p>
            <a:pPr marL="228600" indent="-228600">
              <a:buFont typeface="+mj-lt"/>
              <a:buAutoNum type="arabicPeriod"/>
            </a:pPr>
            <a:r>
              <a:rPr lang="en-US" sz="980" b="1" dirty="0"/>
              <a:t>Temporal Trends in Retrograde Crossing of </a:t>
            </a:r>
            <a:r>
              <a:rPr lang="en-US" sz="980" b="1" dirty="0" err="1"/>
              <a:t>Epicardial</a:t>
            </a:r>
            <a:r>
              <a:rPr lang="en-US" sz="980" b="1" dirty="0"/>
              <a:t> Collaterals in CTO PCI</a:t>
            </a:r>
          </a:p>
          <a:p>
            <a:pPr marL="228600" indent="-228600">
              <a:buFont typeface="+mj-lt"/>
              <a:buAutoNum type="arabicPeriod"/>
            </a:pPr>
            <a:r>
              <a:rPr lang="en-US" sz="980" b="1" dirty="0"/>
              <a:t>Balloon </a:t>
            </a:r>
            <a:r>
              <a:rPr lang="en-US" sz="980" b="1" dirty="0" err="1"/>
              <a:t>undilatable</a:t>
            </a:r>
            <a:r>
              <a:rPr lang="en-US" sz="980" b="1" dirty="0"/>
              <a:t> CTO lesions</a:t>
            </a:r>
          </a:p>
          <a:p>
            <a:pPr marL="228600" indent="-228600">
              <a:buFont typeface="+mj-lt"/>
              <a:buAutoNum type="arabicPeriod"/>
            </a:pPr>
            <a:r>
              <a:rPr lang="en-US" sz="980" b="1" dirty="0"/>
              <a:t>BMI in CTO PCI</a:t>
            </a:r>
          </a:p>
          <a:p>
            <a:pPr marL="228600" indent="-228600">
              <a:buFont typeface="+mj-lt"/>
              <a:buAutoNum type="arabicPeriod"/>
            </a:pPr>
            <a:r>
              <a:rPr lang="en-US" sz="980" b="1" dirty="0"/>
              <a:t>Perforation in CTO PCI</a:t>
            </a:r>
          </a:p>
          <a:p>
            <a:pPr marL="228600" indent="-228600">
              <a:buFont typeface="+mj-lt"/>
              <a:buAutoNum type="arabicPeriod"/>
            </a:pPr>
            <a:r>
              <a:rPr lang="en-US" sz="980" b="1" dirty="0">
                <a:latin typeface="Arial"/>
              </a:rPr>
              <a:t>Intravascular lithotripsy in CTO PCI</a:t>
            </a:r>
          </a:p>
          <a:p>
            <a:pPr marL="228600" indent="-228600">
              <a:buFont typeface="+mj-lt"/>
              <a:buAutoNum type="arabicPeriod"/>
            </a:pPr>
            <a:r>
              <a:rPr lang="en-US" sz="980" b="1" dirty="0">
                <a:latin typeface="Arial"/>
              </a:rPr>
              <a:t>ADR vs. parallel wiring in CTO PCI</a:t>
            </a:r>
          </a:p>
          <a:p>
            <a:pPr marL="228600" indent="-228600">
              <a:buFont typeface="+mj-lt"/>
              <a:buAutoNum type="arabicPeriod"/>
            </a:pPr>
            <a:r>
              <a:rPr lang="en-US" sz="980" b="1" dirty="0">
                <a:latin typeface="Arial"/>
              </a:rPr>
              <a:t>Radial access in CTO PCI</a:t>
            </a:r>
          </a:p>
          <a:p>
            <a:pPr marL="228600" indent="-228600">
              <a:buFont typeface="+mj-lt"/>
              <a:buAutoNum type="arabicPeriod"/>
            </a:pPr>
            <a:r>
              <a:rPr lang="en-US" sz="980" b="1" dirty="0">
                <a:latin typeface="Arial"/>
              </a:rPr>
              <a:t>PROGRESS-CTO complication scores</a:t>
            </a:r>
          </a:p>
          <a:p>
            <a:pPr marL="228600" indent="-228600">
              <a:buFont typeface="+mj-lt"/>
              <a:buAutoNum type="arabicPeriod"/>
            </a:pPr>
            <a:r>
              <a:rPr lang="en-US" sz="980" b="1" dirty="0">
                <a:latin typeface="Arial"/>
              </a:rPr>
              <a:t>Predictors of success in primary retrograde strategy in CTO PCI</a:t>
            </a:r>
          </a:p>
          <a:p>
            <a:pPr marL="228600" indent="-228600">
              <a:buFont typeface="+mj-lt"/>
              <a:buAutoNum type="arabicPeriod"/>
            </a:pPr>
            <a:r>
              <a:rPr lang="en-US" sz="980" b="1" dirty="0">
                <a:latin typeface="Arial"/>
              </a:rPr>
              <a:t>Assessment of the OPEN-CLEAN perforation score</a:t>
            </a:r>
          </a:p>
          <a:p>
            <a:pPr marL="228600" indent="-228600">
              <a:buFont typeface="+mj-lt"/>
              <a:buAutoNum type="arabicPeriod"/>
            </a:pPr>
            <a:r>
              <a:rPr lang="en-US" sz="980" b="1" dirty="0">
                <a:latin typeface="Arial"/>
              </a:rPr>
              <a:t>PROGRESS CTO overall update</a:t>
            </a:r>
          </a:p>
          <a:p>
            <a:pPr marL="228600" indent="-228600">
              <a:buFont typeface="+mj-lt"/>
              <a:buAutoNum type="arabicPeriod"/>
            </a:pPr>
            <a:r>
              <a:rPr lang="en-US" sz="980" b="1" dirty="0">
                <a:latin typeface="Arial"/>
              </a:rPr>
              <a:t>PROGRESS-CTO perforation score</a:t>
            </a:r>
          </a:p>
          <a:p>
            <a:pPr marL="228600" indent="-228600">
              <a:buFont typeface="+mj-lt"/>
              <a:buAutoNum type="arabicPeriod"/>
            </a:pPr>
            <a:r>
              <a:rPr lang="en-US" sz="980" b="1" dirty="0" err="1">
                <a:latin typeface="Arial"/>
              </a:rPr>
              <a:t>Preprocedural</a:t>
            </a:r>
            <a:r>
              <a:rPr lang="en-US" sz="980" b="1" dirty="0">
                <a:latin typeface="Arial"/>
              </a:rPr>
              <a:t> CCTA in CTO PCI</a:t>
            </a:r>
          </a:p>
          <a:p>
            <a:pPr marL="228600" indent="-228600">
              <a:buFont typeface="+mj-lt"/>
              <a:buAutoNum type="arabicPeriod"/>
            </a:pPr>
            <a:r>
              <a:rPr lang="en-US" sz="980" b="1" dirty="0">
                <a:latin typeface="Arial"/>
              </a:rPr>
              <a:t>LAST in CTO PCI</a:t>
            </a:r>
          </a:p>
          <a:p>
            <a:pPr marL="228600" indent="-228600">
              <a:buFont typeface="+mj-lt"/>
              <a:buAutoNum type="arabicPeriod"/>
            </a:pPr>
            <a:r>
              <a:rPr lang="en-US" sz="980" b="1" dirty="0">
                <a:latin typeface="Arial"/>
              </a:rPr>
              <a:t>ACS vs no ACS in CTO PCI</a:t>
            </a:r>
          </a:p>
          <a:p>
            <a:pPr marL="228600" indent="-228600">
              <a:buFont typeface="+mj-lt"/>
              <a:buAutoNum type="arabicPeriod"/>
            </a:pPr>
            <a:r>
              <a:rPr lang="en-US" sz="980" b="1" dirty="0">
                <a:latin typeface="Arial"/>
              </a:rPr>
              <a:t>SVG occlusion in CTO PCI</a:t>
            </a:r>
          </a:p>
          <a:p>
            <a:pPr marL="228600" indent="-228600">
              <a:buFont typeface="+mj-lt"/>
              <a:buAutoNum type="arabicPeriod"/>
            </a:pPr>
            <a:endParaRPr lang="en-US" sz="980" b="1" dirty="0">
              <a:latin typeface="Arial"/>
            </a:endParaRPr>
          </a:p>
          <a:p>
            <a:pPr marL="228600" indent="-228600">
              <a:buFont typeface="+mj-lt"/>
              <a:buAutoNum type="arabicPeriod"/>
            </a:pPr>
            <a:endParaRPr lang="en-US" sz="980" b="1" dirty="0">
              <a:latin typeface="Arial"/>
            </a:endParaRPr>
          </a:p>
          <a:p>
            <a:pPr marL="228600" indent="-228600">
              <a:buFont typeface="+mj-lt"/>
              <a:buAutoNum type="arabicPeriod"/>
            </a:pPr>
            <a:endParaRPr lang="en-US" sz="980" b="1" dirty="0">
              <a:latin typeface="Arial"/>
            </a:endParaRPr>
          </a:p>
          <a:p>
            <a:pPr marL="228600" indent="-228600">
              <a:buFont typeface="+mj-lt"/>
              <a:buAutoNum type="arabicPeriod"/>
            </a:pPr>
            <a:endParaRPr lang="en-US" sz="980" b="1" dirty="0">
              <a:latin typeface="Arial"/>
            </a:endParaRPr>
          </a:p>
          <a:p>
            <a:pPr marL="228600" indent="-228600">
              <a:buFont typeface="+mj-lt"/>
              <a:buAutoNum type="arabicPeriod"/>
            </a:pPr>
            <a:endParaRPr lang="en-US" sz="980" b="1" dirty="0">
              <a:latin typeface="Arial"/>
            </a:endParaRPr>
          </a:p>
          <a:p>
            <a:pPr marL="228600" indent="-228600">
              <a:buFont typeface="+mj-lt"/>
              <a:buAutoNum type="arabicPeriod"/>
            </a:pPr>
            <a:endParaRPr lang="en-US" sz="980" b="1" dirty="0">
              <a:latin typeface="Arial"/>
            </a:endParaRPr>
          </a:p>
          <a:p>
            <a:pPr marL="228600" indent="-228600">
              <a:buFont typeface="+mj-lt"/>
              <a:buAutoNum type="arabicPeriod"/>
            </a:pPr>
            <a:endParaRPr lang="en-US" sz="980" b="1" dirty="0">
              <a:latin typeface="Arial"/>
            </a:endParaRPr>
          </a:p>
          <a:p>
            <a:pPr marL="228600" indent="-228600">
              <a:buFont typeface="+mj-lt"/>
              <a:buAutoNum type="arabicPeriod"/>
            </a:pPr>
            <a:r>
              <a:rPr lang="en-US" sz="980" b="1" dirty="0">
                <a:latin typeface="Arial"/>
              </a:rPr>
              <a:t>Gender differences in CTO PCI</a:t>
            </a:r>
          </a:p>
          <a:p>
            <a:pPr marL="228600" indent="-228600">
              <a:buFont typeface="+mj-lt"/>
              <a:buAutoNum type="arabicPeriod"/>
            </a:pPr>
            <a:r>
              <a:rPr lang="en-US" sz="980" b="1" dirty="0">
                <a:latin typeface="Arial"/>
              </a:rPr>
              <a:t>MCS in CTO PCI</a:t>
            </a:r>
          </a:p>
          <a:p>
            <a:pPr marL="228600" indent="-228600">
              <a:buFont typeface="+mj-lt"/>
              <a:buAutoNum type="arabicPeriod"/>
            </a:pPr>
            <a:r>
              <a:rPr lang="en-US" sz="980" b="1" dirty="0">
                <a:latin typeface="Arial"/>
              </a:rPr>
              <a:t>Equipment utilization in CTO PCI</a:t>
            </a:r>
          </a:p>
          <a:p>
            <a:pPr marL="228600" indent="-228600">
              <a:buFont typeface="+mj-lt"/>
              <a:buAutoNum type="arabicPeriod"/>
            </a:pPr>
            <a:r>
              <a:rPr lang="en-US" sz="980" b="1" dirty="0" err="1">
                <a:latin typeface="Arial"/>
              </a:rPr>
              <a:t>Bivalirudin</a:t>
            </a:r>
            <a:r>
              <a:rPr lang="en-US" sz="980" b="1" dirty="0">
                <a:latin typeface="Arial"/>
              </a:rPr>
              <a:t> in CTO PCI</a:t>
            </a:r>
          </a:p>
          <a:p>
            <a:pPr marL="228600" indent="-228600">
              <a:buFont typeface="+mj-lt"/>
              <a:buAutoNum type="arabicPeriod"/>
            </a:pPr>
            <a:r>
              <a:rPr lang="en-US" sz="980" b="1" dirty="0">
                <a:latin typeface="Arial"/>
              </a:rPr>
              <a:t>Single vs multiple operator in CTO PCI</a:t>
            </a:r>
          </a:p>
          <a:p>
            <a:pPr marL="228600" indent="-228600">
              <a:buFont typeface="+mj-lt"/>
              <a:buAutoNum type="arabicPeriod"/>
            </a:pPr>
            <a:r>
              <a:rPr lang="en-US" sz="980" b="1" dirty="0">
                <a:latin typeface="Arial"/>
              </a:rPr>
              <a:t>IVUS in CTO PCI</a:t>
            </a:r>
          </a:p>
          <a:p>
            <a:pPr marL="228600" indent="-228600">
              <a:buFont typeface="+mj-lt"/>
              <a:buAutoNum type="arabicPeriod"/>
            </a:pPr>
            <a:r>
              <a:rPr lang="en-US" sz="980" b="1" dirty="0">
                <a:latin typeface="Arial"/>
              </a:rPr>
              <a:t>Prior failed attempt in CTO PCI</a:t>
            </a:r>
          </a:p>
          <a:p>
            <a:pPr marL="228600" indent="-228600">
              <a:buFont typeface="+mj-lt"/>
              <a:buAutoNum type="arabicPeriod"/>
            </a:pPr>
            <a:r>
              <a:rPr lang="en-US" sz="980" b="1" dirty="0">
                <a:latin typeface="Arial"/>
              </a:rPr>
              <a:t>Impact of lesion length in CTO PCI</a:t>
            </a:r>
          </a:p>
          <a:p>
            <a:pPr marL="228600" indent="-228600">
              <a:buFont typeface="+mj-lt"/>
              <a:buAutoNum type="arabicPeriod"/>
            </a:pPr>
            <a:r>
              <a:rPr lang="en-US" sz="980" b="1" dirty="0">
                <a:latin typeface="Arial"/>
              </a:rPr>
              <a:t>Impact of proximal cap ambiguity in CTO PCI</a:t>
            </a:r>
          </a:p>
          <a:p>
            <a:pPr marL="228600" indent="-228600">
              <a:buFont typeface="+mj-lt"/>
              <a:buAutoNum type="arabicPeriod"/>
            </a:pPr>
            <a:r>
              <a:rPr lang="en-US" sz="980" b="1" dirty="0">
                <a:latin typeface="Arial"/>
              </a:rPr>
              <a:t>Balloon </a:t>
            </a:r>
            <a:r>
              <a:rPr lang="en-US" sz="980" b="1" dirty="0" err="1">
                <a:latin typeface="Arial"/>
              </a:rPr>
              <a:t>uncrossable</a:t>
            </a:r>
            <a:r>
              <a:rPr lang="en-US" sz="980" b="1" dirty="0">
                <a:latin typeface="Arial"/>
              </a:rPr>
              <a:t> lesions in CTO PCI</a:t>
            </a:r>
          </a:p>
          <a:p>
            <a:pPr marL="228600" indent="-228600">
              <a:buFont typeface="+mj-lt"/>
              <a:buAutoNum type="arabicPeriod"/>
            </a:pPr>
            <a:r>
              <a:rPr lang="en-US" sz="980" b="1" dirty="0">
                <a:latin typeface="Arial"/>
              </a:rPr>
              <a:t>Same-day discharge in CTO PCI</a:t>
            </a:r>
          </a:p>
          <a:p>
            <a:pPr marL="228600" indent="-228600">
              <a:buFont typeface="+mj-lt"/>
              <a:buAutoNum type="arabicPeriod"/>
            </a:pPr>
            <a:r>
              <a:rPr lang="en-US" sz="980" b="1" dirty="0">
                <a:latin typeface="Arial"/>
              </a:rPr>
              <a:t> Ad hoc CTO PCI </a:t>
            </a:r>
          </a:p>
          <a:p>
            <a:pPr marL="228600" indent="-228600">
              <a:buFont typeface="+mj-lt"/>
              <a:buAutoNum type="arabicPeriod"/>
            </a:pPr>
            <a:r>
              <a:rPr lang="en-US" sz="980" b="1" dirty="0">
                <a:latin typeface="Arial"/>
              </a:rPr>
              <a:t> ERCTO score in predicting success in retrograde</a:t>
            </a:r>
          </a:p>
          <a:p>
            <a:pPr marL="228600" indent="-228600">
              <a:buFont typeface="+mj-lt"/>
              <a:buAutoNum type="arabicPeriod"/>
            </a:pPr>
            <a:r>
              <a:rPr lang="en-US" sz="980" b="1" dirty="0">
                <a:latin typeface="Arial"/>
              </a:rPr>
              <a:t> Procedure time and CTO PCI outcomes</a:t>
            </a:r>
          </a:p>
          <a:p>
            <a:pPr marL="228600" indent="-228600">
              <a:buFont typeface="+mj-lt"/>
              <a:buAutoNum type="arabicPeriod"/>
            </a:pPr>
            <a:r>
              <a:rPr lang="en-US" sz="980" b="1" dirty="0">
                <a:latin typeface="Arial"/>
              </a:rPr>
              <a:t> Ostial lesions in CTO PCI</a:t>
            </a:r>
          </a:p>
          <a:p>
            <a:pPr marL="228600" indent="-228600">
              <a:buFont typeface="+mj-lt"/>
              <a:buAutoNum type="arabicPeriod"/>
            </a:pPr>
            <a:r>
              <a:rPr lang="en-US" sz="980" b="1" dirty="0">
                <a:latin typeface="Arial"/>
              </a:rPr>
              <a:t> Quality of distal vessel in CTO PCI</a:t>
            </a:r>
          </a:p>
          <a:p>
            <a:pPr marL="228600" indent="-228600">
              <a:buFont typeface="+mj-lt"/>
              <a:buAutoNum type="arabicPeriod"/>
            </a:pPr>
            <a:r>
              <a:rPr lang="en-US" sz="980" b="1" dirty="0">
                <a:latin typeface="Arial"/>
              </a:rPr>
              <a:t> </a:t>
            </a:r>
            <a:r>
              <a:rPr lang="en-US" sz="980" b="1" dirty="0" err="1">
                <a:latin typeface="Arial"/>
              </a:rPr>
              <a:t>Aortacoronary</a:t>
            </a:r>
            <a:r>
              <a:rPr lang="en-US" sz="980" b="1" dirty="0">
                <a:latin typeface="Arial"/>
              </a:rPr>
              <a:t> dissection in CTO PCI</a:t>
            </a:r>
          </a:p>
          <a:p>
            <a:pPr marL="228600" indent="-228600">
              <a:buFont typeface="+mj-lt"/>
              <a:buAutoNum type="arabicPeriod"/>
            </a:pPr>
            <a:r>
              <a:rPr lang="en-US" sz="980" b="1" dirty="0">
                <a:latin typeface="Arial"/>
              </a:rPr>
              <a:t> Atrial fibrillation in CTO PCI</a:t>
            </a:r>
          </a:p>
          <a:p>
            <a:pPr marL="228600" indent="-228600">
              <a:buFont typeface="+mj-lt"/>
              <a:buAutoNum type="arabicPeriod"/>
            </a:pPr>
            <a:r>
              <a:rPr lang="en-US" sz="980" b="1" dirty="0">
                <a:latin typeface="Arial"/>
              </a:rPr>
              <a:t> CTO PCI in prior CABG patients</a:t>
            </a:r>
          </a:p>
          <a:p>
            <a:pPr marL="228600" indent="-228600">
              <a:buFont typeface="+mj-lt"/>
              <a:buAutoNum type="arabicPeriod"/>
            </a:pPr>
            <a:r>
              <a:rPr lang="en-US" sz="980" b="1" dirty="0">
                <a:latin typeface="Arial"/>
              </a:rPr>
              <a:t> Impact of calcium in CTO PCI</a:t>
            </a:r>
          </a:p>
          <a:p>
            <a:pPr marL="228600" indent="-228600">
              <a:buFont typeface="+mj-lt"/>
              <a:buAutoNum type="arabicPeriod"/>
            </a:pPr>
            <a:r>
              <a:rPr lang="en-US" sz="980" b="1" dirty="0">
                <a:latin typeface="Arial"/>
              </a:rPr>
              <a:t> Anemia in CTO PCI</a:t>
            </a:r>
          </a:p>
          <a:p>
            <a:pPr marL="228600" indent="-228600">
              <a:buFont typeface="+mj-lt"/>
              <a:buAutoNum type="arabicPeriod"/>
            </a:pPr>
            <a:r>
              <a:rPr lang="en-US" sz="980" b="1" dirty="0">
                <a:latin typeface="Arial" panose="020B0604020202020204" pitchFamily="34" charset="0"/>
                <a:cs typeface="Arial" panose="020B0604020202020204" pitchFamily="34" charset="0"/>
              </a:rPr>
              <a:t> Frequency of tip in</a:t>
            </a:r>
          </a:p>
          <a:p>
            <a:pPr marL="228600" indent="-228600">
              <a:buFont typeface="+mj-lt"/>
              <a:buAutoNum type="arabicPeriod"/>
            </a:pPr>
            <a:r>
              <a:rPr lang="en-US" sz="980" b="1" dirty="0">
                <a:latin typeface="Arial" panose="020B0604020202020204" pitchFamily="34" charset="0"/>
                <a:cs typeface="Arial" panose="020B0604020202020204" pitchFamily="34" charset="0"/>
              </a:rPr>
              <a:t> Adverse events with coronary IVL use</a:t>
            </a:r>
          </a:p>
          <a:p>
            <a:pPr marL="228600" indent="-228600">
              <a:buFont typeface="+mj-lt"/>
              <a:buAutoNum type="arabicPeriod"/>
            </a:pPr>
            <a:r>
              <a:rPr lang="en-US" sz="980" b="1" dirty="0">
                <a:latin typeface="Arial"/>
              </a:rPr>
              <a:t> Activated Clotting Time and CTO PCI outcomes</a:t>
            </a:r>
            <a:endParaRPr lang="en-US" sz="980" b="1" dirty="0">
              <a:solidFill>
                <a:srgbClr val="FF0000"/>
              </a:solidFill>
              <a:latin typeface="Arial"/>
            </a:endParaRPr>
          </a:p>
          <a:p>
            <a:pPr marL="228600" indent="-228600">
              <a:buFont typeface="+mj-lt"/>
              <a:buAutoNum type="arabicPeriod"/>
            </a:pPr>
            <a:r>
              <a:rPr lang="en-US" sz="980" b="1" dirty="0">
                <a:latin typeface="Arial"/>
              </a:rPr>
              <a:t> BASE and CTO PCI</a:t>
            </a:r>
          </a:p>
          <a:p>
            <a:pPr marL="228600" indent="-228600">
              <a:buFont typeface="+mj-lt"/>
              <a:buAutoNum type="arabicPeriod"/>
            </a:pPr>
            <a:r>
              <a:rPr lang="en-US" sz="980" b="1" dirty="0">
                <a:latin typeface="Arial"/>
              </a:rPr>
              <a:t> Carlino and CTO PCI</a:t>
            </a:r>
          </a:p>
          <a:p>
            <a:pPr marL="228600" indent="-228600">
              <a:buFont typeface="+mj-lt"/>
              <a:buAutoNum type="arabicPeriod"/>
            </a:pPr>
            <a:r>
              <a:rPr lang="en-US" sz="980" b="1" dirty="0">
                <a:latin typeface="Arial"/>
              </a:rPr>
              <a:t> PROGRESS-CTO MENATA</a:t>
            </a:r>
          </a:p>
          <a:p>
            <a:pPr marL="228600" indent="-228600">
              <a:buFont typeface="+mj-lt"/>
              <a:buAutoNum type="arabicPeriod"/>
            </a:pPr>
            <a:r>
              <a:rPr lang="en-US" sz="980" b="1" dirty="0">
                <a:latin typeface="Arial"/>
              </a:rPr>
              <a:t> Calcium modification strategies in dissection and re-entry vs wiring techniques in CTO PCI</a:t>
            </a:r>
          </a:p>
          <a:p>
            <a:pPr marL="228600" indent="-228600">
              <a:buFont typeface="+mj-lt"/>
              <a:buAutoNum type="arabicPeriod"/>
            </a:pPr>
            <a:r>
              <a:rPr lang="en-US" sz="980" b="1" dirty="0">
                <a:latin typeface="Arial"/>
              </a:rPr>
              <a:t> EES vs ZES in CTO PCI</a:t>
            </a:r>
          </a:p>
          <a:p>
            <a:pPr marL="228600" indent="-228600">
              <a:buFont typeface="+mj-lt"/>
              <a:buAutoNum type="arabicPeriod"/>
            </a:pPr>
            <a:r>
              <a:rPr lang="en-US" sz="980" b="1" dirty="0">
                <a:latin typeface="Arial"/>
              </a:rPr>
              <a:t> ADR in CTO PCI </a:t>
            </a:r>
          </a:p>
          <a:p>
            <a:pPr marL="228600" indent="-228600">
              <a:buFont typeface="+mj-lt"/>
              <a:buAutoNum type="arabicPeriod"/>
            </a:pPr>
            <a:r>
              <a:rPr lang="en-US" sz="980" b="1" dirty="0">
                <a:latin typeface="Arial"/>
              </a:rPr>
              <a:t> Frequency of tip in</a:t>
            </a:r>
          </a:p>
          <a:p>
            <a:pPr marL="228600" indent="-228600">
              <a:buFont typeface="+mj-lt"/>
              <a:buAutoNum type="arabicPeriod"/>
            </a:pPr>
            <a:r>
              <a:rPr lang="en-US" sz="980" b="1" dirty="0">
                <a:latin typeface="Arial"/>
              </a:rPr>
              <a:t> The retrograde approach to CTO PCI</a:t>
            </a:r>
          </a:p>
          <a:p>
            <a:pPr marL="228600" indent="-228600">
              <a:buFont typeface="+mj-lt"/>
              <a:buAutoNum type="arabicPeriod"/>
            </a:pPr>
            <a:r>
              <a:rPr lang="en-US" sz="980" b="1" dirty="0">
                <a:latin typeface="Arial" panose="020B0604020202020204" pitchFamily="34" charset="0"/>
                <a:cs typeface="Arial" panose="020B0604020202020204" pitchFamily="34" charset="0"/>
              </a:rPr>
              <a:t> Interventional collaterals in CTO PCI </a:t>
            </a:r>
          </a:p>
          <a:p>
            <a:pPr marL="228600" indent="-228600">
              <a:buFont typeface="+mj-lt"/>
              <a:buAutoNum type="arabicPeriod"/>
            </a:pPr>
            <a:r>
              <a:rPr lang="en-US" sz="980" b="1" dirty="0">
                <a:latin typeface="Arial" panose="020B0604020202020204" pitchFamily="34" charset="0"/>
                <a:cs typeface="Arial" panose="020B0604020202020204" pitchFamily="34" charset="0"/>
              </a:rPr>
              <a:t>CHIP score validation in CTO PCI</a:t>
            </a:r>
          </a:p>
          <a:p>
            <a:pPr marL="228600" indent="-228600">
              <a:buFont typeface="+mj-lt"/>
              <a:buAutoNum type="arabicPeriod"/>
            </a:pPr>
            <a:r>
              <a:rPr lang="en-US" sz="980" b="1" dirty="0">
                <a:latin typeface="Arial" panose="020B0604020202020204" pitchFamily="34" charset="0"/>
                <a:cs typeface="Arial" panose="020B0604020202020204" pitchFamily="34" charset="0"/>
              </a:rPr>
              <a:t>Global geographical diversity in CTO PCI</a:t>
            </a:r>
          </a:p>
          <a:p>
            <a:pPr marL="228600" indent="-228600">
              <a:buFont typeface="+mj-lt"/>
              <a:buAutoNum type="arabicPeriod"/>
            </a:pPr>
            <a:r>
              <a:rPr lang="en-US" sz="1000" b="1" dirty="0">
                <a:latin typeface="Arial" panose="020B0604020202020204" pitchFamily="34" charset="0"/>
                <a:cs typeface="Arial" panose="020B0604020202020204" pitchFamily="34" charset="0"/>
              </a:rPr>
              <a:t>Polymer-jacketed wires in CTO PCI</a:t>
            </a:r>
          </a:p>
          <a:p>
            <a:pPr marL="228600" indent="-228600">
              <a:buFont typeface="+mj-lt"/>
              <a:buAutoNum type="arabicPeriod"/>
            </a:pPr>
            <a:r>
              <a:rPr lang="en-US" sz="1000" b="1" dirty="0">
                <a:latin typeface="Arial" panose="020B0604020202020204" pitchFamily="34" charset="0"/>
                <a:cs typeface="Arial" panose="020B0604020202020204" pitchFamily="34" charset="0"/>
              </a:rPr>
              <a:t>Emergency CABG in CTO PCI</a:t>
            </a:r>
          </a:p>
          <a:p>
            <a:pPr marL="228600" indent="-228600">
              <a:buFont typeface="+mj-lt"/>
              <a:buAutoNum type="arabicPeriod"/>
            </a:pPr>
            <a:r>
              <a:rPr lang="en-US" sz="980" b="1" dirty="0">
                <a:latin typeface="Arial" panose="020B0604020202020204" pitchFamily="34" charset="0"/>
                <a:cs typeface="Arial" panose="020B0604020202020204" pitchFamily="34" charset="0"/>
              </a:rPr>
              <a:t>Equipment loss/entrapment in CTO PCI </a:t>
            </a:r>
          </a:p>
          <a:p>
            <a:pPr marL="228600" indent="-228600">
              <a:buFont typeface="+mj-lt"/>
              <a:buAutoNum type="arabicPeriod"/>
            </a:pPr>
            <a:r>
              <a:rPr lang="en-US" sz="980" b="1" dirty="0">
                <a:latin typeface="Arial" panose="020B0604020202020204" pitchFamily="34" charset="0"/>
                <a:cs typeface="Arial" panose="020B0604020202020204" pitchFamily="34" charset="0"/>
              </a:rPr>
              <a:t>Predictors of success in AWE in CTO PCI</a:t>
            </a:r>
          </a:p>
          <a:p>
            <a:pPr marL="228600" indent="-228600">
              <a:buFont typeface="+mj-lt"/>
              <a:buAutoNum type="arabicPeriod"/>
            </a:pPr>
            <a:r>
              <a:rPr lang="en-US" sz="980" b="1" dirty="0">
                <a:latin typeface="Arial" panose="020B0604020202020204" pitchFamily="34" charset="0"/>
                <a:cs typeface="Arial" panose="020B0604020202020204" pitchFamily="34" charset="0"/>
              </a:rPr>
              <a:t>Machine learning predicting AWE crossing success in CTO PCI </a:t>
            </a:r>
          </a:p>
          <a:p>
            <a:pPr marL="228600" indent="-228600">
              <a:buFont typeface="+mj-lt"/>
              <a:buAutoNum type="arabicPeriod"/>
            </a:pPr>
            <a:r>
              <a:rPr lang="en-US" sz="980" b="1" dirty="0">
                <a:latin typeface="Arial" panose="020B0604020202020204" pitchFamily="34" charset="0"/>
                <a:cs typeface="Arial" panose="020B0604020202020204" pitchFamily="34" charset="0"/>
              </a:rPr>
              <a:t>Race in CTO PCI</a:t>
            </a:r>
          </a:p>
          <a:p>
            <a:pPr marL="228600" indent="-228600">
              <a:buFont typeface="+mj-lt"/>
              <a:buAutoNum type="arabicPeriod"/>
            </a:pPr>
            <a:r>
              <a:rPr lang="en-US" sz="980" b="1" dirty="0">
                <a:latin typeface="Arial" panose="020B0604020202020204" pitchFamily="34" charset="0"/>
                <a:cs typeface="Arial" panose="020B0604020202020204" pitchFamily="34" charset="0"/>
              </a:rPr>
              <a:t>Ipsilateral collaterals in CTO PCI</a:t>
            </a:r>
          </a:p>
          <a:p>
            <a:pPr marL="228600" indent="-228600">
              <a:buFont typeface="+mj-lt"/>
              <a:buAutoNum type="arabicPeriod"/>
            </a:pPr>
            <a:r>
              <a:rPr lang="en-US" sz="980" b="1" dirty="0">
                <a:latin typeface="Arial" panose="020B0604020202020204" pitchFamily="34" charset="0"/>
                <a:cs typeface="Arial" panose="020B0604020202020204" pitchFamily="34" charset="0"/>
              </a:rPr>
              <a:t>Radiation trends in CTO PCI </a:t>
            </a:r>
          </a:p>
          <a:p>
            <a:pPr marL="228600" indent="-228600">
              <a:buFont typeface="+mj-lt"/>
              <a:buAutoNum type="arabicPeriod"/>
            </a:pPr>
            <a:r>
              <a:rPr lang="en-US" sz="980" b="1" dirty="0">
                <a:latin typeface="Arial" panose="020B0604020202020204" pitchFamily="34" charset="0"/>
                <a:cs typeface="Arial" panose="020B0604020202020204" pitchFamily="34" charset="0"/>
              </a:rPr>
              <a:t>Iso-osmolar vs low-osmolar contrast agents for coronary OCT</a:t>
            </a:r>
          </a:p>
          <a:p>
            <a:pPr marL="228600" indent="-228600">
              <a:buFont typeface="+mj-lt"/>
              <a:buAutoNum type="arabicPeriod"/>
            </a:pPr>
            <a:r>
              <a:rPr lang="en-US" sz="980" b="1" dirty="0">
                <a:latin typeface="Arial" panose="020B0604020202020204" pitchFamily="34" charset="0"/>
                <a:cs typeface="Arial" panose="020B0604020202020204" pitchFamily="34" charset="0"/>
              </a:rPr>
              <a:t>Use of plaque modification microcatheters during CTO PCI</a:t>
            </a:r>
          </a:p>
          <a:p>
            <a:pPr marL="228600" indent="-228600">
              <a:buFont typeface="+mj-lt"/>
              <a:buAutoNum type="arabicPeriod"/>
            </a:pPr>
            <a:r>
              <a:rPr lang="en-US" sz="980" b="1" dirty="0">
                <a:latin typeface="Arial" panose="020B0604020202020204" pitchFamily="34" charset="0"/>
                <a:cs typeface="Arial" panose="020B0604020202020204" pitchFamily="34" charset="0"/>
              </a:rPr>
              <a:t>Validation of J-Channel Score for Retrograde Channel Crossing</a:t>
            </a:r>
          </a:p>
          <a:p>
            <a:pPr marL="228600" indent="-228600">
              <a:buFont typeface="+mj-lt"/>
              <a:buAutoNum type="arabicPeriod"/>
            </a:pPr>
            <a:endParaRPr lang="en-US" sz="980" b="1" dirty="0">
              <a:latin typeface="Arial" panose="020B0604020202020204" pitchFamily="34" charset="0"/>
              <a:cs typeface="Arial" panose="020B0604020202020204" pitchFamily="34" charset="0"/>
            </a:endParaRPr>
          </a:p>
          <a:p>
            <a:pPr marL="228600" indent="-228600">
              <a:buFont typeface="+mj-lt"/>
              <a:buAutoNum type="arabicPeriod"/>
            </a:pPr>
            <a:endParaRPr lang="en-US" sz="980" b="1" dirty="0">
              <a:latin typeface="Arial"/>
            </a:endParaRPr>
          </a:p>
          <a:p>
            <a:pPr marL="228600" indent="-228600">
              <a:buFont typeface="+mj-lt"/>
              <a:buAutoNum type="arabicPeriod"/>
            </a:pPr>
            <a:endParaRPr lang="en-US" sz="980" b="1" dirty="0">
              <a:latin typeface="Arial"/>
            </a:endParaRPr>
          </a:p>
          <a:p>
            <a:pPr marL="228600" indent="-228600">
              <a:buFont typeface="+mj-lt"/>
              <a:buAutoNum type="arabicPeriod"/>
            </a:pPr>
            <a:endParaRPr lang="en-US" sz="980" b="1" dirty="0">
              <a:solidFill>
                <a:srgbClr val="00B050"/>
              </a:solidFill>
              <a:latin typeface="Arial"/>
            </a:endParaRPr>
          </a:p>
        </p:txBody>
      </p:sp>
    </p:spTree>
    <p:extLst>
      <p:ext uri="{BB962C8B-B14F-4D97-AF65-F5344CB8AC3E}">
        <p14:creationId xmlns:p14="http://schemas.microsoft.com/office/powerpoint/2010/main" val="4091937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I:\Research\_\J-CTO validation paper\Circ Interventions submission\Figure 1.tif"/>
          <p:cNvPicPr>
            <a:picLocks noChangeAspect="1" noChangeArrowheads="1"/>
          </p:cNvPicPr>
          <p:nvPr/>
        </p:nvPicPr>
        <p:blipFill>
          <a:blip r:embed="rId2" cstate="print"/>
          <a:srcRect/>
          <a:stretch>
            <a:fillRect/>
          </a:stretch>
        </p:blipFill>
        <p:spPr bwMode="auto">
          <a:xfrm>
            <a:off x="337582" y="2990103"/>
            <a:ext cx="5813651" cy="4013749"/>
          </a:xfrm>
          <a:prstGeom prst="rect">
            <a:avLst/>
          </a:prstGeom>
          <a:noFill/>
        </p:spPr>
      </p:pic>
      <p:sp>
        <p:nvSpPr>
          <p:cNvPr id="8" name="TextBox 7"/>
          <p:cNvSpPr txBox="1"/>
          <p:nvPr/>
        </p:nvSpPr>
        <p:spPr>
          <a:xfrm>
            <a:off x="1581491" y="2528437"/>
            <a:ext cx="3325826" cy="584775"/>
          </a:xfrm>
          <a:prstGeom prst="rect">
            <a:avLst/>
          </a:prstGeom>
          <a:solidFill>
            <a:schemeClr val="tx1"/>
          </a:solidFill>
        </p:spPr>
        <p:txBody>
          <a:bodyPr wrap="square" rtlCol="0">
            <a:spAutoFit/>
          </a:bodyPr>
          <a:lstStyle/>
          <a:p>
            <a:pPr algn="ctr"/>
            <a:r>
              <a:rPr lang="en-US" sz="1600" b="1" dirty="0">
                <a:solidFill>
                  <a:srgbClr val="FFFF00"/>
                </a:solidFill>
                <a:latin typeface="Arial" panose="020B0604020202020204" pitchFamily="34" charset="0"/>
                <a:cs typeface="Arial" panose="020B0604020202020204" pitchFamily="34" charset="0"/>
              </a:rPr>
              <a:t>J-CTO score and CTO PCI approach</a:t>
            </a:r>
          </a:p>
        </p:txBody>
      </p:sp>
      <p:sp>
        <p:nvSpPr>
          <p:cNvPr id="10" name="TextBox 9"/>
          <p:cNvSpPr txBox="1"/>
          <p:nvPr/>
        </p:nvSpPr>
        <p:spPr>
          <a:xfrm>
            <a:off x="3716945" y="1926900"/>
            <a:ext cx="4758117" cy="523092"/>
          </a:xfrm>
          <a:prstGeom prst="rect">
            <a:avLst/>
          </a:prstGeom>
        </p:spPr>
        <p:txBody>
          <a:bodyPr wrap="square">
            <a:spAutoFit/>
          </a:bodyPr>
          <a:lstStyle/>
          <a:p>
            <a:pPr algn="ctr" fontAlgn="base">
              <a:spcBef>
                <a:spcPct val="0"/>
              </a:spcBef>
              <a:spcAft>
                <a:spcPct val="0"/>
              </a:spcAft>
              <a:defRPr/>
            </a:pPr>
            <a:r>
              <a:rPr lang="en-US" sz="2799" b="1" i="1" kern="0" dirty="0">
                <a:solidFill>
                  <a:srgbClr val="92D050"/>
                </a:solidFill>
                <a:latin typeface="Arial" panose="020B0604020202020204" pitchFamily="34" charset="0"/>
                <a:cs typeface="Arial" panose="020B0604020202020204" pitchFamily="34" charset="0"/>
              </a:rPr>
              <a:t>J-CTO score validation</a:t>
            </a:r>
          </a:p>
        </p:txBody>
      </p:sp>
      <p:pic>
        <p:nvPicPr>
          <p:cNvPr id="12" name="Picture 3" descr="I:\Research\_\J-CTO validation paper\Circ Interventions submission\Figure 2.tif"/>
          <p:cNvPicPr>
            <a:picLocks noChangeAspect="1" noChangeArrowheads="1"/>
          </p:cNvPicPr>
          <p:nvPr/>
        </p:nvPicPr>
        <p:blipFill>
          <a:blip r:embed="rId3" cstate="print"/>
          <a:srcRect l="3793" r="4427"/>
          <a:stretch>
            <a:fillRect/>
          </a:stretch>
        </p:blipFill>
        <p:spPr bwMode="auto">
          <a:xfrm>
            <a:off x="6819238" y="3346544"/>
            <a:ext cx="5108330" cy="3645808"/>
          </a:xfrm>
          <a:prstGeom prst="rect">
            <a:avLst/>
          </a:prstGeom>
          <a:noFill/>
        </p:spPr>
      </p:pic>
      <p:sp>
        <p:nvSpPr>
          <p:cNvPr id="13" name="TextBox 12"/>
          <p:cNvSpPr txBox="1"/>
          <p:nvPr/>
        </p:nvSpPr>
        <p:spPr>
          <a:xfrm>
            <a:off x="7710490" y="2528438"/>
            <a:ext cx="3325826" cy="584775"/>
          </a:xfrm>
          <a:prstGeom prst="rect">
            <a:avLst/>
          </a:prstGeom>
          <a:solidFill>
            <a:schemeClr val="tx1"/>
          </a:solidFill>
        </p:spPr>
        <p:txBody>
          <a:bodyPr wrap="square" rtlCol="0">
            <a:spAutoFit/>
          </a:bodyPr>
          <a:lstStyle/>
          <a:p>
            <a:pPr algn="ctr"/>
            <a:r>
              <a:rPr lang="en-US" sz="1600" b="1" dirty="0">
                <a:solidFill>
                  <a:srgbClr val="FFFF00"/>
                </a:solidFill>
                <a:latin typeface="Arial" panose="020B0604020202020204" pitchFamily="34" charset="0"/>
                <a:cs typeface="Arial" panose="020B0604020202020204" pitchFamily="34" charset="0"/>
              </a:rPr>
              <a:t>Procedural time and J-CTO score</a:t>
            </a:r>
          </a:p>
        </p:txBody>
      </p:sp>
      <p:sp>
        <p:nvSpPr>
          <p:cNvPr id="15" name="Rectangle 2"/>
          <p:cNvSpPr txBox="1">
            <a:spLocks noChangeArrowheads="1"/>
          </p:cNvSpPr>
          <p:nvPr/>
        </p:nvSpPr>
        <p:spPr bwMode="auto">
          <a:xfrm>
            <a:off x="4762304" y="2702525"/>
            <a:ext cx="3093202" cy="826377"/>
          </a:xfrm>
          <a:prstGeom prst="rect">
            <a:avLst/>
          </a:prstGeom>
          <a:noFill/>
          <a:ln w="9525">
            <a:noFill/>
            <a:miter lim="800000"/>
            <a:headEnd/>
            <a:tailEnd/>
          </a:ln>
        </p:spPr>
        <p:txBody>
          <a:bodyPr anchor="ctr"/>
          <a:lstStyle/>
          <a:p>
            <a:pPr algn="ctr" fontAlgn="base">
              <a:spcBef>
                <a:spcPct val="0"/>
              </a:spcBef>
              <a:spcAft>
                <a:spcPct val="0"/>
              </a:spcAft>
              <a:defRPr/>
            </a:pPr>
            <a:r>
              <a:rPr lang="en-US" sz="2000" b="1" kern="0" dirty="0">
                <a:solidFill>
                  <a:srgbClr val="000000"/>
                </a:solidFill>
                <a:latin typeface="Arial" panose="020B0604020202020204" pitchFamily="34" charset="0"/>
                <a:cs typeface="Arial" panose="020B0604020202020204" pitchFamily="34" charset="0"/>
              </a:rPr>
              <a:t>1/2012 to 7/2014</a:t>
            </a:r>
          </a:p>
          <a:p>
            <a:pPr algn="ctr" fontAlgn="base">
              <a:spcBef>
                <a:spcPct val="0"/>
              </a:spcBef>
              <a:spcAft>
                <a:spcPct val="0"/>
              </a:spcAft>
              <a:defRPr/>
            </a:pPr>
            <a:r>
              <a:rPr lang="en-US" sz="2000" b="1" kern="0" dirty="0">
                <a:solidFill>
                  <a:srgbClr val="FF0000"/>
                </a:solidFill>
                <a:latin typeface="Arial" panose="020B0604020202020204" pitchFamily="34" charset="0"/>
                <a:cs typeface="Arial" panose="020B0604020202020204" pitchFamily="34" charset="0"/>
              </a:rPr>
              <a:t>6</a:t>
            </a:r>
            <a:r>
              <a:rPr lang="en-US" sz="2000" b="1" kern="0" dirty="0">
                <a:solidFill>
                  <a:srgbClr val="000000"/>
                </a:solidFill>
                <a:latin typeface="Arial" panose="020B0604020202020204" pitchFamily="34" charset="0"/>
                <a:cs typeface="Arial" panose="020B0604020202020204" pitchFamily="34" charset="0"/>
              </a:rPr>
              <a:t> centers, </a:t>
            </a:r>
            <a:r>
              <a:rPr lang="en-US" sz="2000" b="1" kern="0" dirty="0">
                <a:solidFill>
                  <a:srgbClr val="FF0000"/>
                </a:solidFill>
                <a:latin typeface="Arial" panose="020B0604020202020204" pitchFamily="34" charset="0"/>
                <a:cs typeface="Arial" panose="020B0604020202020204" pitchFamily="34" charset="0"/>
              </a:rPr>
              <a:t>650 </a:t>
            </a:r>
            <a:r>
              <a:rPr lang="en-US" sz="2000" b="1" kern="0" dirty="0">
                <a:latin typeface="Arial" panose="020B0604020202020204" pitchFamily="34" charset="0"/>
                <a:cs typeface="Arial" panose="020B0604020202020204" pitchFamily="34" charset="0"/>
              </a:rPr>
              <a:t>lesions</a:t>
            </a:r>
            <a:endParaRPr lang="en-US" b="1" kern="0" dirty="0">
              <a:latin typeface="Arial" panose="020B0604020202020204" pitchFamily="34" charset="0"/>
              <a:cs typeface="Arial" panose="020B0604020202020204" pitchFamily="34" charset="0"/>
            </a:endParaRPr>
          </a:p>
        </p:txBody>
      </p:sp>
      <p:sp>
        <p:nvSpPr>
          <p:cNvPr id="14" name="Rectangle 2"/>
          <p:cNvSpPr>
            <a:spLocks noChangeArrowheads="1"/>
          </p:cNvSpPr>
          <p:nvPr/>
        </p:nvSpPr>
        <p:spPr bwMode="auto">
          <a:xfrm>
            <a:off x="2483830" y="6914019"/>
            <a:ext cx="783394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200" b="1" dirty="0" err="1">
                <a:solidFill>
                  <a:srgbClr val="0070C0"/>
                </a:solidFill>
                <a:latin typeface="Arial" panose="020B0604020202020204" pitchFamily="34" charset="0"/>
                <a:cs typeface="Arial" panose="020B0604020202020204" pitchFamily="34" charset="0"/>
              </a:rPr>
              <a:t>Christopoulos</a:t>
            </a:r>
            <a:r>
              <a:rPr lang="en-US" sz="1200" b="1" dirty="0">
                <a:solidFill>
                  <a:srgbClr val="0070C0"/>
                </a:solidFill>
                <a:latin typeface="Arial" panose="020B0604020202020204" pitchFamily="34" charset="0"/>
                <a:cs typeface="Arial" panose="020B0604020202020204" pitchFamily="34" charset="0"/>
              </a:rPr>
              <a:t>, Wyman, </a:t>
            </a:r>
            <a:r>
              <a:rPr lang="en-US" sz="1200" b="1" dirty="0" err="1">
                <a:solidFill>
                  <a:srgbClr val="0070C0"/>
                </a:solidFill>
                <a:latin typeface="Arial" panose="020B0604020202020204" pitchFamily="34" charset="0"/>
                <a:cs typeface="Arial" panose="020B0604020202020204" pitchFamily="34" charset="0"/>
              </a:rPr>
              <a:t>Alaswad</a:t>
            </a:r>
            <a:r>
              <a:rPr lang="en-US" sz="1200" b="1" dirty="0">
                <a:solidFill>
                  <a:srgbClr val="0070C0"/>
                </a:solidFill>
                <a:latin typeface="Arial" panose="020B0604020202020204" pitchFamily="34" charset="0"/>
                <a:cs typeface="Arial" panose="020B0604020202020204" pitchFamily="34" charset="0"/>
              </a:rPr>
              <a:t>, Karmpaliotis, Lombardi, Grantham, </a:t>
            </a:r>
            <a:r>
              <a:rPr lang="en-US" sz="1200" b="1" dirty="0" err="1">
                <a:solidFill>
                  <a:srgbClr val="0070C0"/>
                </a:solidFill>
                <a:latin typeface="Arial" panose="020B0604020202020204" pitchFamily="34" charset="0"/>
                <a:cs typeface="Arial" panose="020B0604020202020204" pitchFamily="34" charset="0"/>
              </a:rPr>
              <a:t>Yeh</a:t>
            </a:r>
            <a:r>
              <a:rPr lang="en-US" sz="1200" b="1" dirty="0">
                <a:solidFill>
                  <a:srgbClr val="0070C0"/>
                </a:solidFill>
                <a:latin typeface="Arial" panose="020B0604020202020204" pitchFamily="34" charset="0"/>
                <a:cs typeface="Arial" panose="020B0604020202020204" pitchFamily="34" charset="0"/>
              </a:rPr>
              <a:t>, Jaffer, Cipher, </a:t>
            </a:r>
            <a:r>
              <a:rPr lang="en-US" sz="1200" b="1" dirty="0" err="1">
                <a:solidFill>
                  <a:srgbClr val="0070C0"/>
                </a:solidFill>
                <a:latin typeface="Arial" panose="020B0604020202020204" pitchFamily="34" charset="0"/>
                <a:cs typeface="Arial" panose="020B0604020202020204" pitchFamily="34" charset="0"/>
              </a:rPr>
              <a:t>Rangan</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Christakopoulos</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Kypreos</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Lembo</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Kandzari</a:t>
            </a:r>
            <a:r>
              <a:rPr lang="en-US" sz="1200" b="1" dirty="0">
                <a:solidFill>
                  <a:srgbClr val="0070C0"/>
                </a:solidFill>
                <a:latin typeface="Arial" panose="020B0604020202020204" pitchFamily="34" charset="0"/>
                <a:cs typeface="Arial" panose="020B0604020202020204" pitchFamily="34" charset="0"/>
              </a:rPr>
              <a:t>, Garcia, Thompson, Banerjee, Brilakis</a:t>
            </a:r>
          </a:p>
          <a:p>
            <a:pPr algn="ctr"/>
            <a:r>
              <a:rPr lang="en-US" sz="1200" b="1" i="1" dirty="0" err="1">
                <a:solidFill>
                  <a:srgbClr val="92D050"/>
                </a:solidFill>
                <a:latin typeface="Arial" panose="020B0604020202020204" pitchFamily="34" charset="0"/>
                <a:cs typeface="Arial" panose="020B0604020202020204" pitchFamily="34" charset="0"/>
              </a:rPr>
              <a:t>Circ</a:t>
            </a:r>
            <a:r>
              <a:rPr lang="en-US" sz="1200" b="1" i="1" dirty="0">
                <a:solidFill>
                  <a:srgbClr val="92D050"/>
                </a:solidFill>
                <a:latin typeface="Arial" panose="020B0604020202020204" pitchFamily="34" charset="0"/>
                <a:cs typeface="Arial" panose="020B0604020202020204" pitchFamily="34" charset="0"/>
              </a:rPr>
              <a:t> </a:t>
            </a:r>
            <a:r>
              <a:rPr lang="en-US" sz="1200" b="1" i="1" dirty="0" err="1">
                <a:solidFill>
                  <a:srgbClr val="92D050"/>
                </a:solidFill>
                <a:latin typeface="Arial" panose="020B0604020202020204" pitchFamily="34" charset="0"/>
                <a:cs typeface="Arial" panose="020B0604020202020204" pitchFamily="34" charset="0"/>
              </a:rPr>
              <a:t>Cardiovasc</a:t>
            </a:r>
            <a:r>
              <a:rPr lang="en-US" sz="1200" b="1" i="1" dirty="0">
                <a:solidFill>
                  <a:srgbClr val="92D050"/>
                </a:solidFill>
                <a:latin typeface="Arial" panose="020B0604020202020204" pitchFamily="34" charset="0"/>
                <a:cs typeface="Arial" panose="020B0604020202020204" pitchFamily="34" charset="0"/>
              </a:rPr>
              <a:t> </a:t>
            </a:r>
            <a:r>
              <a:rPr lang="en-US" sz="1200" b="1" i="1" dirty="0" err="1">
                <a:solidFill>
                  <a:srgbClr val="92D050"/>
                </a:solidFill>
                <a:latin typeface="Arial" panose="020B0604020202020204" pitchFamily="34" charset="0"/>
                <a:cs typeface="Arial" panose="020B0604020202020204" pitchFamily="34" charset="0"/>
              </a:rPr>
              <a:t>Interv</a:t>
            </a:r>
            <a:r>
              <a:rPr lang="en-US" sz="1200" b="1" i="1" dirty="0">
                <a:solidFill>
                  <a:srgbClr val="92D050"/>
                </a:solidFill>
                <a:latin typeface="Arial" panose="020B0604020202020204" pitchFamily="34" charset="0"/>
                <a:cs typeface="Arial" panose="020B0604020202020204" pitchFamily="34" charset="0"/>
              </a:rPr>
              <a:t> 2015;8:e002171</a:t>
            </a:r>
          </a:p>
        </p:txBody>
      </p:sp>
    </p:spTree>
    <p:extLst>
      <p:ext uri="{BB962C8B-B14F-4D97-AF65-F5344CB8AC3E}">
        <p14:creationId xmlns:p14="http://schemas.microsoft.com/office/powerpoint/2010/main" val="7833737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397725" y="2619327"/>
            <a:ext cx="5386039" cy="978729"/>
          </a:xfrm>
          <a:prstGeom prst="rect">
            <a:avLst/>
          </a:prstGeom>
          <a:noFill/>
          <a:ln>
            <a:solidFill>
              <a:schemeClr val="bg1">
                <a:lumMod val="50000"/>
              </a:schemeClr>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type="none" w="lg" len="lg"/>
              </a14:hiddenLine>
            </a:ext>
          </a:extLst>
        </p:spPr>
        <p:txBody>
          <a:bodyPr wrap="square">
            <a:spAutoFit/>
          </a:bodyPr>
          <a:lstStyle>
            <a:lvl1pPr eaLnBrk="0" hangingPunct="0">
              <a:defRPr sz="2800" b="1">
                <a:solidFill>
                  <a:schemeClr val="accent2"/>
                </a:solidFill>
                <a:latin typeface="Arial" panose="020B0604020202020204" pitchFamily="34" charset="0"/>
              </a:defRPr>
            </a:lvl1pPr>
            <a:lvl2pPr marL="742950" indent="-285750" eaLnBrk="0" hangingPunct="0">
              <a:defRPr sz="2800" b="1">
                <a:solidFill>
                  <a:schemeClr val="accent2"/>
                </a:solidFill>
                <a:latin typeface="Arial" panose="020B0604020202020204" pitchFamily="34" charset="0"/>
              </a:defRPr>
            </a:lvl2pPr>
            <a:lvl3pPr marL="1143000" indent="-228600" eaLnBrk="0" hangingPunct="0">
              <a:defRPr sz="2800" b="1">
                <a:solidFill>
                  <a:schemeClr val="accent2"/>
                </a:solidFill>
                <a:latin typeface="Arial" panose="020B0604020202020204" pitchFamily="34" charset="0"/>
              </a:defRPr>
            </a:lvl3pPr>
            <a:lvl4pPr marL="1600200" indent="-228600" eaLnBrk="0" hangingPunct="0">
              <a:defRPr sz="2800" b="1">
                <a:solidFill>
                  <a:schemeClr val="accent2"/>
                </a:solidFill>
                <a:latin typeface="Arial" panose="020B0604020202020204" pitchFamily="34" charset="0"/>
              </a:defRPr>
            </a:lvl4pPr>
            <a:lvl5pPr marL="2057400" indent="-228600" eaLnBrk="0" hangingPunct="0">
              <a:defRPr sz="2800" b="1">
                <a:solidFill>
                  <a:schemeClr val="accent2"/>
                </a:solidFill>
                <a:latin typeface="Arial" panose="020B0604020202020204" pitchFamily="34" charset="0"/>
              </a:defRPr>
            </a:lvl5pPr>
            <a:lvl6pPr marL="2514600" indent="-228600" algn="ctr" eaLnBrk="0" fontAlgn="base" hangingPunct="0">
              <a:spcBef>
                <a:spcPct val="0"/>
              </a:spcBef>
              <a:spcAft>
                <a:spcPct val="0"/>
              </a:spcAft>
              <a:defRPr sz="2800" b="1">
                <a:solidFill>
                  <a:schemeClr val="accent2"/>
                </a:solidFill>
                <a:latin typeface="Arial" panose="020B0604020202020204" pitchFamily="34" charset="0"/>
              </a:defRPr>
            </a:lvl6pPr>
            <a:lvl7pPr marL="2971800" indent="-228600" algn="ctr" eaLnBrk="0" fontAlgn="base" hangingPunct="0">
              <a:spcBef>
                <a:spcPct val="0"/>
              </a:spcBef>
              <a:spcAft>
                <a:spcPct val="0"/>
              </a:spcAft>
              <a:defRPr sz="2800" b="1">
                <a:solidFill>
                  <a:schemeClr val="accent2"/>
                </a:solidFill>
                <a:latin typeface="Arial" panose="020B0604020202020204" pitchFamily="34" charset="0"/>
              </a:defRPr>
            </a:lvl7pPr>
            <a:lvl8pPr marL="3429000" indent="-228600" algn="ctr" eaLnBrk="0" fontAlgn="base" hangingPunct="0">
              <a:spcBef>
                <a:spcPct val="0"/>
              </a:spcBef>
              <a:spcAft>
                <a:spcPct val="0"/>
              </a:spcAft>
              <a:defRPr sz="2800" b="1">
                <a:solidFill>
                  <a:schemeClr val="accent2"/>
                </a:solidFill>
                <a:latin typeface="Arial" panose="020B0604020202020204" pitchFamily="34" charset="0"/>
              </a:defRPr>
            </a:lvl8pPr>
            <a:lvl9pPr marL="3886200" indent="-228600" algn="ctr" eaLnBrk="0" fontAlgn="base" hangingPunct="0">
              <a:spcBef>
                <a:spcPct val="0"/>
              </a:spcBef>
              <a:spcAft>
                <a:spcPct val="0"/>
              </a:spcAft>
              <a:defRPr sz="2800" b="1">
                <a:solidFill>
                  <a:schemeClr val="accent2"/>
                </a:solidFill>
                <a:latin typeface="Arial" panose="020B0604020202020204" pitchFamily="34" charset="0"/>
              </a:defRPr>
            </a:lvl9pPr>
          </a:lstStyle>
          <a:p>
            <a:pPr algn="ctr">
              <a:lnSpc>
                <a:spcPct val="90000"/>
              </a:lnSpc>
            </a:pPr>
            <a:r>
              <a:rPr lang="en-US" altLang="en-US" sz="3200" i="1" dirty="0">
                <a:solidFill>
                  <a:srgbClr val="92D050"/>
                </a:solidFill>
              </a:rPr>
              <a:t>PROGRESS CTO complications score</a:t>
            </a:r>
            <a:endParaRPr lang="en-US" altLang="en-US" sz="3600" i="1" dirty="0">
              <a:solidFill>
                <a:srgbClr val="92D050"/>
              </a:solidFill>
            </a:endParaRPr>
          </a:p>
        </p:txBody>
      </p:sp>
      <p:sp>
        <p:nvSpPr>
          <p:cNvPr id="5" name="Rectangle 1"/>
          <p:cNvSpPr>
            <a:spLocks noChangeArrowheads="1"/>
          </p:cNvSpPr>
          <p:nvPr/>
        </p:nvSpPr>
        <p:spPr bwMode="auto">
          <a:xfrm>
            <a:off x="0" y="6759129"/>
            <a:ext cx="618149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200" b="1" i="1" dirty="0">
                <a:solidFill>
                  <a:srgbClr val="0070C0"/>
                </a:solidFill>
                <a:cs typeface="Arial" pitchFamily="34" charset="0"/>
              </a:rPr>
              <a:t>Danek, Karatasakis, Karmpaliotis, </a:t>
            </a:r>
            <a:r>
              <a:rPr lang="en-US" sz="1200" b="1" i="1" dirty="0" err="1">
                <a:solidFill>
                  <a:srgbClr val="0070C0"/>
                </a:solidFill>
                <a:cs typeface="Arial" pitchFamily="34" charset="0"/>
              </a:rPr>
              <a:t>Alaswad</a:t>
            </a:r>
            <a:r>
              <a:rPr lang="en-US" sz="1200" b="1" i="1" dirty="0">
                <a:solidFill>
                  <a:srgbClr val="0070C0"/>
                </a:solidFill>
                <a:cs typeface="Arial" pitchFamily="34" charset="0"/>
              </a:rPr>
              <a:t>, </a:t>
            </a:r>
            <a:r>
              <a:rPr lang="en-US" sz="1200" b="1" i="1" dirty="0" err="1">
                <a:solidFill>
                  <a:srgbClr val="0070C0"/>
                </a:solidFill>
                <a:cs typeface="Arial" pitchFamily="34" charset="0"/>
              </a:rPr>
              <a:t>Yeh</a:t>
            </a:r>
            <a:r>
              <a:rPr lang="en-US" sz="1200" b="1" i="1" dirty="0">
                <a:solidFill>
                  <a:srgbClr val="0070C0"/>
                </a:solidFill>
                <a:cs typeface="Arial" pitchFamily="34" charset="0"/>
              </a:rPr>
              <a:t>, Jaffer, Patel, Mahmud, Lombardi, Wyman, Grantham, Doing, </a:t>
            </a:r>
            <a:r>
              <a:rPr lang="en-US" sz="1200" b="1" i="1" dirty="0" err="1">
                <a:solidFill>
                  <a:srgbClr val="0070C0"/>
                </a:solidFill>
                <a:cs typeface="Arial" pitchFamily="34" charset="0"/>
              </a:rPr>
              <a:t>Kandzari</a:t>
            </a:r>
            <a:r>
              <a:rPr lang="en-US" sz="1200" b="1" i="1" dirty="0">
                <a:solidFill>
                  <a:srgbClr val="0070C0"/>
                </a:solidFill>
                <a:cs typeface="Arial" pitchFamily="34" charset="0"/>
              </a:rPr>
              <a:t>, </a:t>
            </a:r>
            <a:r>
              <a:rPr lang="en-US" sz="1200" b="1" i="1" dirty="0" err="1">
                <a:solidFill>
                  <a:srgbClr val="0070C0"/>
                </a:solidFill>
                <a:cs typeface="Arial" pitchFamily="34" charset="0"/>
              </a:rPr>
              <a:t>Lembo</a:t>
            </a:r>
            <a:r>
              <a:rPr lang="en-US" sz="1200" b="1" i="1" dirty="0">
                <a:solidFill>
                  <a:srgbClr val="0070C0"/>
                </a:solidFill>
                <a:cs typeface="Arial" pitchFamily="34" charset="0"/>
              </a:rPr>
              <a:t>, Garcia, </a:t>
            </a:r>
            <a:r>
              <a:rPr lang="en-US" sz="1200" b="1" i="1" dirty="0" err="1">
                <a:solidFill>
                  <a:srgbClr val="0070C0"/>
                </a:solidFill>
                <a:cs typeface="Arial" pitchFamily="34" charset="0"/>
              </a:rPr>
              <a:t>Toma</a:t>
            </a:r>
            <a:r>
              <a:rPr lang="en-US" sz="1200" b="1" i="1" dirty="0">
                <a:solidFill>
                  <a:srgbClr val="0070C0"/>
                </a:solidFill>
                <a:cs typeface="Arial" pitchFamily="34" charset="0"/>
              </a:rPr>
              <a:t>, Moses, </a:t>
            </a:r>
            <a:r>
              <a:rPr lang="en-US" sz="1200" b="1" i="1" dirty="0" err="1">
                <a:solidFill>
                  <a:srgbClr val="0070C0"/>
                </a:solidFill>
                <a:cs typeface="Arial" pitchFamily="34" charset="0"/>
              </a:rPr>
              <a:t>Kirtane</a:t>
            </a:r>
            <a:r>
              <a:rPr lang="en-US" sz="1200" b="1" i="1" dirty="0">
                <a:solidFill>
                  <a:srgbClr val="0070C0"/>
                </a:solidFill>
                <a:cs typeface="Arial" pitchFamily="34" charset="0"/>
              </a:rPr>
              <a:t>, Parikh, Ali, Karacsonyi, </a:t>
            </a:r>
            <a:r>
              <a:rPr lang="en-US" sz="1200" b="1" i="1" dirty="0" err="1">
                <a:solidFill>
                  <a:srgbClr val="0070C0"/>
                </a:solidFill>
                <a:cs typeface="Arial" pitchFamily="34" charset="0"/>
              </a:rPr>
              <a:t>Rangan</a:t>
            </a:r>
            <a:r>
              <a:rPr lang="en-US" sz="1200" b="1" i="1" dirty="0">
                <a:solidFill>
                  <a:srgbClr val="0070C0"/>
                </a:solidFill>
                <a:cs typeface="Arial" pitchFamily="34" charset="0"/>
              </a:rPr>
              <a:t>, Thompson, Banerjee, Brilakis. </a:t>
            </a:r>
            <a:r>
              <a:rPr lang="en-US" sz="1200" b="1" i="1" dirty="0">
                <a:solidFill>
                  <a:srgbClr val="92D050"/>
                </a:solidFill>
                <a:cs typeface="Arial" pitchFamily="34" charset="0"/>
              </a:rPr>
              <a:t>JAHA 2016 Oct 11;5(10).</a:t>
            </a:r>
            <a:endParaRPr lang="en-US" sz="1200" i="1" dirty="0">
              <a:solidFill>
                <a:srgbClr val="92D050"/>
              </a:solidFill>
              <a:cs typeface="Arial" pitchFamily="34" charset="0"/>
            </a:endParaRPr>
          </a:p>
        </p:txBody>
      </p:sp>
      <p:sp>
        <p:nvSpPr>
          <p:cNvPr id="8" name="Rectangle 2"/>
          <p:cNvSpPr txBox="1">
            <a:spLocks noChangeArrowheads="1"/>
          </p:cNvSpPr>
          <p:nvPr/>
        </p:nvSpPr>
        <p:spPr bwMode="auto">
          <a:xfrm>
            <a:off x="364272" y="3598053"/>
            <a:ext cx="5452948" cy="2886690"/>
          </a:xfrm>
          <a:prstGeom prst="rect">
            <a:avLst/>
          </a:prstGeom>
          <a:noFill/>
          <a:ln w="9525">
            <a:noFill/>
            <a:miter lim="800000"/>
            <a:headEnd/>
            <a:tailEnd/>
          </a:ln>
        </p:spPr>
        <p:txBody>
          <a:bodyPr anchor="ctr"/>
          <a:lstStyle/>
          <a:p>
            <a:pPr algn="ctr" fontAlgn="base">
              <a:spcBef>
                <a:spcPct val="0"/>
              </a:spcBef>
              <a:spcAft>
                <a:spcPct val="0"/>
              </a:spcAft>
              <a:defRPr/>
            </a:pPr>
            <a:r>
              <a:rPr lang="en-US" sz="2000" b="1" kern="0" dirty="0">
                <a:solidFill>
                  <a:srgbClr val="FF0000"/>
                </a:solidFill>
                <a:cs typeface="Arial" charset="0"/>
              </a:rPr>
              <a:t>11 centers</a:t>
            </a:r>
            <a:r>
              <a:rPr lang="en-US" sz="2000" b="1" kern="0" dirty="0">
                <a:solidFill>
                  <a:srgbClr val="000000"/>
                </a:solidFill>
                <a:cs typeface="Arial" charset="0"/>
              </a:rPr>
              <a:t>, </a:t>
            </a:r>
            <a:r>
              <a:rPr lang="en-US" sz="2000" b="1" kern="0" dirty="0">
                <a:solidFill>
                  <a:srgbClr val="FF0000"/>
                </a:solidFill>
                <a:cs typeface="Arial" charset="0"/>
              </a:rPr>
              <a:t>1,569</a:t>
            </a:r>
            <a:r>
              <a:rPr lang="en-US" sz="2000" b="1" kern="0" dirty="0">
                <a:solidFill>
                  <a:srgbClr val="000000"/>
                </a:solidFill>
                <a:cs typeface="Arial" charset="0"/>
              </a:rPr>
              <a:t> lesions</a:t>
            </a:r>
          </a:p>
          <a:p>
            <a:pPr algn="ctr" fontAlgn="base">
              <a:spcBef>
                <a:spcPct val="0"/>
              </a:spcBef>
              <a:spcAft>
                <a:spcPct val="0"/>
              </a:spcAft>
              <a:defRPr/>
            </a:pPr>
            <a:endParaRPr lang="en-US" sz="2000" b="1" kern="0" dirty="0">
              <a:solidFill>
                <a:srgbClr val="000000"/>
              </a:solidFill>
              <a:cs typeface="Arial" charset="0"/>
            </a:endParaRPr>
          </a:p>
          <a:p>
            <a:pPr algn="ctr" fontAlgn="base">
              <a:spcBef>
                <a:spcPct val="0"/>
              </a:spcBef>
              <a:spcAft>
                <a:spcPct val="0"/>
              </a:spcAft>
              <a:defRPr/>
            </a:pPr>
            <a:r>
              <a:rPr lang="en-US" sz="2000" b="1" kern="0" dirty="0">
                <a:solidFill>
                  <a:srgbClr val="000000"/>
                </a:solidFill>
                <a:cs typeface="Arial" charset="0"/>
              </a:rPr>
              <a:t>In-hospital MACE </a:t>
            </a:r>
            <a:r>
              <a:rPr lang="en-US" sz="2000" b="1" kern="0" dirty="0">
                <a:solidFill>
                  <a:srgbClr val="FF0000"/>
                </a:solidFill>
                <a:cs typeface="Arial" charset="0"/>
              </a:rPr>
              <a:t>2.8%</a:t>
            </a:r>
          </a:p>
          <a:p>
            <a:pPr algn="ctr" fontAlgn="base">
              <a:spcBef>
                <a:spcPct val="0"/>
              </a:spcBef>
              <a:spcAft>
                <a:spcPct val="0"/>
              </a:spcAft>
              <a:defRPr/>
            </a:pPr>
            <a:endParaRPr lang="en-US" sz="1600" b="1" kern="0" dirty="0">
              <a:solidFill>
                <a:srgbClr val="FF0000"/>
              </a:solidFill>
              <a:cs typeface="Arial" charset="0"/>
            </a:endParaRPr>
          </a:p>
          <a:p>
            <a:pPr algn="ctr" fontAlgn="base">
              <a:spcBef>
                <a:spcPct val="0"/>
              </a:spcBef>
              <a:spcAft>
                <a:spcPct val="0"/>
              </a:spcAft>
              <a:defRPr/>
            </a:pPr>
            <a:endParaRPr lang="en-US" sz="1600" b="1" kern="0" dirty="0">
              <a:solidFill>
                <a:srgbClr val="FF0000"/>
              </a:solidFill>
              <a:cs typeface="Arial" charset="0"/>
            </a:endParaRPr>
          </a:p>
          <a:p>
            <a:pPr algn="ctr" fontAlgn="base">
              <a:spcBef>
                <a:spcPct val="0"/>
              </a:spcBef>
              <a:spcAft>
                <a:spcPct val="0"/>
              </a:spcAft>
              <a:defRPr/>
            </a:pPr>
            <a:endParaRPr lang="en-US" sz="1600" b="1" kern="0" dirty="0">
              <a:solidFill>
                <a:srgbClr val="FF0000"/>
              </a:solidFill>
              <a:cs typeface="Arial" charset="0"/>
            </a:endParaRPr>
          </a:p>
          <a:p>
            <a:pPr algn="ctr" fontAlgn="base">
              <a:spcBef>
                <a:spcPct val="0"/>
              </a:spcBef>
              <a:spcAft>
                <a:spcPct val="0"/>
              </a:spcAft>
              <a:defRPr/>
            </a:pPr>
            <a:endParaRPr lang="en-US" sz="1600" b="1" kern="0" dirty="0">
              <a:solidFill>
                <a:srgbClr val="FF0000"/>
              </a:solidFill>
              <a:cs typeface="Arial" charset="0"/>
            </a:endParaRPr>
          </a:p>
          <a:p>
            <a:pPr algn="ctr" fontAlgn="base">
              <a:spcBef>
                <a:spcPct val="0"/>
              </a:spcBef>
              <a:spcAft>
                <a:spcPct val="0"/>
              </a:spcAft>
              <a:defRPr/>
            </a:pPr>
            <a:r>
              <a:rPr lang="en-US" sz="1600" b="1" kern="0" dirty="0">
                <a:solidFill>
                  <a:srgbClr val="FF0000"/>
                </a:solidFill>
                <a:cs typeface="Arial" charset="0"/>
              </a:rPr>
              <a:t>MACE</a:t>
            </a:r>
            <a:r>
              <a:rPr lang="en-US" sz="1600" kern="0" dirty="0">
                <a:solidFill>
                  <a:srgbClr val="000000"/>
                </a:solidFill>
                <a:cs typeface="Arial" charset="0"/>
              </a:rPr>
              <a:t> = </a:t>
            </a:r>
            <a:r>
              <a:rPr lang="en-US" sz="1600" b="1" kern="0" dirty="0">
                <a:solidFill>
                  <a:srgbClr val="000000"/>
                </a:solidFill>
                <a:cs typeface="Arial" charset="0"/>
              </a:rPr>
              <a:t>MI</a:t>
            </a:r>
            <a:r>
              <a:rPr lang="en-US" sz="1600" kern="0" dirty="0">
                <a:solidFill>
                  <a:srgbClr val="000000"/>
                </a:solidFill>
                <a:cs typeface="Arial" charset="0"/>
              </a:rPr>
              <a:t>, </a:t>
            </a:r>
            <a:r>
              <a:rPr lang="en-US" sz="1600" b="1" kern="0" dirty="0">
                <a:solidFill>
                  <a:srgbClr val="000000"/>
                </a:solidFill>
                <a:cs typeface="Arial" charset="0"/>
              </a:rPr>
              <a:t>stroke</a:t>
            </a:r>
            <a:r>
              <a:rPr lang="en-US" sz="1600" kern="0" dirty="0">
                <a:solidFill>
                  <a:srgbClr val="000000"/>
                </a:solidFill>
                <a:cs typeface="Arial" charset="0"/>
              </a:rPr>
              <a:t>, urgent </a:t>
            </a:r>
            <a:r>
              <a:rPr lang="en-US" sz="1600" b="1" kern="0" dirty="0">
                <a:solidFill>
                  <a:srgbClr val="000000"/>
                </a:solidFill>
                <a:cs typeface="Arial" charset="0"/>
              </a:rPr>
              <a:t>re-PCI</a:t>
            </a:r>
            <a:r>
              <a:rPr lang="en-US" sz="1600" kern="0" dirty="0">
                <a:solidFill>
                  <a:srgbClr val="000000"/>
                </a:solidFill>
                <a:cs typeface="Arial" charset="0"/>
              </a:rPr>
              <a:t> or </a:t>
            </a:r>
            <a:r>
              <a:rPr lang="en-US" sz="1600" b="1" kern="0" dirty="0">
                <a:solidFill>
                  <a:srgbClr val="000000"/>
                </a:solidFill>
                <a:cs typeface="Arial" charset="0"/>
              </a:rPr>
              <a:t>CABG</a:t>
            </a:r>
            <a:r>
              <a:rPr lang="en-US" sz="1600" kern="0" dirty="0">
                <a:solidFill>
                  <a:srgbClr val="000000"/>
                </a:solidFill>
                <a:cs typeface="Arial" charset="0"/>
              </a:rPr>
              <a:t>, </a:t>
            </a:r>
            <a:r>
              <a:rPr lang="en-US" sz="1600" b="1" kern="0" dirty="0">
                <a:solidFill>
                  <a:srgbClr val="000000"/>
                </a:solidFill>
                <a:cs typeface="Arial" charset="0"/>
              </a:rPr>
              <a:t>tamponade</a:t>
            </a:r>
            <a:r>
              <a:rPr lang="en-US" sz="1600" kern="0" dirty="0">
                <a:solidFill>
                  <a:srgbClr val="000000"/>
                </a:solidFill>
                <a:cs typeface="Arial" charset="0"/>
              </a:rPr>
              <a:t> requiring pericardiocentesis, </a:t>
            </a:r>
            <a:r>
              <a:rPr lang="en-US" sz="1600" b="1" kern="0" dirty="0">
                <a:solidFill>
                  <a:srgbClr val="000000"/>
                </a:solidFill>
                <a:cs typeface="Arial" charset="0"/>
              </a:rPr>
              <a:t>death</a:t>
            </a:r>
          </a:p>
          <a:p>
            <a:pPr algn="ctr" fontAlgn="base">
              <a:spcBef>
                <a:spcPct val="0"/>
              </a:spcBef>
              <a:spcAft>
                <a:spcPct val="0"/>
              </a:spcAft>
              <a:defRPr/>
            </a:pPr>
            <a:endParaRPr lang="en-US" sz="1600" b="1" kern="0" dirty="0">
              <a:solidFill>
                <a:srgbClr val="FF0000"/>
              </a:solidFill>
              <a:cs typeface="Arial"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46" t="1239" r="843" b="1604"/>
          <a:stretch/>
        </p:blipFill>
        <p:spPr>
          <a:xfrm>
            <a:off x="6281853" y="2677342"/>
            <a:ext cx="5910148" cy="472811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884147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a:spLocks noChangeArrowheads="1"/>
          </p:cNvSpPr>
          <p:nvPr/>
        </p:nvSpPr>
        <p:spPr bwMode="auto">
          <a:xfrm>
            <a:off x="2145867" y="2183089"/>
            <a:ext cx="8153400" cy="480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type="none" w="lg" len="lg"/>
              </a14:hiddenLine>
            </a:ext>
          </a:extLst>
        </p:spPr>
        <p:txBody>
          <a:bodyPr wrap="square">
            <a:spAutoFit/>
          </a:bodyPr>
          <a:lstStyle>
            <a:lvl1pPr eaLnBrk="0" hangingPunct="0">
              <a:defRPr sz="2800" b="1">
                <a:solidFill>
                  <a:schemeClr val="accent2"/>
                </a:solidFill>
                <a:latin typeface="Arial" panose="020B0604020202020204" pitchFamily="34" charset="0"/>
              </a:defRPr>
            </a:lvl1pPr>
            <a:lvl2pPr marL="742950" indent="-285750" eaLnBrk="0" hangingPunct="0">
              <a:defRPr sz="2800" b="1">
                <a:solidFill>
                  <a:schemeClr val="accent2"/>
                </a:solidFill>
                <a:latin typeface="Arial" panose="020B0604020202020204" pitchFamily="34" charset="0"/>
              </a:defRPr>
            </a:lvl2pPr>
            <a:lvl3pPr marL="1143000" indent="-228600" eaLnBrk="0" hangingPunct="0">
              <a:defRPr sz="2800" b="1">
                <a:solidFill>
                  <a:schemeClr val="accent2"/>
                </a:solidFill>
                <a:latin typeface="Arial" panose="020B0604020202020204" pitchFamily="34" charset="0"/>
              </a:defRPr>
            </a:lvl3pPr>
            <a:lvl4pPr marL="1600200" indent="-228600" eaLnBrk="0" hangingPunct="0">
              <a:defRPr sz="2800" b="1">
                <a:solidFill>
                  <a:schemeClr val="accent2"/>
                </a:solidFill>
                <a:latin typeface="Arial" panose="020B0604020202020204" pitchFamily="34" charset="0"/>
              </a:defRPr>
            </a:lvl4pPr>
            <a:lvl5pPr marL="2057400" indent="-228600" eaLnBrk="0" hangingPunct="0">
              <a:defRPr sz="2800" b="1">
                <a:solidFill>
                  <a:schemeClr val="accent2"/>
                </a:solidFill>
                <a:latin typeface="Arial" panose="020B0604020202020204" pitchFamily="34" charset="0"/>
              </a:defRPr>
            </a:lvl5pPr>
            <a:lvl6pPr marL="2514600" indent="-228600" algn="ctr" eaLnBrk="0" fontAlgn="base" hangingPunct="0">
              <a:spcBef>
                <a:spcPct val="0"/>
              </a:spcBef>
              <a:spcAft>
                <a:spcPct val="0"/>
              </a:spcAft>
              <a:defRPr sz="2800" b="1">
                <a:solidFill>
                  <a:schemeClr val="accent2"/>
                </a:solidFill>
                <a:latin typeface="Arial" panose="020B0604020202020204" pitchFamily="34" charset="0"/>
              </a:defRPr>
            </a:lvl6pPr>
            <a:lvl7pPr marL="2971800" indent="-228600" algn="ctr" eaLnBrk="0" fontAlgn="base" hangingPunct="0">
              <a:spcBef>
                <a:spcPct val="0"/>
              </a:spcBef>
              <a:spcAft>
                <a:spcPct val="0"/>
              </a:spcAft>
              <a:defRPr sz="2800" b="1">
                <a:solidFill>
                  <a:schemeClr val="accent2"/>
                </a:solidFill>
                <a:latin typeface="Arial" panose="020B0604020202020204" pitchFamily="34" charset="0"/>
              </a:defRPr>
            </a:lvl7pPr>
            <a:lvl8pPr marL="3429000" indent="-228600" algn="ctr" eaLnBrk="0" fontAlgn="base" hangingPunct="0">
              <a:spcBef>
                <a:spcPct val="0"/>
              </a:spcBef>
              <a:spcAft>
                <a:spcPct val="0"/>
              </a:spcAft>
              <a:defRPr sz="2800" b="1">
                <a:solidFill>
                  <a:schemeClr val="accent2"/>
                </a:solidFill>
                <a:latin typeface="Arial" panose="020B0604020202020204" pitchFamily="34" charset="0"/>
              </a:defRPr>
            </a:lvl8pPr>
            <a:lvl9pPr marL="3886200" indent="-228600" algn="ctr" eaLnBrk="0" fontAlgn="base" hangingPunct="0">
              <a:spcBef>
                <a:spcPct val="0"/>
              </a:spcBef>
              <a:spcAft>
                <a:spcPct val="0"/>
              </a:spcAft>
              <a:defRPr sz="2800" b="1">
                <a:solidFill>
                  <a:schemeClr val="accent2"/>
                </a:solidFill>
                <a:latin typeface="Arial" panose="020B0604020202020204" pitchFamily="34" charset="0"/>
              </a:defRPr>
            </a:lvl9pPr>
          </a:lstStyle>
          <a:p>
            <a:pPr algn="ctr">
              <a:lnSpc>
                <a:spcPct val="90000"/>
              </a:lnSpc>
            </a:pPr>
            <a:r>
              <a:rPr lang="en-US" altLang="en-US" sz="2799" i="1" dirty="0">
                <a:solidFill>
                  <a:srgbClr val="92D050"/>
                </a:solidFill>
              </a:rPr>
              <a:t>PROGRESS CTO complications score</a:t>
            </a:r>
            <a:endParaRPr lang="en-US" altLang="en-US" sz="3200" i="1" dirty="0">
              <a:solidFill>
                <a:srgbClr val="92D050"/>
              </a:solidFill>
            </a:endParaRPr>
          </a:p>
        </p:txBody>
      </p:sp>
      <p:sp>
        <p:nvSpPr>
          <p:cNvPr id="8" name="Rectangle 1"/>
          <p:cNvSpPr>
            <a:spLocks noChangeArrowheads="1"/>
          </p:cNvSpPr>
          <p:nvPr/>
        </p:nvSpPr>
        <p:spPr bwMode="auto">
          <a:xfrm>
            <a:off x="1531247" y="7097528"/>
            <a:ext cx="9382645"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100" b="1" i="1" dirty="0">
                <a:solidFill>
                  <a:srgbClr val="0070C0"/>
                </a:solidFill>
                <a:latin typeface="Arial"/>
                <a:cs typeface="Arial" pitchFamily="34" charset="0"/>
              </a:rPr>
              <a:t>Danek, Karatasakis, Karmpaliotis, Alaswad, Yeh, Jaffer, Patel, Mahmud, Lombardi, Wyman, Grantham, Doing, Kandzari, Lembo, Garcia, Toma, Moses, </a:t>
            </a:r>
            <a:r>
              <a:rPr lang="en-US" sz="1100" b="1" i="1" dirty="0" err="1">
                <a:solidFill>
                  <a:srgbClr val="0070C0"/>
                </a:solidFill>
                <a:latin typeface="Arial"/>
                <a:cs typeface="Arial" pitchFamily="34" charset="0"/>
              </a:rPr>
              <a:t>Kirtane</a:t>
            </a:r>
            <a:r>
              <a:rPr lang="en-US" sz="1100" b="1" i="1" dirty="0">
                <a:solidFill>
                  <a:srgbClr val="0070C0"/>
                </a:solidFill>
                <a:latin typeface="Arial"/>
                <a:cs typeface="Arial" pitchFamily="34" charset="0"/>
              </a:rPr>
              <a:t>, Parikh, Ali, Karacsonyi, Rangan, Thompson, Banerjee, Brilakis. </a:t>
            </a:r>
            <a:r>
              <a:rPr lang="en-US" sz="1100" b="1" i="1" dirty="0">
                <a:solidFill>
                  <a:srgbClr val="92D050"/>
                </a:solidFill>
                <a:latin typeface="Arial"/>
                <a:cs typeface="Arial" pitchFamily="34" charset="0"/>
              </a:rPr>
              <a:t>JAHA 2016 Oct 11;5(10).</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591" b="9159"/>
          <a:stretch/>
        </p:blipFill>
        <p:spPr>
          <a:xfrm>
            <a:off x="1915480" y="2828640"/>
            <a:ext cx="8614172" cy="4178031"/>
          </a:xfrm>
          <a:prstGeom prst="rect">
            <a:avLst/>
          </a:prstGeom>
        </p:spPr>
      </p:pic>
    </p:spTree>
    <p:extLst>
      <p:ext uri="{BB962C8B-B14F-4D97-AF65-F5344CB8AC3E}">
        <p14:creationId xmlns:p14="http://schemas.microsoft.com/office/powerpoint/2010/main" val="15093740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461819" y="7187509"/>
            <a:ext cx="1160087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a:solidFill>
                  <a:srgbClr val="0070C0"/>
                </a:solidFill>
                <a:latin typeface="Arial"/>
                <a:cs typeface="Arial" pitchFamily="34" charset="0"/>
              </a:rPr>
              <a:t>Danek, Karatasakis, Karmpaliotis, Alaswad, Yeh, Jaffer, Patel, Mahmud, Lombardi, Wyman, Grantham, Doing, Kandzari, Lembo, Garcia, Toma, Moses, </a:t>
            </a:r>
            <a:r>
              <a:rPr lang="en-US" sz="1000" b="1" i="1" dirty="0" err="1">
                <a:solidFill>
                  <a:srgbClr val="0070C0"/>
                </a:solidFill>
                <a:latin typeface="Arial"/>
                <a:cs typeface="Arial" pitchFamily="34" charset="0"/>
              </a:rPr>
              <a:t>Kirtane</a:t>
            </a:r>
            <a:r>
              <a:rPr lang="en-US" sz="1000" b="1" i="1" dirty="0">
                <a:solidFill>
                  <a:srgbClr val="0070C0"/>
                </a:solidFill>
                <a:latin typeface="Arial"/>
                <a:cs typeface="Arial" pitchFamily="34" charset="0"/>
              </a:rPr>
              <a:t>, Parikh, Ali, Karacsonyi, Rangan, Thompson, Banerjee, Brilakis. </a:t>
            </a:r>
            <a:r>
              <a:rPr lang="en-US" sz="1000" b="1" i="1" dirty="0">
                <a:solidFill>
                  <a:srgbClr val="92D050"/>
                </a:solidFill>
                <a:latin typeface="Arial"/>
                <a:cs typeface="Arial" pitchFamily="34" charset="0"/>
              </a:rPr>
              <a:t>JAHA 2016 Oct 11;5(10).</a:t>
            </a:r>
          </a:p>
        </p:txBody>
      </p:sp>
      <p:sp>
        <p:nvSpPr>
          <p:cNvPr id="5" name="Rectangle 9"/>
          <p:cNvSpPr>
            <a:spLocks noChangeArrowheads="1"/>
          </p:cNvSpPr>
          <p:nvPr/>
        </p:nvSpPr>
        <p:spPr bwMode="auto">
          <a:xfrm>
            <a:off x="2079984" y="2085869"/>
            <a:ext cx="8153400"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type="none" w="lg" len="lg"/>
              </a14:hiddenLine>
            </a:ext>
          </a:extLst>
        </p:spPr>
        <p:txBody>
          <a:bodyPr wrap="square">
            <a:spAutoFit/>
          </a:bodyPr>
          <a:lstStyle>
            <a:lvl1pPr eaLnBrk="0" hangingPunct="0">
              <a:defRPr sz="2800" b="1">
                <a:solidFill>
                  <a:schemeClr val="accent2"/>
                </a:solidFill>
                <a:latin typeface="Arial" panose="020B0604020202020204" pitchFamily="34" charset="0"/>
              </a:defRPr>
            </a:lvl1pPr>
            <a:lvl2pPr marL="742950" indent="-285750" eaLnBrk="0" hangingPunct="0">
              <a:defRPr sz="2800" b="1">
                <a:solidFill>
                  <a:schemeClr val="accent2"/>
                </a:solidFill>
                <a:latin typeface="Arial" panose="020B0604020202020204" pitchFamily="34" charset="0"/>
              </a:defRPr>
            </a:lvl2pPr>
            <a:lvl3pPr marL="1143000" indent="-228600" eaLnBrk="0" hangingPunct="0">
              <a:defRPr sz="2800" b="1">
                <a:solidFill>
                  <a:schemeClr val="accent2"/>
                </a:solidFill>
                <a:latin typeface="Arial" panose="020B0604020202020204" pitchFamily="34" charset="0"/>
              </a:defRPr>
            </a:lvl3pPr>
            <a:lvl4pPr marL="1600200" indent="-228600" eaLnBrk="0" hangingPunct="0">
              <a:defRPr sz="2800" b="1">
                <a:solidFill>
                  <a:schemeClr val="accent2"/>
                </a:solidFill>
                <a:latin typeface="Arial" panose="020B0604020202020204" pitchFamily="34" charset="0"/>
              </a:defRPr>
            </a:lvl4pPr>
            <a:lvl5pPr marL="2057400" indent="-228600" eaLnBrk="0" hangingPunct="0">
              <a:defRPr sz="2800" b="1">
                <a:solidFill>
                  <a:schemeClr val="accent2"/>
                </a:solidFill>
                <a:latin typeface="Arial" panose="020B0604020202020204" pitchFamily="34" charset="0"/>
              </a:defRPr>
            </a:lvl5pPr>
            <a:lvl6pPr marL="2514600" indent="-228600" algn="ctr" eaLnBrk="0" fontAlgn="base" hangingPunct="0">
              <a:spcBef>
                <a:spcPct val="0"/>
              </a:spcBef>
              <a:spcAft>
                <a:spcPct val="0"/>
              </a:spcAft>
              <a:defRPr sz="2800" b="1">
                <a:solidFill>
                  <a:schemeClr val="accent2"/>
                </a:solidFill>
                <a:latin typeface="Arial" panose="020B0604020202020204" pitchFamily="34" charset="0"/>
              </a:defRPr>
            </a:lvl6pPr>
            <a:lvl7pPr marL="2971800" indent="-228600" algn="ctr" eaLnBrk="0" fontAlgn="base" hangingPunct="0">
              <a:spcBef>
                <a:spcPct val="0"/>
              </a:spcBef>
              <a:spcAft>
                <a:spcPct val="0"/>
              </a:spcAft>
              <a:defRPr sz="2800" b="1">
                <a:solidFill>
                  <a:schemeClr val="accent2"/>
                </a:solidFill>
                <a:latin typeface="Arial" panose="020B0604020202020204" pitchFamily="34" charset="0"/>
              </a:defRPr>
            </a:lvl7pPr>
            <a:lvl8pPr marL="3429000" indent="-228600" algn="ctr" eaLnBrk="0" fontAlgn="base" hangingPunct="0">
              <a:spcBef>
                <a:spcPct val="0"/>
              </a:spcBef>
              <a:spcAft>
                <a:spcPct val="0"/>
              </a:spcAft>
              <a:defRPr sz="2800" b="1">
                <a:solidFill>
                  <a:schemeClr val="accent2"/>
                </a:solidFill>
                <a:latin typeface="Arial" panose="020B0604020202020204" pitchFamily="34" charset="0"/>
              </a:defRPr>
            </a:lvl8pPr>
            <a:lvl9pPr marL="3886200" indent="-228600" algn="ctr" eaLnBrk="0" fontAlgn="base" hangingPunct="0">
              <a:spcBef>
                <a:spcPct val="0"/>
              </a:spcBef>
              <a:spcAft>
                <a:spcPct val="0"/>
              </a:spcAft>
              <a:defRPr sz="2800" b="1">
                <a:solidFill>
                  <a:schemeClr val="accent2"/>
                </a:solidFill>
                <a:latin typeface="Arial" panose="020B0604020202020204" pitchFamily="34" charset="0"/>
              </a:defRPr>
            </a:lvl9pPr>
          </a:lstStyle>
          <a:p>
            <a:pPr algn="ctr">
              <a:lnSpc>
                <a:spcPct val="90000"/>
              </a:lnSpc>
            </a:pPr>
            <a:r>
              <a:rPr lang="en-US" altLang="en-US" sz="2400" i="1" dirty="0">
                <a:solidFill>
                  <a:srgbClr val="92D050"/>
                </a:solidFill>
              </a:rPr>
              <a:t>PROGRESS CTO complications score</a:t>
            </a:r>
            <a:endParaRPr lang="en-US" altLang="en-US" sz="2799" i="1" dirty="0">
              <a:solidFill>
                <a:srgbClr val="92D05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398" y="2510603"/>
            <a:ext cx="7488579" cy="461225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720804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4586" y="1795476"/>
            <a:ext cx="5582831" cy="461665"/>
          </a:xfrm>
          <a:prstGeom prst="rect">
            <a:avLst/>
          </a:prstGeom>
        </p:spPr>
        <p:txBody>
          <a:bodyPr wrap="square">
            <a:spAutoFit/>
          </a:bodyPr>
          <a:lstStyle/>
          <a:p>
            <a:pPr algn="ctr">
              <a:defRPr/>
            </a:pPr>
            <a:r>
              <a:rPr lang="en-US" sz="2400" b="1" i="1" kern="0" dirty="0">
                <a:solidFill>
                  <a:srgbClr val="92D050"/>
                </a:solidFill>
                <a:latin typeface="Arial"/>
              </a:rPr>
              <a:t>CTO score comparative analysis</a:t>
            </a:r>
          </a:p>
        </p:txBody>
      </p:sp>
      <p:pic>
        <p:nvPicPr>
          <p:cNvPr id="3" name="Picture 2"/>
          <p:cNvPicPr>
            <a:picLocks noChangeAspect="1"/>
          </p:cNvPicPr>
          <p:nvPr/>
        </p:nvPicPr>
        <p:blipFill>
          <a:blip r:embed="rId2" cstate="print"/>
          <a:stretch>
            <a:fillRect/>
          </a:stretch>
        </p:blipFill>
        <p:spPr>
          <a:xfrm>
            <a:off x="5840673" y="2257141"/>
            <a:ext cx="4781550" cy="4524375"/>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4" name="TextBox 3"/>
          <p:cNvSpPr txBox="1"/>
          <p:nvPr/>
        </p:nvSpPr>
        <p:spPr>
          <a:xfrm>
            <a:off x="737063" y="6881268"/>
            <a:ext cx="10717876" cy="600164"/>
          </a:xfrm>
          <a:prstGeom prst="rect">
            <a:avLst/>
          </a:prstGeom>
          <a:noFill/>
        </p:spPr>
        <p:txBody>
          <a:bodyPr wrap="square" rtlCol="0">
            <a:spAutoFit/>
          </a:bodyPr>
          <a:lstStyle/>
          <a:p>
            <a:pPr algn="ctr"/>
            <a:r>
              <a:rPr lang="en-US" sz="1100" b="1" i="1" dirty="0">
                <a:solidFill>
                  <a:srgbClr val="0070C0"/>
                </a:solidFill>
                <a:latin typeface="Arial" panose="020B0604020202020204" pitchFamily="34" charset="0"/>
                <a:cs typeface="Arial" panose="020B0604020202020204" pitchFamily="34" charset="0"/>
              </a:rPr>
              <a:t>Karatasakis A, Danek BA, Karmpaliotis D, Alaswad K, Jaffer FA, Yeh RW, Patel MP, </a:t>
            </a:r>
            <a:r>
              <a:rPr lang="en-US" sz="1100" b="1" i="1" dirty="0" err="1">
                <a:solidFill>
                  <a:srgbClr val="0070C0"/>
                </a:solidFill>
                <a:latin typeface="Arial" panose="020B0604020202020204" pitchFamily="34" charset="0"/>
                <a:cs typeface="Arial" panose="020B0604020202020204" pitchFamily="34" charset="0"/>
              </a:rPr>
              <a:t>Bahadorani</a:t>
            </a:r>
            <a:r>
              <a:rPr lang="en-US" sz="1100" b="1" i="1" dirty="0">
                <a:solidFill>
                  <a:srgbClr val="0070C0"/>
                </a:solidFill>
                <a:latin typeface="Arial" panose="020B0604020202020204" pitchFamily="34" charset="0"/>
                <a:cs typeface="Arial" panose="020B0604020202020204" pitchFamily="34" charset="0"/>
              </a:rPr>
              <a:t> JN, Lombardi WL, Wyman RM, Grantham JA, Kandzari DE, Lembo NJ, Doing AH, Toma C, Moses JW,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AJ, Parikh M, Ali ZA, Garcia S, </a:t>
            </a:r>
            <a:r>
              <a:rPr lang="en-US" sz="1100" b="1" i="1" dirty="0" err="1">
                <a:solidFill>
                  <a:srgbClr val="0070C0"/>
                </a:solidFill>
                <a:latin typeface="Arial" panose="020B0604020202020204" pitchFamily="34" charset="0"/>
                <a:cs typeface="Arial" panose="020B0604020202020204" pitchFamily="34" charset="0"/>
              </a:rPr>
              <a:t>Kalsaria</a:t>
            </a:r>
            <a:r>
              <a:rPr lang="en-US" sz="1100" b="1" i="1" dirty="0">
                <a:solidFill>
                  <a:srgbClr val="0070C0"/>
                </a:solidFill>
                <a:latin typeface="Arial" panose="020B0604020202020204" pitchFamily="34" charset="0"/>
                <a:cs typeface="Arial" panose="020B0604020202020204" pitchFamily="34" charset="0"/>
              </a:rPr>
              <a:t> P, Karacsonyi J, </a:t>
            </a:r>
            <a:r>
              <a:rPr lang="en-US" sz="1100" b="1" i="1" dirty="0" err="1">
                <a:solidFill>
                  <a:srgbClr val="0070C0"/>
                </a:solidFill>
                <a:latin typeface="Arial" panose="020B0604020202020204" pitchFamily="34" charset="0"/>
                <a:cs typeface="Arial" panose="020B0604020202020204" pitchFamily="34" charset="0"/>
              </a:rPr>
              <a:t>Alame</a:t>
            </a:r>
            <a:r>
              <a:rPr lang="en-US" sz="1100" b="1" i="1" dirty="0">
                <a:solidFill>
                  <a:srgbClr val="0070C0"/>
                </a:solidFill>
                <a:latin typeface="Arial" panose="020B0604020202020204" pitchFamily="34" charset="0"/>
                <a:cs typeface="Arial" panose="020B0604020202020204" pitchFamily="34" charset="0"/>
              </a:rPr>
              <a:t> AJ, Thompson CA, Banerjee S, Brilakis ES.  </a:t>
            </a:r>
            <a:br>
              <a:rPr lang="en-US" sz="1100" b="1" i="1" dirty="0">
                <a:solidFill>
                  <a:srgbClr val="0070C0"/>
                </a:solidFill>
                <a:latin typeface="Arial" panose="020B0604020202020204" pitchFamily="34" charset="0"/>
                <a:cs typeface="Arial" panose="020B0604020202020204" pitchFamily="34" charset="0"/>
              </a:rPr>
            </a:br>
            <a:r>
              <a:rPr lang="en-US" sz="1100" b="1" i="1" dirty="0" err="1">
                <a:solidFill>
                  <a:srgbClr val="92D050"/>
                </a:solidFill>
                <a:latin typeface="Arial" panose="020B0604020202020204" pitchFamily="34" charset="0"/>
                <a:cs typeface="Arial" panose="020B0604020202020204" pitchFamily="34" charset="0"/>
              </a:rPr>
              <a:t>Int</a:t>
            </a:r>
            <a:r>
              <a:rPr lang="en-US" sz="1100" b="1" i="1" dirty="0">
                <a:solidFill>
                  <a:srgbClr val="92D050"/>
                </a:solidFill>
                <a:latin typeface="Arial" panose="020B0604020202020204" pitchFamily="34" charset="0"/>
                <a:cs typeface="Arial" panose="020B0604020202020204" pitchFamily="34" charset="0"/>
              </a:rPr>
              <a:t> J Cardiol. Aug 23;224:50-56</a:t>
            </a:r>
          </a:p>
        </p:txBody>
      </p:sp>
      <p:sp>
        <p:nvSpPr>
          <p:cNvPr id="5" name="Rectangle 4"/>
          <p:cNvSpPr/>
          <p:nvPr/>
        </p:nvSpPr>
        <p:spPr>
          <a:xfrm>
            <a:off x="230911" y="2982009"/>
            <a:ext cx="6203140" cy="2739211"/>
          </a:xfrm>
          <a:prstGeom prst="rect">
            <a:avLst/>
          </a:prstGeom>
        </p:spPr>
        <p:txBody>
          <a:bodyPr wrap="square">
            <a:spAutoFit/>
          </a:bodyPr>
          <a:lstStyle/>
          <a:p>
            <a:pPr fontAlgn="base">
              <a:lnSpc>
                <a:spcPct val="200000"/>
              </a:lnSpc>
              <a:spcBef>
                <a:spcPct val="0"/>
              </a:spcBef>
              <a:spcAft>
                <a:spcPct val="0"/>
              </a:spcAft>
              <a:defRPr/>
            </a:pPr>
            <a:r>
              <a:rPr lang="en-US" b="1" kern="0" dirty="0">
                <a:solidFill>
                  <a:srgbClr val="000000"/>
                </a:solidFill>
                <a:latin typeface="Arial" panose="020B0604020202020204" pitchFamily="34" charset="0"/>
                <a:cs typeface="Arial" panose="020B0604020202020204" pitchFamily="34" charset="0"/>
              </a:rPr>
              <a:t>2012 to 2016</a:t>
            </a:r>
          </a:p>
          <a:p>
            <a:pPr fontAlgn="base">
              <a:lnSpc>
                <a:spcPct val="200000"/>
              </a:lnSpc>
              <a:spcBef>
                <a:spcPct val="0"/>
              </a:spcBef>
              <a:spcAft>
                <a:spcPct val="0"/>
              </a:spcAft>
              <a:defRPr/>
            </a:pPr>
            <a:r>
              <a:rPr lang="en-US" b="1" kern="0" dirty="0">
                <a:solidFill>
                  <a:srgbClr val="FF0000"/>
                </a:solidFill>
                <a:latin typeface="Arial" panose="020B0604020202020204" pitchFamily="34" charset="0"/>
                <a:cs typeface="Arial" panose="020B0604020202020204" pitchFamily="34" charset="0"/>
              </a:rPr>
              <a:t>13 centers</a:t>
            </a:r>
            <a:r>
              <a:rPr lang="en-US" b="1" kern="0" dirty="0">
                <a:solidFill>
                  <a:srgbClr val="000000"/>
                </a:solidFill>
                <a:latin typeface="Arial" panose="020B0604020202020204" pitchFamily="34" charset="0"/>
                <a:cs typeface="Arial" panose="020B0604020202020204" pitchFamily="34" charset="0"/>
              </a:rPr>
              <a:t>, 664 lesions </a:t>
            </a:r>
            <a:br>
              <a:rPr lang="en-US" b="1" kern="0" dirty="0">
                <a:solidFill>
                  <a:srgbClr val="000000"/>
                </a:solidFill>
                <a:latin typeface="Arial" panose="020B0604020202020204" pitchFamily="34" charset="0"/>
                <a:cs typeface="Arial" panose="020B0604020202020204" pitchFamily="34" charset="0"/>
              </a:rPr>
            </a:br>
            <a:r>
              <a:rPr lang="en-US" sz="1400" b="1" kern="0" dirty="0">
                <a:solidFill>
                  <a:srgbClr val="000000"/>
                </a:solidFill>
                <a:latin typeface="Arial" panose="020B0604020202020204" pitchFamily="34" charset="0"/>
                <a:cs typeface="Arial" panose="020B0604020202020204" pitchFamily="34" charset="0"/>
              </a:rPr>
              <a:t>(lesions from PROGRESS score derivation set excluded)</a:t>
            </a:r>
          </a:p>
          <a:p>
            <a:pPr fontAlgn="base">
              <a:lnSpc>
                <a:spcPct val="200000"/>
              </a:lnSpc>
              <a:spcBef>
                <a:spcPct val="0"/>
              </a:spcBef>
              <a:spcAft>
                <a:spcPct val="0"/>
              </a:spcAft>
              <a:defRPr/>
            </a:pPr>
            <a:r>
              <a:rPr lang="en-US" b="1" kern="0" dirty="0">
                <a:solidFill>
                  <a:srgbClr val="000000"/>
                </a:solidFill>
                <a:latin typeface="Arial" panose="020B0604020202020204" pitchFamily="34" charset="0"/>
                <a:cs typeface="Arial" panose="020B0604020202020204" pitchFamily="34" charset="0"/>
              </a:rPr>
              <a:t>Technical success: </a:t>
            </a:r>
            <a:r>
              <a:rPr lang="en-US" b="1" kern="0" dirty="0">
                <a:solidFill>
                  <a:srgbClr val="FF0000"/>
                </a:solidFill>
                <a:latin typeface="Arial" panose="020B0604020202020204" pitchFamily="34" charset="0"/>
                <a:cs typeface="Arial" panose="020B0604020202020204" pitchFamily="34" charset="0"/>
              </a:rPr>
              <a:t>88%</a:t>
            </a:r>
          </a:p>
          <a:p>
            <a:pPr fontAlgn="base">
              <a:lnSpc>
                <a:spcPct val="200000"/>
              </a:lnSpc>
              <a:spcBef>
                <a:spcPct val="0"/>
              </a:spcBef>
              <a:spcAft>
                <a:spcPct val="0"/>
              </a:spcAft>
              <a:defRPr/>
            </a:pPr>
            <a:r>
              <a:rPr lang="en-US" b="1" kern="0" dirty="0">
                <a:solidFill>
                  <a:srgbClr val="000000"/>
                </a:solidFill>
                <a:latin typeface="Arial" panose="020B0604020202020204" pitchFamily="34" charset="0"/>
                <a:cs typeface="Arial" panose="020B0604020202020204" pitchFamily="34" charset="0"/>
              </a:rPr>
              <a:t>Major complications: </a:t>
            </a:r>
            <a:r>
              <a:rPr lang="en-US" b="1" kern="0" dirty="0">
                <a:solidFill>
                  <a:srgbClr val="FF0000"/>
                </a:solidFill>
                <a:latin typeface="Arial" panose="020B0604020202020204" pitchFamily="34" charset="0"/>
                <a:cs typeface="Arial" panose="020B0604020202020204" pitchFamily="34" charset="0"/>
              </a:rPr>
              <a:t>3.6%</a:t>
            </a:r>
          </a:p>
        </p:txBody>
      </p:sp>
    </p:spTree>
    <p:extLst>
      <p:ext uri="{BB962C8B-B14F-4D97-AF65-F5344CB8AC3E}">
        <p14:creationId xmlns:p14="http://schemas.microsoft.com/office/powerpoint/2010/main" val="4939859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4586" y="1795476"/>
            <a:ext cx="5582831" cy="461665"/>
          </a:xfrm>
          <a:prstGeom prst="rect">
            <a:avLst/>
          </a:prstGeom>
        </p:spPr>
        <p:txBody>
          <a:bodyPr wrap="square">
            <a:spAutoFit/>
          </a:bodyPr>
          <a:lstStyle/>
          <a:p>
            <a:pPr algn="ctr">
              <a:defRPr/>
            </a:pPr>
            <a:r>
              <a:rPr lang="en-US" sz="2400" b="1" i="1" kern="0" dirty="0">
                <a:solidFill>
                  <a:srgbClr val="92D050"/>
                </a:solidFill>
                <a:latin typeface="Arial"/>
              </a:rPr>
              <a:t>CTO score comparative analysis</a:t>
            </a:r>
          </a:p>
        </p:txBody>
      </p:sp>
      <p:sp>
        <p:nvSpPr>
          <p:cNvPr id="3" name="TextBox 2"/>
          <p:cNvSpPr txBox="1"/>
          <p:nvPr/>
        </p:nvSpPr>
        <p:spPr>
          <a:xfrm>
            <a:off x="141317" y="4197274"/>
            <a:ext cx="4164677" cy="1277273"/>
          </a:xfrm>
          <a:prstGeom prst="rect">
            <a:avLst/>
          </a:prstGeom>
          <a:noFill/>
        </p:spPr>
        <p:txBody>
          <a:bodyPr wrap="square" rtlCol="0">
            <a:spAutoFit/>
          </a:bodyPr>
          <a:lstStyle/>
          <a:p>
            <a:pPr algn="ctr"/>
            <a:r>
              <a:rPr lang="en-US" sz="1100" b="1" i="1" dirty="0">
                <a:solidFill>
                  <a:srgbClr val="0070C0"/>
                </a:solidFill>
                <a:latin typeface="Arial" panose="020B0604020202020204" pitchFamily="34" charset="0"/>
                <a:cs typeface="Arial" panose="020B0604020202020204" pitchFamily="34" charset="0"/>
              </a:rPr>
              <a:t>Karatasakis A, Danek BA, Karmpaliotis D, Alaswad K, Jaffer FA, Yeh RW, Patel MP, </a:t>
            </a:r>
            <a:r>
              <a:rPr lang="en-US" sz="1100" b="1" i="1" dirty="0" err="1">
                <a:solidFill>
                  <a:srgbClr val="0070C0"/>
                </a:solidFill>
                <a:latin typeface="Arial" panose="020B0604020202020204" pitchFamily="34" charset="0"/>
                <a:cs typeface="Arial" panose="020B0604020202020204" pitchFamily="34" charset="0"/>
              </a:rPr>
              <a:t>Bahadorani</a:t>
            </a:r>
            <a:r>
              <a:rPr lang="en-US" sz="1100" b="1" i="1" dirty="0">
                <a:solidFill>
                  <a:srgbClr val="0070C0"/>
                </a:solidFill>
                <a:latin typeface="Arial" panose="020B0604020202020204" pitchFamily="34" charset="0"/>
                <a:cs typeface="Arial" panose="020B0604020202020204" pitchFamily="34" charset="0"/>
              </a:rPr>
              <a:t> JN, Lombardi WL, Wyman RM, Grantham JA, Kandzari DE, Lembo NJ, Doing AH, Toma C, Moses JW,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AJ, Parikh M, Ali ZA, Garcia S, </a:t>
            </a:r>
            <a:r>
              <a:rPr lang="en-US" sz="1100" b="1" i="1" dirty="0" err="1">
                <a:solidFill>
                  <a:srgbClr val="0070C0"/>
                </a:solidFill>
                <a:latin typeface="Arial" panose="020B0604020202020204" pitchFamily="34" charset="0"/>
                <a:cs typeface="Arial" panose="020B0604020202020204" pitchFamily="34" charset="0"/>
              </a:rPr>
              <a:t>Kalsaria</a:t>
            </a:r>
            <a:r>
              <a:rPr lang="en-US" sz="1100" b="1" i="1" dirty="0">
                <a:solidFill>
                  <a:srgbClr val="0070C0"/>
                </a:solidFill>
                <a:latin typeface="Arial" panose="020B0604020202020204" pitchFamily="34" charset="0"/>
                <a:cs typeface="Arial" panose="020B0604020202020204" pitchFamily="34" charset="0"/>
              </a:rPr>
              <a:t> P, Karacsonyi J, </a:t>
            </a:r>
            <a:r>
              <a:rPr lang="en-US" sz="1100" b="1" i="1" dirty="0" err="1">
                <a:solidFill>
                  <a:srgbClr val="0070C0"/>
                </a:solidFill>
                <a:latin typeface="Arial" panose="020B0604020202020204" pitchFamily="34" charset="0"/>
                <a:cs typeface="Arial" panose="020B0604020202020204" pitchFamily="34" charset="0"/>
              </a:rPr>
              <a:t>Alame</a:t>
            </a:r>
            <a:r>
              <a:rPr lang="en-US" sz="1100" b="1" i="1" dirty="0">
                <a:solidFill>
                  <a:srgbClr val="0070C0"/>
                </a:solidFill>
                <a:latin typeface="Arial" panose="020B0604020202020204" pitchFamily="34" charset="0"/>
                <a:cs typeface="Arial" panose="020B0604020202020204" pitchFamily="34" charset="0"/>
              </a:rPr>
              <a:t> AJ, Thompson CA, Banerjee S, Brilakis ES.  </a:t>
            </a:r>
            <a:br>
              <a:rPr lang="en-US" sz="1100" b="1" i="1" dirty="0">
                <a:solidFill>
                  <a:srgbClr val="0070C0"/>
                </a:solidFill>
                <a:latin typeface="Arial" panose="020B0604020202020204" pitchFamily="34" charset="0"/>
                <a:cs typeface="Arial" panose="020B0604020202020204" pitchFamily="34" charset="0"/>
              </a:rPr>
            </a:br>
            <a:r>
              <a:rPr lang="en-US" sz="1100" b="1" i="1" dirty="0" err="1">
                <a:solidFill>
                  <a:srgbClr val="92D050"/>
                </a:solidFill>
                <a:latin typeface="Arial" panose="020B0604020202020204" pitchFamily="34" charset="0"/>
                <a:cs typeface="Arial" panose="020B0604020202020204" pitchFamily="34" charset="0"/>
              </a:rPr>
              <a:t>Int</a:t>
            </a:r>
            <a:r>
              <a:rPr lang="en-US" sz="1100" b="1" i="1" dirty="0">
                <a:solidFill>
                  <a:srgbClr val="92D050"/>
                </a:solidFill>
                <a:latin typeface="Arial" panose="020B0604020202020204" pitchFamily="34" charset="0"/>
                <a:cs typeface="Arial" panose="020B0604020202020204" pitchFamily="34" charset="0"/>
              </a:rPr>
              <a:t> J Cardiol. Aug 23;224:50-56</a:t>
            </a:r>
          </a:p>
        </p:txBody>
      </p:sp>
      <p:pic>
        <p:nvPicPr>
          <p:cNvPr id="4" name="Picture 3"/>
          <p:cNvPicPr>
            <a:picLocks noChangeAspect="1"/>
          </p:cNvPicPr>
          <p:nvPr/>
        </p:nvPicPr>
        <p:blipFill>
          <a:blip r:embed="rId2" cstate="print"/>
          <a:stretch>
            <a:fillRect/>
          </a:stretch>
        </p:blipFill>
        <p:spPr>
          <a:xfrm>
            <a:off x="4472250" y="2349973"/>
            <a:ext cx="6287435" cy="5079603"/>
          </a:xfrm>
          <a:prstGeom prst="rect">
            <a:avLst/>
          </a:prstGeom>
          <a:ln>
            <a:solidFill>
              <a:schemeClr val="bg1">
                <a:lumMod val="6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00487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19301" y="2088681"/>
            <a:ext cx="8153400" cy="480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type="none" w="lg" len="lg"/>
              </a14:hiddenLine>
            </a:ext>
          </a:extLst>
        </p:spPr>
        <p:txBody>
          <a:bodyPr wrap="square">
            <a:spAutoFit/>
          </a:bodyPr>
          <a:lstStyle>
            <a:lvl1pPr eaLnBrk="0" hangingPunct="0">
              <a:defRPr sz="2800" b="1">
                <a:solidFill>
                  <a:schemeClr val="accent2"/>
                </a:solidFill>
                <a:latin typeface="Arial" panose="020B0604020202020204" pitchFamily="34" charset="0"/>
              </a:defRPr>
            </a:lvl1pPr>
            <a:lvl2pPr marL="742950" indent="-285750" eaLnBrk="0" hangingPunct="0">
              <a:defRPr sz="2800" b="1">
                <a:solidFill>
                  <a:schemeClr val="accent2"/>
                </a:solidFill>
                <a:latin typeface="Arial" panose="020B0604020202020204" pitchFamily="34" charset="0"/>
              </a:defRPr>
            </a:lvl2pPr>
            <a:lvl3pPr marL="1143000" indent="-228600" eaLnBrk="0" hangingPunct="0">
              <a:defRPr sz="2800" b="1">
                <a:solidFill>
                  <a:schemeClr val="accent2"/>
                </a:solidFill>
                <a:latin typeface="Arial" panose="020B0604020202020204" pitchFamily="34" charset="0"/>
              </a:defRPr>
            </a:lvl3pPr>
            <a:lvl4pPr marL="1600200" indent="-228600" eaLnBrk="0" hangingPunct="0">
              <a:defRPr sz="2800" b="1">
                <a:solidFill>
                  <a:schemeClr val="accent2"/>
                </a:solidFill>
                <a:latin typeface="Arial" panose="020B0604020202020204" pitchFamily="34" charset="0"/>
              </a:defRPr>
            </a:lvl4pPr>
            <a:lvl5pPr marL="2057400" indent="-228600" eaLnBrk="0" hangingPunct="0">
              <a:defRPr sz="2800" b="1">
                <a:solidFill>
                  <a:schemeClr val="accent2"/>
                </a:solidFill>
                <a:latin typeface="Arial" panose="020B0604020202020204" pitchFamily="34" charset="0"/>
              </a:defRPr>
            </a:lvl5pPr>
            <a:lvl6pPr marL="2514600" indent="-228600" algn="ctr" eaLnBrk="0" fontAlgn="base" hangingPunct="0">
              <a:spcBef>
                <a:spcPct val="0"/>
              </a:spcBef>
              <a:spcAft>
                <a:spcPct val="0"/>
              </a:spcAft>
              <a:defRPr sz="2800" b="1">
                <a:solidFill>
                  <a:schemeClr val="accent2"/>
                </a:solidFill>
                <a:latin typeface="Arial" panose="020B0604020202020204" pitchFamily="34" charset="0"/>
              </a:defRPr>
            </a:lvl6pPr>
            <a:lvl7pPr marL="2971800" indent="-228600" algn="ctr" eaLnBrk="0" fontAlgn="base" hangingPunct="0">
              <a:spcBef>
                <a:spcPct val="0"/>
              </a:spcBef>
              <a:spcAft>
                <a:spcPct val="0"/>
              </a:spcAft>
              <a:defRPr sz="2800" b="1">
                <a:solidFill>
                  <a:schemeClr val="accent2"/>
                </a:solidFill>
                <a:latin typeface="Arial" panose="020B0604020202020204" pitchFamily="34" charset="0"/>
              </a:defRPr>
            </a:lvl7pPr>
            <a:lvl8pPr marL="3429000" indent="-228600" algn="ctr" eaLnBrk="0" fontAlgn="base" hangingPunct="0">
              <a:spcBef>
                <a:spcPct val="0"/>
              </a:spcBef>
              <a:spcAft>
                <a:spcPct val="0"/>
              </a:spcAft>
              <a:defRPr sz="2800" b="1">
                <a:solidFill>
                  <a:schemeClr val="accent2"/>
                </a:solidFill>
                <a:latin typeface="Arial" panose="020B0604020202020204" pitchFamily="34" charset="0"/>
              </a:defRPr>
            </a:lvl8pPr>
            <a:lvl9pPr marL="3886200" indent="-228600" algn="ctr" eaLnBrk="0" fontAlgn="base" hangingPunct="0">
              <a:spcBef>
                <a:spcPct val="0"/>
              </a:spcBef>
              <a:spcAft>
                <a:spcPct val="0"/>
              </a:spcAft>
              <a:defRPr sz="2800" b="1">
                <a:solidFill>
                  <a:schemeClr val="accent2"/>
                </a:solidFill>
                <a:latin typeface="Arial" panose="020B0604020202020204" pitchFamily="34" charset="0"/>
              </a:defRPr>
            </a:lvl9pPr>
          </a:lstStyle>
          <a:p>
            <a:pPr algn="ctr">
              <a:lnSpc>
                <a:spcPct val="90000"/>
              </a:lnSpc>
            </a:pPr>
            <a:r>
              <a:rPr lang="en-US" altLang="en-US" sz="2799" i="1" dirty="0">
                <a:solidFill>
                  <a:srgbClr val="92D050"/>
                </a:solidFill>
              </a:rPr>
              <a:t>Effect of age and sex</a:t>
            </a:r>
            <a:endParaRPr lang="en-US" altLang="en-US" sz="3200" i="1" dirty="0">
              <a:solidFill>
                <a:srgbClr val="92D05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04226" y="4068138"/>
            <a:ext cx="3845296" cy="2283846"/>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4" name="Rectangle 3"/>
          <p:cNvSpPr/>
          <p:nvPr/>
        </p:nvSpPr>
        <p:spPr>
          <a:xfrm>
            <a:off x="1060699" y="2718312"/>
            <a:ext cx="5332352" cy="1200329"/>
          </a:xfrm>
          <a:prstGeom prst="rect">
            <a:avLst/>
          </a:prstGeom>
        </p:spPr>
        <p:txBody>
          <a:bodyPr wrap="square">
            <a:spAutoFit/>
          </a:bodyPr>
          <a:lstStyle/>
          <a:p>
            <a:pPr algn="ctr" fontAlgn="base">
              <a:spcBef>
                <a:spcPct val="0"/>
              </a:spcBef>
              <a:spcAft>
                <a:spcPct val="0"/>
              </a:spcAft>
              <a:defRPr/>
            </a:pPr>
            <a:r>
              <a:rPr lang="en-US" sz="1600" b="1" kern="0" dirty="0">
                <a:latin typeface="Arial" panose="020B0604020202020204" pitchFamily="34" charset="0"/>
                <a:cs typeface="Arial" panose="020B0604020202020204" pitchFamily="34" charset="0"/>
              </a:rPr>
              <a:t>2012 to 2016</a:t>
            </a:r>
          </a:p>
          <a:p>
            <a:pPr algn="ctr" fontAlgn="base">
              <a:spcBef>
                <a:spcPct val="0"/>
              </a:spcBef>
              <a:spcAft>
                <a:spcPct val="0"/>
              </a:spcAft>
              <a:defRPr/>
            </a:pPr>
            <a:r>
              <a:rPr lang="en-US" sz="2400" b="1" kern="0" dirty="0">
                <a:solidFill>
                  <a:srgbClr val="FF0000"/>
                </a:solidFill>
                <a:latin typeface="Arial" panose="020B0604020202020204" pitchFamily="34" charset="0"/>
                <a:cs typeface="Arial" panose="020B0604020202020204" pitchFamily="34" charset="0"/>
              </a:rPr>
              <a:t>15 centers</a:t>
            </a:r>
            <a:r>
              <a:rPr lang="en-US" sz="2400" b="1" kern="0" dirty="0">
                <a:solidFill>
                  <a:srgbClr val="000000"/>
                </a:solidFill>
                <a:latin typeface="Arial" panose="020B0604020202020204" pitchFamily="34" charset="0"/>
                <a:cs typeface="Arial" panose="020B0604020202020204" pitchFamily="34" charset="0"/>
              </a:rPr>
              <a:t>, </a:t>
            </a:r>
            <a:r>
              <a:rPr lang="en-US" sz="2400" b="1" kern="0" dirty="0">
                <a:solidFill>
                  <a:srgbClr val="FF0000"/>
                </a:solidFill>
                <a:latin typeface="Arial" panose="020B0604020202020204" pitchFamily="34" charset="0"/>
                <a:cs typeface="Arial" panose="020B0604020202020204" pitchFamily="34" charset="0"/>
              </a:rPr>
              <a:t>1,675</a:t>
            </a:r>
            <a:r>
              <a:rPr lang="en-US" sz="2400" b="1" kern="0" dirty="0">
                <a:solidFill>
                  <a:srgbClr val="000000"/>
                </a:solidFill>
                <a:latin typeface="Arial" panose="020B0604020202020204" pitchFamily="34" charset="0"/>
                <a:cs typeface="Arial" panose="020B0604020202020204" pitchFamily="34" charset="0"/>
              </a:rPr>
              <a:t> lesions</a:t>
            </a:r>
          </a:p>
          <a:p>
            <a:pPr algn="ctr" fontAlgn="base">
              <a:spcBef>
                <a:spcPct val="0"/>
              </a:spcBef>
              <a:spcAft>
                <a:spcPct val="0"/>
              </a:spcAft>
              <a:defRPr/>
            </a:pPr>
            <a:r>
              <a:rPr lang="en-US" sz="1600" b="1" kern="0" dirty="0">
                <a:solidFill>
                  <a:srgbClr val="000000"/>
                </a:solidFill>
                <a:latin typeface="Arial" panose="020B0604020202020204" pitchFamily="34" charset="0"/>
                <a:cs typeface="Arial" panose="020B0604020202020204" pitchFamily="34" charset="0"/>
              </a:rPr>
              <a:t>Technical success: </a:t>
            </a:r>
            <a:r>
              <a:rPr lang="en-US" sz="1600" b="1" kern="0" dirty="0">
                <a:solidFill>
                  <a:srgbClr val="FF0000"/>
                </a:solidFill>
                <a:latin typeface="Arial" panose="020B0604020202020204" pitchFamily="34" charset="0"/>
                <a:cs typeface="Arial" panose="020B0604020202020204" pitchFamily="34" charset="0"/>
              </a:rPr>
              <a:t>88%</a:t>
            </a:r>
          </a:p>
          <a:p>
            <a:pPr algn="ctr" fontAlgn="base">
              <a:spcBef>
                <a:spcPct val="0"/>
              </a:spcBef>
              <a:spcAft>
                <a:spcPct val="0"/>
              </a:spcAft>
              <a:defRPr/>
            </a:pPr>
            <a:r>
              <a:rPr lang="en-US" sz="1600" b="1" kern="0" dirty="0">
                <a:solidFill>
                  <a:srgbClr val="000000"/>
                </a:solidFill>
                <a:latin typeface="Arial" panose="020B0604020202020204" pitchFamily="34" charset="0"/>
                <a:cs typeface="Arial" panose="020B0604020202020204" pitchFamily="34" charset="0"/>
              </a:rPr>
              <a:t>Major complications: </a:t>
            </a:r>
            <a:r>
              <a:rPr lang="en-US" sz="1600" b="1" kern="0" dirty="0">
                <a:solidFill>
                  <a:srgbClr val="FF0000"/>
                </a:solidFill>
                <a:latin typeface="Arial" panose="020B0604020202020204" pitchFamily="34" charset="0"/>
                <a:cs typeface="Arial" panose="020B0604020202020204" pitchFamily="34" charset="0"/>
              </a:rPr>
              <a:t>2.7%</a:t>
            </a: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59339" y="2837873"/>
            <a:ext cx="3723026" cy="4558552"/>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6" name="Rectangle 1"/>
          <p:cNvSpPr>
            <a:spLocks noChangeArrowheads="1"/>
          </p:cNvSpPr>
          <p:nvPr/>
        </p:nvSpPr>
        <p:spPr bwMode="auto">
          <a:xfrm>
            <a:off x="822036" y="6623383"/>
            <a:ext cx="5809673"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a:solidFill>
                  <a:srgbClr val="0070C0"/>
                </a:solidFill>
                <a:latin typeface="Arial"/>
                <a:cs typeface="Arial" pitchFamily="34" charset="0"/>
              </a:rPr>
              <a:t>Karatasakis A, </a:t>
            </a:r>
            <a:r>
              <a:rPr lang="en-US" sz="1000" b="1" i="1" dirty="0" err="1">
                <a:solidFill>
                  <a:srgbClr val="0070C0"/>
                </a:solidFill>
                <a:latin typeface="Arial"/>
                <a:cs typeface="Arial" pitchFamily="34" charset="0"/>
              </a:rPr>
              <a:t>Iwnetu</a:t>
            </a:r>
            <a:r>
              <a:rPr lang="en-US" sz="1000" b="1" i="1" dirty="0">
                <a:solidFill>
                  <a:srgbClr val="0070C0"/>
                </a:solidFill>
                <a:latin typeface="Arial"/>
                <a:cs typeface="Arial" pitchFamily="34" charset="0"/>
              </a:rPr>
              <a:t> R, Danek BA, Karmpaliotis D, Alaswad K, Jaffer FA, Yeh RW, Kandzari DE, Lembo NJ, Patel MP, Mahmud E, Lombardi WL, Wyman RM, Grantham JA, Doing AH, Toma C, Choi JW, Uretsky BF, Moses JW, </a:t>
            </a:r>
            <a:r>
              <a:rPr lang="en-US" sz="1000" b="1" i="1" dirty="0" err="1">
                <a:solidFill>
                  <a:srgbClr val="0070C0"/>
                </a:solidFill>
                <a:latin typeface="Arial"/>
                <a:cs typeface="Arial" pitchFamily="34" charset="0"/>
              </a:rPr>
              <a:t>Kirtane</a:t>
            </a:r>
            <a:r>
              <a:rPr lang="en-US" sz="1000" b="1" i="1" dirty="0">
                <a:solidFill>
                  <a:srgbClr val="0070C0"/>
                </a:solidFill>
                <a:latin typeface="Arial"/>
                <a:cs typeface="Arial" pitchFamily="34" charset="0"/>
              </a:rPr>
              <a:t> AJ, Ali ZA, Parikh M, Karacsonyi J, Rangan BV, Thompson CA, Banerjee S, Brilakis ES. </a:t>
            </a:r>
            <a:br>
              <a:rPr lang="en-US" sz="1000" b="1" i="1" dirty="0">
                <a:solidFill>
                  <a:srgbClr val="0070C0"/>
                </a:solidFill>
                <a:latin typeface="Arial"/>
                <a:cs typeface="Arial" pitchFamily="34" charset="0"/>
              </a:rPr>
            </a:br>
            <a:r>
              <a:rPr lang="en-US" sz="1000" b="1" i="1" dirty="0">
                <a:solidFill>
                  <a:srgbClr val="92D050"/>
                </a:solidFill>
                <a:latin typeface="Arial"/>
                <a:cs typeface="Arial" pitchFamily="34" charset="0"/>
              </a:rPr>
              <a:t>J Invasive Cardiol. 2017 Jan</a:t>
            </a:r>
          </a:p>
        </p:txBody>
      </p:sp>
    </p:spTree>
    <p:extLst>
      <p:ext uri="{BB962C8B-B14F-4D97-AF65-F5344CB8AC3E}">
        <p14:creationId xmlns:p14="http://schemas.microsoft.com/office/powerpoint/2010/main" val="20910588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3565" y="3251286"/>
            <a:ext cx="4849090" cy="3139321"/>
          </a:xfrm>
          <a:prstGeom prst="rect">
            <a:avLst/>
          </a:prstGeom>
          <a:noFill/>
        </p:spPr>
        <p:txBody>
          <a:bodyPr wrap="square" rtlCol="0">
            <a:spAutoFit/>
          </a:bodyPr>
          <a:lstStyle/>
          <a:p>
            <a:pPr algn="l">
              <a:lnSpc>
                <a:spcPct val="150000"/>
              </a:lnSpc>
            </a:pPr>
            <a:r>
              <a:rPr lang="en-US" sz="2000" b="1" dirty="0">
                <a:solidFill>
                  <a:srgbClr val="000000"/>
                </a:solidFill>
                <a:latin typeface="Arial"/>
              </a:rPr>
              <a:t>Lesion number = </a:t>
            </a:r>
            <a:r>
              <a:rPr lang="en-US" sz="2000" b="1" dirty="0">
                <a:solidFill>
                  <a:srgbClr val="FF0000"/>
                </a:solidFill>
                <a:latin typeface="Arial"/>
              </a:rPr>
              <a:t>394</a:t>
            </a:r>
          </a:p>
          <a:p>
            <a:pPr algn="l">
              <a:lnSpc>
                <a:spcPct val="150000"/>
              </a:lnSpc>
            </a:pPr>
            <a:r>
              <a:rPr lang="en-US" sz="2000" b="1" dirty="0">
                <a:solidFill>
                  <a:srgbClr val="FF0000"/>
                </a:solidFill>
                <a:latin typeface="Arial"/>
              </a:rPr>
              <a:t>9</a:t>
            </a:r>
            <a:r>
              <a:rPr lang="en-US" sz="2000" b="1" dirty="0">
                <a:solidFill>
                  <a:srgbClr val="000000"/>
                </a:solidFill>
                <a:latin typeface="Arial"/>
              </a:rPr>
              <a:t> US centers</a:t>
            </a:r>
            <a:endParaRPr lang="en-US" sz="2000" b="1" dirty="0">
              <a:solidFill>
                <a:srgbClr val="FF0000"/>
              </a:solidFill>
              <a:latin typeface="Arial"/>
            </a:endParaRPr>
          </a:p>
          <a:p>
            <a:pPr algn="l">
              <a:lnSpc>
                <a:spcPct val="150000"/>
              </a:lnSpc>
            </a:pPr>
            <a:endParaRPr lang="en-US" sz="2000" b="1" dirty="0">
              <a:solidFill>
                <a:srgbClr val="000000"/>
              </a:solidFill>
              <a:latin typeface="Arial"/>
            </a:endParaRPr>
          </a:p>
          <a:p>
            <a:pPr algn="l">
              <a:lnSpc>
                <a:spcPct val="150000"/>
              </a:lnSpc>
            </a:pPr>
            <a:r>
              <a:rPr lang="en-US" sz="2000" b="1" dirty="0">
                <a:solidFill>
                  <a:srgbClr val="000000"/>
                </a:solidFill>
                <a:latin typeface="Arial"/>
              </a:rPr>
              <a:t>Median lesion age=</a:t>
            </a:r>
            <a:r>
              <a:rPr lang="en-US" sz="2000" b="1" dirty="0">
                <a:solidFill>
                  <a:srgbClr val="FF0000"/>
                </a:solidFill>
                <a:latin typeface="Arial"/>
              </a:rPr>
              <a:t>12 months</a:t>
            </a:r>
            <a:r>
              <a:rPr lang="en-US" sz="2000" b="1" dirty="0">
                <a:solidFill>
                  <a:srgbClr val="000000"/>
                </a:solidFill>
                <a:latin typeface="Arial"/>
              </a:rPr>
              <a:t> </a:t>
            </a:r>
          </a:p>
          <a:p>
            <a:pPr algn="l">
              <a:lnSpc>
                <a:spcPct val="150000"/>
              </a:lnSpc>
            </a:pPr>
            <a:r>
              <a:rPr lang="en-US" sz="2000" b="1" dirty="0">
                <a:solidFill>
                  <a:srgbClr val="000000"/>
                </a:solidFill>
                <a:latin typeface="Arial"/>
              </a:rPr>
              <a:t>Mean lesion age </a:t>
            </a:r>
            <a:r>
              <a:rPr lang="en-US" sz="2000" b="1" dirty="0">
                <a:solidFill>
                  <a:srgbClr val="FF0000"/>
                </a:solidFill>
                <a:latin typeface="Arial"/>
              </a:rPr>
              <a:t>43.3 months</a:t>
            </a:r>
          </a:p>
          <a:p>
            <a:pPr algn="l">
              <a:lnSpc>
                <a:spcPct val="150000"/>
              </a:lnSpc>
            </a:pPr>
            <a:r>
              <a:rPr lang="en-US" sz="1600" i="1" dirty="0">
                <a:solidFill>
                  <a:srgbClr val="000000"/>
                </a:solidFill>
                <a:latin typeface="Arial"/>
              </a:rPr>
              <a:t>1</a:t>
            </a:r>
            <a:r>
              <a:rPr lang="en-US" sz="1600" i="1" baseline="30000" dirty="0">
                <a:solidFill>
                  <a:srgbClr val="000000"/>
                </a:solidFill>
                <a:latin typeface="Arial"/>
              </a:rPr>
              <a:t>st</a:t>
            </a:r>
            <a:r>
              <a:rPr lang="en-US" sz="1600" i="1" dirty="0">
                <a:solidFill>
                  <a:srgbClr val="000000"/>
                </a:solidFill>
                <a:latin typeface="Arial"/>
              </a:rPr>
              <a:t> </a:t>
            </a:r>
            <a:r>
              <a:rPr lang="en-US" sz="1600" i="1" dirty="0" err="1">
                <a:solidFill>
                  <a:srgbClr val="000000"/>
                </a:solidFill>
                <a:latin typeface="Arial"/>
              </a:rPr>
              <a:t>tertile</a:t>
            </a:r>
            <a:r>
              <a:rPr lang="en-US" sz="1600" i="1" dirty="0">
                <a:solidFill>
                  <a:srgbClr val="000000"/>
                </a:solidFill>
                <a:latin typeface="Arial"/>
              </a:rPr>
              <a:t> </a:t>
            </a:r>
            <a:r>
              <a:rPr lang="en-US" sz="1600" i="1" dirty="0">
                <a:solidFill>
                  <a:srgbClr val="FF0000"/>
                </a:solidFill>
                <a:latin typeface="Arial"/>
              </a:rPr>
              <a:t>&lt;5 months</a:t>
            </a:r>
            <a:r>
              <a:rPr lang="en-US" sz="1600" i="1" dirty="0">
                <a:solidFill>
                  <a:srgbClr val="000000"/>
                </a:solidFill>
                <a:latin typeface="Arial"/>
              </a:rPr>
              <a:t>, 2</a:t>
            </a:r>
            <a:r>
              <a:rPr lang="en-US" sz="1600" i="1" baseline="30000" dirty="0">
                <a:solidFill>
                  <a:srgbClr val="000000"/>
                </a:solidFill>
                <a:latin typeface="Arial"/>
              </a:rPr>
              <a:t>nd</a:t>
            </a:r>
            <a:r>
              <a:rPr lang="en-US" sz="1600" i="1" dirty="0">
                <a:solidFill>
                  <a:srgbClr val="000000"/>
                </a:solidFill>
                <a:latin typeface="Arial"/>
              </a:rPr>
              <a:t> </a:t>
            </a:r>
            <a:r>
              <a:rPr lang="en-US" sz="1600" i="1" dirty="0" err="1">
                <a:solidFill>
                  <a:srgbClr val="000000"/>
                </a:solidFill>
                <a:latin typeface="Arial"/>
              </a:rPr>
              <a:t>tertile</a:t>
            </a:r>
            <a:r>
              <a:rPr lang="en-US" sz="1600" i="1" dirty="0">
                <a:solidFill>
                  <a:srgbClr val="000000"/>
                </a:solidFill>
                <a:latin typeface="Arial"/>
              </a:rPr>
              <a:t> </a:t>
            </a:r>
            <a:r>
              <a:rPr lang="en-US" sz="1600" i="1" dirty="0">
                <a:solidFill>
                  <a:srgbClr val="FF0000"/>
                </a:solidFill>
                <a:latin typeface="Arial"/>
              </a:rPr>
              <a:t>≥5 months </a:t>
            </a:r>
            <a:r>
              <a:rPr lang="en-US" sz="1600" i="1" dirty="0">
                <a:solidFill>
                  <a:srgbClr val="000000"/>
                </a:solidFill>
                <a:latin typeface="Arial"/>
              </a:rPr>
              <a:t>and </a:t>
            </a:r>
            <a:r>
              <a:rPr lang="en-US" sz="1600" i="1" dirty="0">
                <a:solidFill>
                  <a:srgbClr val="FF0000"/>
                </a:solidFill>
                <a:latin typeface="Arial"/>
              </a:rPr>
              <a:t>&lt;36.3 months, </a:t>
            </a:r>
            <a:r>
              <a:rPr lang="en-US" sz="1600" i="1" dirty="0">
                <a:solidFill>
                  <a:srgbClr val="000000"/>
                </a:solidFill>
                <a:latin typeface="Arial"/>
              </a:rPr>
              <a:t>3</a:t>
            </a:r>
            <a:r>
              <a:rPr lang="en-US" sz="1600" i="1" baseline="30000" dirty="0">
                <a:solidFill>
                  <a:srgbClr val="000000"/>
                </a:solidFill>
                <a:latin typeface="Arial"/>
              </a:rPr>
              <a:t>rd</a:t>
            </a:r>
            <a:r>
              <a:rPr lang="en-US" sz="1600" i="1" dirty="0">
                <a:solidFill>
                  <a:srgbClr val="000000"/>
                </a:solidFill>
                <a:latin typeface="Arial"/>
              </a:rPr>
              <a:t> </a:t>
            </a:r>
            <a:r>
              <a:rPr lang="en-US" sz="1600" i="1" dirty="0" err="1">
                <a:solidFill>
                  <a:srgbClr val="000000"/>
                </a:solidFill>
                <a:latin typeface="Arial"/>
              </a:rPr>
              <a:t>tertile</a:t>
            </a:r>
            <a:r>
              <a:rPr lang="en-US" sz="1600" i="1" dirty="0">
                <a:solidFill>
                  <a:srgbClr val="000000"/>
                </a:solidFill>
                <a:latin typeface="Arial"/>
              </a:rPr>
              <a:t> </a:t>
            </a:r>
            <a:r>
              <a:rPr lang="en-US" sz="1600" i="1" dirty="0">
                <a:solidFill>
                  <a:srgbClr val="FF0000"/>
                </a:solidFill>
                <a:latin typeface="Arial"/>
              </a:rPr>
              <a:t>≥36.3 months</a:t>
            </a:r>
          </a:p>
        </p:txBody>
      </p:sp>
      <p:sp>
        <p:nvSpPr>
          <p:cNvPr id="12" name="Title 1"/>
          <p:cNvSpPr>
            <a:spLocks noGrp="1"/>
          </p:cNvSpPr>
          <p:nvPr>
            <p:ph type="title" idx="4294967295"/>
          </p:nvPr>
        </p:nvSpPr>
        <p:spPr>
          <a:xfrm>
            <a:off x="1981200" y="2098093"/>
            <a:ext cx="8229600" cy="574675"/>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2799" b="1" i="1" dirty="0">
                <a:solidFill>
                  <a:srgbClr val="92D050"/>
                </a:solidFill>
                <a:latin typeface="Arial"/>
                <a:ea typeface="+mn-ea"/>
                <a:cs typeface="+mn-cs"/>
              </a:rPr>
              <a:t>Lesion Age</a:t>
            </a:r>
          </a:p>
        </p:txBody>
      </p:sp>
      <p:sp>
        <p:nvSpPr>
          <p:cNvPr id="9" name="Rectangle 8"/>
          <p:cNvSpPr/>
          <p:nvPr/>
        </p:nvSpPr>
        <p:spPr>
          <a:xfrm>
            <a:off x="1343891" y="6897473"/>
            <a:ext cx="9504218" cy="646331"/>
          </a:xfrm>
          <a:prstGeom prst="rect">
            <a:avLst/>
          </a:prstGeom>
        </p:spPr>
        <p:txBody>
          <a:bodyPr wrap="square">
            <a:spAutoFit/>
          </a:bodyPr>
          <a:lstStyle/>
          <a:p>
            <a:pPr algn="ctr"/>
            <a:r>
              <a:rPr lang="en-US" sz="1200" b="1" i="1" dirty="0">
                <a:solidFill>
                  <a:srgbClr val="0070C0"/>
                </a:solidFill>
                <a:latin typeface="Arial"/>
                <a:cs typeface="Arial" pitchFamily="34" charset="0"/>
              </a:rPr>
              <a:t>Danek, Karatasakis, Karmpaliotis, Alaswad, Yeh, Jaffer, Patel, </a:t>
            </a:r>
            <a:r>
              <a:rPr lang="en-US" sz="1200" b="1" i="1" dirty="0" err="1">
                <a:solidFill>
                  <a:srgbClr val="0070C0"/>
                </a:solidFill>
                <a:latin typeface="Arial"/>
                <a:cs typeface="Arial" pitchFamily="34" charset="0"/>
              </a:rPr>
              <a:t>Bahadorani</a:t>
            </a:r>
            <a:r>
              <a:rPr lang="en-US" sz="1200" b="1" i="1" dirty="0">
                <a:solidFill>
                  <a:srgbClr val="0070C0"/>
                </a:solidFill>
                <a:latin typeface="Arial"/>
                <a:cs typeface="Arial" pitchFamily="34" charset="0"/>
              </a:rPr>
              <a:t>, Lombardi, Wyman, Grantham, Doing, Moses, </a:t>
            </a:r>
            <a:r>
              <a:rPr lang="en-US" sz="1200" b="1" i="1" dirty="0" err="1">
                <a:solidFill>
                  <a:srgbClr val="0070C0"/>
                </a:solidFill>
                <a:latin typeface="Arial"/>
                <a:cs typeface="Arial" pitchFamily="34" charset="0"/>
              </a:rPr>
              <a:t>Kirtane</a:t>
            </a:r>
            <a:r>
              <a:rPr lang="en-US" sz="1200" b="1" i="1" dirty="0">
                <a:solidFill>
                  <a:srgbClr val="0070C0"/>
                </a:solidFill>
                <a:latin typeface="Arial"/>
                <a:cs typeface="Arial" pitchFamily="34" charset="0"/>
              </a:rPr>
              <a:t>, Parikh, Ali, </a:t>
            </a:r>
            <a:r>
              <a:rPr lang="en-US" sz="1200" b="1" i="1" dirty="0" err="1">
                <a:solidFill>
                  <a:srgbClr val="0070C0"/>
                </a:solidFill>
                <a:latin typeface="Arial"/>
                <a:cs typeface="Arial" pitchFamily="34" charset="0"/>
              </a:rPr>
              <a:t>Kalra</a:t>
            </a:r>
            <a:r>
              <a:rPr lang="en-US" sz="1200" b="1" i="1" dirty="0">
                <a:solidFill>
                  <a:srgbClr val="0070C0"/>
                </a:solidFill>
                <a:latin typeface="Arial"/>
                <a:cs typeface="Arial" pitchFamily="34" charset="0"/>
              </a:rPr>
              <a:t>, Kandzari, Lembo, Garcia, Nguyen-</a:t>
            </a:r>
            <a:r>
              <a:rPr lang="en-US" sz="1200" b="1" i="1" dirty="0" err="1">
                <a:solidFill>
                  <a:srgbClr val="0070C0"/>
                </a:solidFill>
                <a:latin typeface="Arial"/>
                <a:cs typeface="Arial" pitchFamily="34" charset="0"/>
              </a:rPr>
              <a:t>Trong</a:t>
            </a:r>
            <a:r>
              <a:rPr lang="en-US" sz="1200" b="1" i="1" dirty="0">
                <a:solidFill>
                  <a:srgbClr val="0070C0"/>
                </a:solidFill>
                <a:latin typeface="Arial"/>
                <a:cs typeface="Arial" pitchFamily="34" charset="0"/>
              </a:rPr>
              <a:t>, Karacsonyi, </a:t>
            </a:r>
            <a:r>
              <a:rPr lang="en-US" sz="1200" b="1" i="1" dirty="0" err="1">
                <a:solidFill>
                  <a:srgbClr val="0070C0"/>
                </a:solidFill>
                <a:latin typeface="Arial"/>
                <a:cs typeface="Arial" pitchFamily="34" charset="0"/>
              </a:rPr>
              <a:t>Alame</a:t>
            </a:r>
            <a:r>
              <a:rPr lang="en-US" sz="1200" b="1" i="1" dirty="0">
                <a:solidFill>
                  <a:srgbClr val="0070C0"/>
                </a:solidFill>
                <a:latin typeface="Arial"/>
                <a:cs typeface="Arial" pitchFamily="34" charset="0"/>
              </a:rPr>
              <a:t>, </a:t>
            </a:r>
            <a:r>
              <a:rPr lang="en-US" sz="1200" b="1" i="1" dirty="0" err="1">
                <a:solidFill>
                  <a:srgbClr val="0070C0"/>
                </a:solidFill>
                <a:latin typeface="Arial"/>
                <a:cs typeface="Arial" pitchFamily="34" charset="0"/>
              </a:rPr>
              <a:t>Kalsaria</a:t>
            </a:r>
            <a:r>
              <a:rPr lang="en-US" sz="1200" b="1" i="1" dirty="0">
                <a:solidFill>
                  <a:srgbClr val="0070C0"/>
                </a:solidFill>
                <a:latin typeface="Arial"/>
                <a:cs typeface="Arial" pitchFamily="34" charset="0"/>
              </a:rPr>
              <a:t>, Rangan, Thompson, Banerjee, Brilakis. </a:t>
            </a:r>
            <a:r>
              <a:rPr lang="en-US" sz="1200" b="1" i="1" dirty="0">
                <a:solidFill>
                  <a:srgbClr val="92D050"/>
                </a:solidFill>
                <a:latin typeface="Arial"/>
                <a:cs typeface="Arial" pitchFamily="34" charset="0"/>
              </a:rPr>
              <a:t>Canadian Journal of Cardiology 2016 Apr 22</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708" t="2155" r="4804" b="2222"/>
          <a:stretch/>
        </p:blipFill>
        <p:spPr>
          <a:xfrm>
            <a:off x="5652655" y="2744426"/>
            <a:ext cx="5375564" cy="4153047"/>
          </a:xfrm>
          <a:prstGeom prst="rect">
            <a:avLst/>
          </a:prstGeom>
        </p:spPr>
      </p:pic>
    </p:spTree>
    <p:extLst>
      <p:ext uri="{BB962C8B-B14F-4D97-AF65-F5344CB8AC3E}">
        <p14:creationId xmlns:p14="http://schemas.microsoft.com/office/powerpoint/2010/main" val="4692899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96919" y="2868543"/>
            <a:ext cx="1082966" cy="400110"/>
          </a:xfrm>
          <a:prstGeom prst="rect">
            <a:avLst/>
          </a:prstGeom>
          <a:noFill/>
        </p:spPr>
        <p:txBody>
          <a:bodyPr wrap="square" rtlCol="0">
            <a:spAutoFit/>
          </a:bodyPr>
          <a:lstStyle/>
          <a:p>
            <a:pPr algn="ctr"/>
            <a:r>
              <a:rPr lang="en-US" sz="2000" b="1" dirty="0">
                <a:solidFill>
                  <a:srgbClr val="000000"/>
                </a:solidFill>
                <a:latin typeface="Arial"/>
              </a:rPr>
              <a:t>N=</a:t>
            </a:r>
            <a:r>
              <a:rPr lang="en-US" sz="2000" b="1" dirty="0">
                <a:solidFill>
                  <a:srgbClr val="FF0000"/>
                </a:solidFill>
                <a:latin typeface="Arial"/>
              </a:rPr>
              <a:t>394</a:t>
            </a:r>
          </a:p>
        </p:txBody>
      </p:sp>
      <p:sp>
        <p:nvSpPr>
          <p:cNvPr id="8" name="Rectangle 7"/>
          <p:cNvSpPr/>
          <p:nvPr/>
        </p:nvSpPr>
        <p:spPr>
          <a:xfrm>
            <a:off x="1233057" y="6897470"/>
            <a:ext cx="9725891" cy="600164"/>
          </a:xfrm>
          <a:prstGeom prst="rect">
            <a:avLst/>
          </a:prstGeom>
        </p:spPr>
        <p:txBody>
          <a:bodyPr wrap="square">
            <a:spAutoFit/>
          </a:bodyPr>
          <a:lstStyle/>
          <a:p>
            <a:pPr algn="ctr"/>
            <a:r>
              <a:rPr lang="en-US" sz="1100" b="1" i="1" dirty="0">
                <a:solidFill>
                  <a:srgbClr val="0070C0"/>
                </a:solidFill>
                <a:latin typeface="Arial"/>
                <a:cs typeface="Arial" pitchFamily="34" charset="0"/>
              </a:rPr>
              <a:t>Danek, Karatasakis, Karmpaliotis, </a:t>
            </a:r>
            <a:r>
              <a:rPr lang="en-US" sz="1100" b="1" i="1" dirty="0" err="1">
                <a:solidFill>
                  <a:srgbClr val="0070C0"/>
                </a:solidFill>
                <a:latin typeface="Arial"/>
                <a:cs typeface="Arial" pitchFamily="34" charset="0"/>
              </a:rPr>
              <a:t>Alaswad</a:t>
            </a:r>
            <a:r>
              <a:rPr lang="en-US" sz="1100" b="1" i="1" dirty="0">
                <a:solidFill>
                  <a:srgbClr val="0070C0"/>
                </a:solidFill>
                <a:latin typeface="Arial"/>
                <a:cs typeface="Arial" pitchFamily="34" charset="0"/>
              </a:rPr>
              <a:t>, </a:t>
            </a:r>
            <a:r>
              <a:rPr lang="en-US" sz="1100" b="1" i="1" dirty="0" err="1">
                <a:solidFill>
                  <a:srgbClr val="0070C0"/>
                </a:solidFill>
                <a:latin typeface="Arial"/>
                <a:cs typeface="Arial" pitchFamily="34" charset="0"/>
              </a:rPr>
              <a:t>Yeh</a:t>
            </a:r>
            <a:r>
              <a:rPr lang="en-US" sz="1100" b="1" i="1" dirty="0">
                <a:solidFill>
                  <a:srgbClr val="0070C0"/>
                </a:solidFill>
                <a:latin typeface="Arial"/>
                <a:cs typeface="Arial" pitchFamily="34" charset="0"/>
              </a:rPr>
              <a:t>, Jaffer, Patel, </a:t>
            </a:r>
            <a:r>
              <a:rPr lang="en-US" sz="1100" b="1" i="1" dirty="0" err="1">
                <a:solidFill>
                  <a:srgbClr val="0070C0"/>
                </a:solidFill>
                <a:latin typeface="Arial"/>
                <a:cs typeface="Arial" pitchFamily="34" charset="0"/>
              </a:rPr>
              <a:t>Bahadorani</a:t>
            </a:r>
            <a:r>
              <a:rPr lang="en-US" sz="1100" b="1" i="1" dirty="0">
                <a:solidFill>
                  <a:srgbClr val="0070C0"/>
                </a:solidFill>
                <a:latin typeface="Arial"/>
                <a:cs typeface="Arial" pitchFamily="34" charset="0"/>
              </a:rPr>
              <a:t>, Lombardi, Wyman, Grantham, Doing, Moses, </a:t>
            </a:r>
            <a:r>
              <a:rPr lang="en-US" sz="1100" b="1" i="1" dirty="0" err="1">
                <a:solidFill>
                  <a:srgbClr val="0070C0"/>
                </a:solidFill>
                <a:latin typeface="Arial"/>
                <a:cs typeface="Arial" pitchFamily="34" charset="0"/>
              </a:rPr>
              <a:t>Kirtane</a:t>
            </a:r>
            <a:r>
              <a:rPr lang="en-US" sz="1100" b="1" i="1" dirty="0">
                <a:solidFill>
                  <a:srgbClr val="0070C0"/>
                </a:solidFill>
                <a:latin typeface="Arial"/>
                <a:cs typeface="Arial" pitchFamily="34" charset="0"/>
              </a:rPr>
              <a:t>, Parikh, Ali, </a:t>
            </a:r>
            <a:r>
              <a:rPr lang="en-US" sz="1100" b="1" i="1" dirty="0" err="1">
                <a:solidFill>
                  <a:srgbClr val="0070C0"/>
                </a:solidFill>
                <a:latin typeface="Arial"/>
                <a:cs typeface="Arial" pitchFamily="34" charset="0"/>
              </a:rPr>
              <a:t>Kalra</a:t>
            </a:r>
            <a:r>
              <a:rPr lang="en-US" sz="1100" b="1" i="1" dirty="0">
                <a:solidFill>
                  <a:srgbClr val="0070C0"/>
                </a:solidFill>
                <a:latin typeface="Arial"/>
                <a:cs typeface="Arial" pitchFamily="34" charset="0"/>
              </a:rPr>
              <a:t>, </a:t>
            </a:r>
            <a:r>
              <a:rPr lang="en-US" sz="1100" b="1" i="1" dirty="0" err="1">
                <a:solidFill>
                  <a:srgbClr val="0070C0"/>
                </a:solidFill>
                <a:latin typeface="Arial"/>
                <a:cs typeface="Arial" pitchFamily="34" charset="0"/>
              </a:rPr>
              <a:t>Kandzari</a:t>
            </a:r>
            <a:r>
              <a:rPr lang="en-US" sz="1100" b="1" i="1" dirty="0">
                <a:solidFill>
                  <a:srgbClr val="0070C0"/>
                </a:solidFill>
                <a:latin typeface="Arial"/>
                <a:cs typeface="Arial" pitchFamily="34" charset="0"/>
              </a:rPr>
              <a:t>, </a:t>
            </a:r>
            <a:r>
              <a:rPr lang="en-US" sz="1100" b="1" i="1" dirty="0" err="1">
                <a:solidFill>
                  <a:srgbClr val="0070C0"/>
                </a:solidFill>
                <a:latin typeface="Arial"/>
                <a:cs typeface="Arial" pitchFamily="34" charset="0"/>
              </a:rPr>
              <a:t>Lembo</a:t>
            </a:r>
            <a:r>
              <a:rPr lang="en-US" sz="1100" b="1" i="1" dirty="0">
                <a:solidFill>
                  <a:srgbClr val="0070C0"/>
                </a:solidFill>
                <a:latin typeface="Arial"/>
                <a:cs typeface="Arial" pitchFamily="34" charset="0"/>
              </a:rPr>
              <a:t>, Garcia, Nguyen-</a:t>
            </a:r>
            <a:r>
              <a:rPr lang="en-US" sz="1100" b="1" i="1" dirty="0" err="1">
                <a:solidFill>
                  <a:srgbClr val="0070C0"/>
                </a:solidFill>
                <a:latin typeface="Arial"/>
                <a:cs typeface="Arial" pitchFamily="34" charset="0"/>
              </a:rPr>
              <a:t>Trong</a:t>
            </a:r>
            <a:r>
              <a:rPr lang="en-US" sz="1100" b="1" i="1" dirty="0">
                <a:solidFill>
                  <a:srgbClr val="0070C0"/>
                </a:solidFill>
                <a:latin typeface="Arial"/>
                <a:cs typeface="Arial" pitchFamily="34" charset="0"/>
              </a:rPr>
              <a:t>, Karacsonyi, </a:t>
            </a:r>
            <a:r>
              <a:rPr lang="en-US" sz="1100" b="1" i="1" dirty="0" err="1">
                <a:solidFill>
                  <a:srgbClr val="0070C0"/>
                </a:solidFill>
                <a:latin typeface="Arial"/>
                <a:cs typeface="Arial" pitchFamily="34" charset="0"/>
              </a:rPr>
              <a:t>Alame</a:t>
            </a:r>
            <a:r>
              <a:rPr lang="en-US" sz="1100" b="1" i="1" dirty="0">
                <a:solidFill>
                  <a:srgbClr val="0070C0"/>
                </a:solidFill>
                <a:latin typeface="Arial"/>
                <a:cs typeface="Arial" pitchFamily="34" charset="0"/>
              </a:rPr>
              <a:t>, </a:t>
            </a:r>
            <a:r>
              <a:rPr lang="en-US" sz="1100" b="1" i="1" dirty="0" err="1">
                <a:solidFill>
                  <a:srgbClr val="0070C0"/>
                </a:solidFill>
                <a:latin typeface="Arial"/>
                <a:cs typeface="Arial" pitchFamily="34" charset="0"/>
              </a:rPr>
              <a:t>Kalsaria</a:t>
            </a:r>
            <a:r>
              <a:rPr lang="en-US" sz="1100" b="1" i="1" dirty="0">
                <a:solidFill>
                  <a:srgbClr val="0070C0"/>
                </a:solidFill>
                <a:latin typeface="Arial"/>
                <a:cs typeface="Arial" pitchFamily="34" charset="0"/>
              </a:rPr>
              <a:t>, </a:t>
            </a:r>
            <a:r>
              <a:rPr lang="en-US" sz="1100" b="1" i="1" dirty="0" err="1">
                <a:solidFill>
                  <a:srgbClr val="0070C0"/>
                </a:solidFill>
                <a:latin typeface="Arial"/>
                <a:cs typeface="Arial" pitchFamily="34" charset="0"/>
              </a:rPr>
              <a:t>Rangan</a:t>
            </a:r>
            <a:r>
              <a:rPr lang="en-US" sz="1100" b="1" i="1" dirty="0">
                <a:solidFill>
                  <a:srgbClr val="0070C0"/>
                </a:solidFill>
                <a:latin typeface="Arial"/>
                <a:cs typeface="Arial" pitchFamily="34" charset="0"/>
              </a:rPr>
              <a:t>, Thompson, Banerjee, Brilakis. </a:t>
            </a:r>
            <a:br>
              <a:rPr lang="en-US" sz="1100" b="1" i="1" dirty="0">
                <a:solidFill>
                  <a:srgbClr val="0070C0"/>
                </a:solidFill>
                <a:latin typeface="Arial"/>
                <a:cs typeface="Arial" pitchFamily="34" charset="0"/>
              </a:rPr>
            </a:br>
            <a:r>
              <a:rPr lang="en-US" sz="1100" b="1" i="1" dirty="0">
                <a:solidFill>
                  <a:srgbClr val="92D050"/>
                </a:solidFill>
                <a:latin typeface="Arial"/>
                <a:cs typeface="Arial" pitchFamily="34" charset="0"/>
              </a:rPr>
              <a:t>Canadian Journal of Cardiology 2016 Apr 22</a:t>
            </a:r>
          </a:p>
        </p:txBody>
      </p:sp>
      <p:sp>
        <p:nvSpPr>
          <p:cNvPr id="12" name="Title 1"/>
          <p:cNvSpPr>
            <a:spLocks noGrp="1"/>
          </p:cNvSpPr>
          <p:nvPr>
            <p:ph type="title" idx="4294967295"/>
          </p:nvPr>
        </p:nvSpPr>
        <p:spPr>
          <a:xfrm>
            <a:off x="1981200" y="2051956"/>
            <a:ext cx="8229600" cy="574675"/>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2799" b="1" i="1" dirty="0">
                <a:solidFill>
                  <a:srgbClr val="92D050"/>
                </a:solidFill>
                <a:latin typeface="Arial"/>
                <a:ea typeface="+mn-ea"/>
                <a:cs typeface="+mn-cs"/>
              </a:rPr>
              <a:t>Lesion Age</a:t>
            </a:r>
          </a:p>
        </p:txBody>
      </p:sp>
      <p:graphicFrame>
        <p:nvGraphicFramePr>
          <p:cNvPr id="10" name="Object 6"/>
          <p:cNvGraphicFramePr>
            <a:graphicFrameLocks/>
          </p:cNvGraphicFramePr>
          <p:nvPr/>
        </p:nvGraphicFramePr>
        <p:xfrm>
          <a:off x="1891149" y="2959388"/>
          <a:ext cx="8409709" cy="4330700"/>
        </p:xfrm>
        <a:graphic>
          <a:graphicData uri="http://schemas.openxmlformats.org/presentationml/2006/ole">
            <mc:AlternateContent xmlns:mc="http://schemas.openxmlformats.org/markup-compatibility/2006">
              <mc:Choice xmlns:v="urn:schemas-microsoft-com:vml" Requires="v">
                <p:oleObj name="Worksheet" r:id="rId2" imgW="8772429" imgH="4343502" progId="Excel.Sheet.8">
                  <p:embed/>
                </p:oleObj>
              </mc:Choice>
              <mc:Fallback>
                <p:oleObj name="Worksheet" r:id="rId2" imgW="8772429" imgH="4343502" progId="Excel.Sheet.8">
                  <p:embed/>
                  <p:pic>
                    <p:nvPicPr>
                      <p:cNvPr id="10" name="Object 6"/>
                      <p:cNvPicPr>
                        <a:picLocks noChangeArrowheads="1"/>
                      </p:cNvPicPr>
                      <p:nvPr/>
                    </p:nvPicPr>
                    <p:blipFill>
                      <a:blip r:embed="rId3"/>
                      <a:srcRect/>
                      <a:stretch>
                        <a:fillRect/>
                      </a:stretch>
                    </p:blipFill>
                    <p:spPr bwMode="auto">
                      <a:xfrm>
                        <a:off x="1891149" y="2959388"/>
                        <a:ext cx="8409709" cy="4330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TextBox 10"/>
          <p:cNvSpPr txBox="1"/>
          <p:nvPr/>
        </p:nvSpPr>
        <p:spPr>
          <a:xfrm>
            <a:off x="3505200" y="2871429"/>
            <a:ext cx="914400" cy="584775"/>
          </a:xfrm>
          <a:prstGeom prst="rect">
            <a:avLst/>
          </a:prstGeom>
          <a:solidFill>
            <a:schemeClr val="tx1"/>
          </a:solidFill>
        </p:spPr>
        <p:txBody>
          <a:bodyPr wrap="square" rtlCol="0">
            <a:spAutoFit/>
          </a:bodyPr>
          <a:lstStyle/>
          <a:p>
            <a:pPr algn="ctr"/>
            <a:r>
              <a:rPr lang="el-GR" sz="1600" b="1" dirty="0">
                <a:solidFill>
                  <a:srgbClr val="FFFF00"/>
                </a:solidFill>
                <a:latin typeface="Arial"/>
              </a:rPr>
              <a:t>Δ</a:t>
            </a:r>
            <a:r>
              <a:rPr lang="en-US" sz="1600" b="1" dirty="0">
                <a:solidFill>
                  <a:srgbClr val="FFFF00"/>
                </a:solidFill>
                <a:latin typeface="Arial"/>
              </a:rPr>
              <a:t>=5.2%</a:t>
            </a:r>
          </a:p>
          <a:p>
            <a:pPr algn="ctr"/>
            <a:r>
              <a:rPr lang="en-US" sz="1600" b="1" dirty="0">
                <a:solidFill>
                  <a:srgbClr val="FFFF00"/>
                </a:solidFill>
                <a:latin typeface="Arial"/>
              </a:rPr>
              <a:t>p=0.37</a:t>
            </a:r>
          </a:p>
        </p:txBody>
      </p:sp>
      <p:sp>
        <p:nvSpPr>
          <p:cNvPr id="9" name="TextBox 8"/>
          <p:cNvSpPr txBox="1"/>
          <p:nvPr/>
        </p:nvSpPr>
        <p:spPr>
          <a:xfrm>
            <a:off x="5912428" y="2868544"/>
            <a:ext cx="914400" cy="584775"/>
          </a:xfrm>
          <a:prstGeom prst="rect">
            <a:avLst/>
          </a:prstGeom>
          <a:solidFill>
            <a:schemeClr val="tx1"/>
          </a:solidFill>
        </p:spPr>
        <p:txBody>
          <a:bodyPr wrap="square" rtlCol="0">
            <a:spAutoFit/>
          </a:bodyPr>
          <a:lstStyle/>
          <a:p>
            <a:pPr algn="ctr"/>
            <a:r>
              <a:rPr lang="el-GR" sz="1600" b="1" dirty="0">
                <a:solidFill>
                  <a:srgbClr val="FFFF00"/>
                </a:solidFill>
                <a:latin typeface="Arial"/>
              </a:rPr>
              <a:t>Δ</a:t>
            </a:r>
            <a:r>
              <a:rPr lang="en-US" sz="1600" b="1" dirty="0">
                <a:solidFill>
                  <a:srgbClr val="FFFF00"/>
                </a:solidFill>
                <a:latin typeface="Arial"/>
              </a:rPr>
              <a:t>=2.7%</a:t>
            </a:r>
          </a:p>
          <a:p>
            <a:pPr algn="ctr"/>
            <a:r>
              <a:rPr lang="en-US" sz="1600" b="1" dirty="0">
                <a:solidFill>
                  <a:srgbClr val="FFFF00"/>
                </a:solidFill>
                <a:latin typeface="Arial"/>
              </a:rPr>
              <a:t>p=0.80</a:t>
            </a:r>
          </a:p>
        </p:txBody>
      </p:sp>
      <p:sp>
        <p:nvSpPr>
          <p:cNvPr id="15" name="TextBox 14"/>
          <p:cNvSpPr txBox="1"/>
          <p:nvPr/>
        </p:nvSpPr>
        <p:spPr>
          <a:xfrm>
            <a:off x="8358909" y="4917826"/>
            <a:ext cx="914400" cy="584775"/>
          </a:xfrm>
          <a:prstGeom prst="rect">
            <a:avLst/>
          </a:prstGeom>
          <a:solidFill>
            <a:schemeClr val="tx1"/>
          </a:solidFill>
        </p:spPr>
        <p:txBody>
          <a:bodyPr wrap="square" rtlCol="0">
            <a:spAutoFit/>
          </a:bodyPr>
          <a:lstStyle/>
          <a:p>
            <a:pPr algn="ctr"/>
            <a:r>
              <a:rPr lang="el-GR" sz="1600" b="1" dirty="0">
                <a:solidFill>
                  <a:srgbClr val="FFFF00"/>
                </a:solidFill>
                <a:latin typeface="Arial"/>
              </a:rPr>
              <a:t>Δ</a:t>
            </a:r>
            <a:r>
              <a:rPr lang="en-US" sz="1600" b="1" dirty="0">
                <a:solidFill>
                  <a:srgbClr val="FFFF00"/>
                </a:solidFill>
                <a:latin typeface="Arial"/>
              </a:rPr>
              <a:t>=3.3%</a:t>
            </a:r>
          </a:p>
          <a:p>
            <a:pPr algn="ctr"/>
            <a:r>
              <a:rPr lang="en-US" sz="1600" b="1" dirty="0">
                <a:solidFill>
                  <a:srgbClr val="FFFF00"/>
                </a:solidFill>
                <a:latin typeface="Arial"/>
              </a:rPr>
              <a:t>p=0.31</a:t>
            </a:r>
          </a:p>
        </p:txBody>
      </p:sp>
    </p:spTree>
    <p:extLst>
      <p:ext uri="{BB962C8B-B14F-4D97-AF65-F5344CB8AC3E}">
        <p14:creationId xmlns:p14="http://schemas.microsoft.com/office/powerpoint/2010/main" val="17961370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2313665"/>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6" name="TextBox 5"/>
          <p:cNvSpPr txBox="1"/>
          <p:nvPr/>
        </p:nvSpPr>
        <p:spPr>
          <a:xfrm>
            <a:off x="3716944" y="2117198"/>
            <a:ext cx="4758117" cy="584775"/>
          </a:xfrm>
          <a:prstGeom prst="rect">
            <a:avLst/>
          </a:prstGeom>
        </p:spPr>
        <p:txBody>
          <a:bodyPr wrap="square">
            <a:spAutoFit/>
          </a:bodyPr>
          <a:lstStyle/>
          <a:p>
            <a:pPr algn="ctr">
              <a:defRPr/>
            </a:pPr>
            <a:r>
              <a:rPr lang="en-US" sz="3200" b="1" i="1" kern="0" dirty="0">
                <a:solidFill>
                  <a:srgbClr val="92D050"/>
                </a:solidFill>
                <a:latin typeface="Arial"/>
              </a:rPr>
              <a:t>Impact of prior failure</a:t>
            </a:r>
          </a:p>
        </p:txBody>
      </p:sp>
      <p:sp>
        <p:nvSpPr>
          <p:cNvPr id="8" name="Rectangle 2"/>
          <p:cNvSpPr txBox="1">
            <a:spLocks noChangeArrowheads="1"/>
          </p:cNvSpPr>
          <p:nvPr/>
        </p:nvSpPr>
        <p:spPr bwMode="auto">
          <a:xfrm>
            <a:off x="142877" y="2409585"/>
            <a:ext cx="3048000" cy="2200276"/>
          </a:xfrm>
          <a:prstGeom prst="rect">
            <a:avLst/>
          </a:prstGeom>
          <a:noFill/>
          <a:ln w="9525">
            <a:noFill/>
            <a:miter lim="800000"/>
            <a:headEnd/>
            <a:tailEnd/>
          </a:ln>
        </p:spPr>
        <p:txBody>
          <a:bodyPr anchor="ctr"/>
          <a:lstStyle/>
          <a:p>
            <a:pPr algn="l">
              <a:defRPr/>
            </a:pPr>
            <a:r>
              <a:rPr lang="en-US" b="1" kern="0" dirty="0">
                <a:solidFill>
                  <a:srgbClr val="000000"/>
                </a:solidFill>
                <a:latin typeface="Arial"/>
                <a:cs typeface="Arial" charset="0"/>
              </a:rPr>
              <a:t>2012-2015</a:t>
            </a:r>
          </a:p>
          <a:p>
            <a:pPr algn="l">
              <a:defRPr/>
            </a:pPr>
            <a:r>
              <a:rPr lang="en-US" b="1" kern="0" dirty="0">
                <a:solidFill>
                  <a:srgbClr val="FF0000"/>
                </a:solidFill>
                <a:latin typeface="Arial"/>
                <a:cs typeface="Arial" charset="0"/>
              </a:rPr>
              <a:t>12 centers</a:t>
            </a:r>
            <a:r>
              <a:rPr lang="en-US" b="1" kern="0" dirty="0">
                <a:solidFill>
                  <a:srgbClr val="000000"/>
                </a:solidFill>
                <a:latin typeface="Arial"/>
                <a:cs typeface="Arial" charset="0"/>
              </a:rPr>
              <a:t>, </a:t>
            </a:r>
            <a:r>
              <a:rPr lang="en-US" b="1" kern="0" dirty="0">
                <a:solidFill>
                  <a:srgbClr val="FF0000"/>
                </a:solidFill>
                <a:latin typeface="Arial"/>
                <a:cs typeface="Arial" charset="0"/>
              </a:rPr>
              <a:t>1,232</a:t>
            </a:r>
            <a:r>
              <a:rPr lang="en-US" b="1" kern="0" dirty="0">
                <a:solidFill>
                  <a:srgbClr val="000000"/>
                </a:solidFill>
                <a:latin typeface="Arial"/>
                <a:cs typeface="Arial" charset="0"/>
              </a:rPr>
              <a:t> lesions</a:t>
            </a:r>
          </a:p>
          <a:p>
            <a:pPr algn="l">
              <a:defRPr/>
            </a:pPr>
            <a:r>
              <a:rPr lang="en-US" b="1" kern="0" dirty="0">
                <a:solidFill>
                  <a:srgbClr val="000000"/>
                </a:solidFill>
                <a:latin typeface="Arial"/>
                <a:cs typeface="Arial" charset="0"/>
              </a:rPr>
              <a:t>Prior failure: </a:t>
            </a:r>
            <a:r>
              <a:rPr lang="en-US" b="1" kern="0" dirty="0">
                <a:solidFill>
                  <a:srgbClr val="FF0000"/>
                </a:solidFill>
                <a:latin typeface="Arial"/>
                <a:cs typeface="Arial" charset="0"/>
              </a:rPr>
              <a:t>17.5%</a:t>
            </a:r>
          </a:p>
          <a:p>
            <a:pPr algn="l">
              <a:defRPr/>
            </a:pPr>
            <a:endParaRPr lang="en-US" b="1" kern="0" dirty="0">
              <a:solidFill>
                <a:srgbClr val="FF0000"/>
              </a:solidFill>
              <a:latin typeface="Arial"/>
              <a:cs typeface="Arial" charset="0"/>
            </a:endParaRPr>
          </a:p>
        </p:txBody>
      </p:sp>
      <p:graphicFrame>
        <p:nvGraphicFramePr>
          <p:cNvPr id="1165313" name="Object 1"/>
          <p:cNvGraphicFramePr>
            <a:graphicFrameLocks/>
          </p:cNvGraphicFramePr>
          <p:nvPr/>
        </p:nvGraphicFramePr>
        <p:xfrm>
          <a:off x="2646478" y="2875179"/>
          <a:ext cx="8531030" cy="4648200"/>
        </p:xfrm>
        <a:graphic>
          <a:graphicData uri="http://schemas.openxmlformats.org/presentationml/2006/ole">
            <mc:AlternateContent xmlns:mc="http://schemas.openxmlformats.org/markup-compatibility/2006">
              <mc:Choice xmlns:v="urn:schemas-microsoft-com:vml" Requires="v">
                <p:oleObj name="Worksheet" r:id="rId2" imgW="8763113" imgH="4724460" progId="">
                  <p:embed/>
                </p:oleObj>
              </mc:Choice>
              <mc:Fallback>
                <p:oleObj name="Worksheet" r:id="rId2" imgW="8763113" imgH="4724460" progId="">
                  <p:embed/>
                  <p:pic>
                    <p:nvPicPr>
                      <p:cNvPr id="1165313" name="Object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78" y="2875179"/>
                        <a:ext cx="8531030" cy="4648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Rectangle 2"/>
          <p:cNvSpPr>
            <a:spLocks noChangeArrowheads="1"/>
          </p:cNvSpPr>
          <p:nvPr/>
        </p:nvSpPr>
        <p:spPr bwMode="auto">
          <a:xfrm>
            <a:off x="1977829" y="6928248"/>
            <a:ext cx="8382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100" b="1" i="1" dirty="0">
                <a:solidFill>
                  <a:srgbClr val="0070C0"/>
                </a:solidFill>
              </a:rPr>
              <a:t>Karacsonyi,</a:t>
            </a:r>
            <a:r>
              <a:rPr lang="en-US" sz="1100" b="1" i="1" baseline="30000" dirty="0">
                <a:solidFill>
                  <a:srgbClr val="0070C0"/>
                </a:solidFill>
              </a:rPr>
              <a:t> </a:t>
            </a:r>
            <a:r>
              <a:rPr lang="en-US" sz="1100" b="1" i="1" dirty="0">
                <a:solidFill>
                  <a:srgbClr val="0070C0"/>
                </a:solidFill>
              </a:rPr>
              <a:t>Karatasakis, Karmpaliotis,  </a:t>
            </a:r>
            <a:r>
              <a:rPr lang="en-US" sz="1100" b="1" i="1" dirty="0" err="1">
                <a:solidFill>
                  <a:srgbClr val="0070C0"/>
                </a:solidFill>
              </a:rPr>
              <a:t>Alaswad</a:t>
            </a:r>
            <a:r>
              <a:rPr lang="en-US" sz="1100" b="1" i="1" dirty="0">
                <a:solidFill>
                  <a:srgbClr val="0070C0"/>
                </a:solidFill>
              </a:rPr>
              <a:t>, </a:t>
            </a:r>
            <a:r>
              <a:rPr lang="en-US" sz="1100" b="1" i="1" dirty="0" err="1">
                <a:solidFill>
                  <a:srgbClr val="0070C0"/>
                </a:solidFill>
              </a:rPr>
              <a:t>Yeh</a:t>
            </a:r>
            <a:r>
              <a:rPr lang="en-US" sz="1100" b="1" i="1" dirty="0">
                <a:solidFill>
                  <a:srgbClr val="0070C0"/>
                </a:solidFill>
              </a:rPr>
              <a:t>,  Jaffer,  Wyman, Lombardi, Grantham, </a:t>
            </a:r>
            <a:r>
              <a:rPr lang="en-US" sz="1100" b="1" i="1" dirty="0" err="1">
                <a:solidFill>
                  <a:srgbClr val="0070C0"/>
                </a:solidFill>
              </a:rPr>
              <a:t>Kandzari</a:t>
            </a:r>
            <a:r>
              <a:rPr lang="en-US" sz="1100" b="1" i="1" dirty="0">
                <a:solidFill>
                  <a:srgbClr val="0070C0"/>
                </a:solidFill>
              </a:rPr>
              <a:t>,  </a:t>
            </a:r>
            <a:r>
              <a:rPr lang="en-US" sz="1100" b="1" i="1" dirty="0" err="1">
                <a:solidFill>
                  <a:srgbClr val="0070C0"/>
                </a:solidFill>
              </a:rPr>
              <a:t>Lembo</a:t>
            </a:r>
            <a:r>
              <a:rPr lang="en-US" sz="1100" b="1" i="1" dirty="0">
                <a:solidFill>
                  <a:srgbClr val="0070C0"/>
                </a:solidFill>
              </a:rPr>
              <a:t>, Moses, </a:t>
            </a:r>
            <a:r>
              <a:rPr lang="en-US" sz="1100" b="1" i="1" dirty="0" err="1">
                <a:solidFill>
                  <a:srgbClr val="0070C0"/>
                </a:solidFill>
              </a:rPr>
              <a:t>Kirtane</a:t>
            </a:r>
            <a:r>
              <a:rPr lang="en-US" sz="1100" b="1" i="1" dirty="0">
                <a:solidFill>
                  <a:srgbClr val="0070C0"/>
                </a:solidFill>
              </a:rPr>
              <a:t>, Parikh, Green, Finn, Garcia, Doing, Patel,  Martinez </a:t>
            </a:r>
            <a:r>
              <a:rPr lang="en-US" sz="1100" b="1" i="1" dirty="0" err="1">
                <a:solidFill>
                  <a:srgbClr val="0070C0"/>
                </a:solidFill>
              </a:rPr>
              <a:t>Parachini</a:t>
            </a:r>
            <a:r>
              <a:rPr lang="en-US" sz="1100" b="1" i="1" dirty="0">
                <a:solidFill>
                  <a:srgbClr val="0070C0"/>
                </a:solidFill>
              </a:rPr>
              <a:t>, </a:t>
            </a:r>
            <a:r>
              <a:rPr lang="en-US" sz="1100" b="1" i="1" dirty="0" err="1">
                <a:solidFill>
                  <a:srgbClr val="0070C0"/>
                </a:solidFill>
              </a:rPr>
              <a:t>Resendes</a:t>
            </a:r>
            <a:r>
              <a:rPr lang="en-US" sz="1100" b="1" i="1" dirty="0">
                <a:solidFill>
                  <a:srgbClr val="0070C0"/>
                </a:solidFill>
              </a:rPr>
              <a:t>, </a:t>
            </a:r>
            <a:r>
              <a:rPr lang="en-US" sz="1100" b="1" i="1" dirty="0" err="1">
                <a:solidFill>
                  <a:srgbClr val="0070C0"/>
                </a:solidFill>
              </a:rPr>
              <a:t>Rangan</a:t>
            </a:r>
            <a:r>
              <a:rPr lang="en-US" sz="1100" b="1" i="1" dirty="0">
                <a:solidFill>
                  <a:srgbClr val="0070C0"/>
                </a:solidFill>
              </a:rPr>
              <a:t>, Ungi, Thompson, Banerjee, Brilakis</a:t>
            </a:r>
            <a:r>
              <a:rPr lang="en-US" sz="1100" b="1" i="1" dirty="0">
                <a:solidFill>
                  <a:srgbClr val="0070C0"/>
                </a:solidFill>
                <a:latin typeface="Arial"/>
                <a:cs typeface="Arial" pitchFamily="34" charset="0"/>
              </a:rPr>
              <a:t>. </a:t>
            </a:r>
          </a:p>
          <a:p>
            <a:pPr algn="ctr"/>
            <a:r>
              <a:rPr lang="en-US" sz="1100" b="1" i="1" dirty="0">
                <a:solidFill>
                  <a:srgbClr val="92D050"/>
                </a:solidFill>
                <a:latin typeface="Arial"/>
                <a:cs typeface="Arial" pitchFamily="34" charset="0"/>
              </a:rPr>
              <a:t>Am J Cardiol 2016; </a:t>
            </a:r>
            <a:r>
              <a:rPr lang="en-US" sz="1100" b="1" i="1" dirty="0">
                <a:solidFill>
                  <a:srgbClr val="92D050"/>
                </a:solidFill>
              </a:rPr>
              <a:t>2016 Apr 15;117(8):1267-71</a:t>
            </a:r>
            <a:endParaRPr lang="en-US" sz="1100" b="1" i="1" dirty="0">
              <a:solidFill>
                <a:srgbClr val="92D050"/>
              </a:solidFill>
              <a:latin typeface="Arial"/>
              <a:cs typeface="Arial" pitchFamily="34" charset="0"/>
            </a:endParaRPr>
          </a:p>
        </p:txBody>
      </p:sp>
      <p:sp>
        <p:nvSpPr>
          <p:cNvPr id="12" name="Rectangle 11"/>
          <p:cNvSpPr>
            <a:spLocks noChangeArrowheads="1"/>
          </p:cNvSpPr>
          <p:nvPr/>
        </p:nvSpPr>
        <p:spPr bwMode="auto">
          <a:xfrm>
            <a:off x="4281624" y="3285502"/>
            <a:ext cx="942887" cy="338554"/>
          </a:xfrm>
          <a:prstGeom prst="rect">
            <a:avLst/>
          </a:prstGeom>
          <a:solidFill>
            <a:schemeClr val="tx1"/>
          </a:solidFill>
          <a:ln w="9525">
            <a:noFill/>
            <a:miter lim="800000"/>
            <a:headEnd/>
            <a:tailEnd/>
          </a:ln>
        </p:spPr>
        <p:txBody>
          <a:bodyPr wrap="none">
            <a:spAutoFit/>
          </a:bodyPr>
          <a:lstStyle/>
          <a:p>
            <a:pPr eaLnBrk="0" hangingPunct="0"/>
            <a:r>
              <a:rPr lang="en-US" altLang="en-US" sz="1600" b="1" dirty="0">
                <a:solidFill>
                  <a:srgbClr val="FFFF00"/>
                </a:solidFill>
                <a:latin typeface="Arial"/>
              </a:rPr>
              <a:t>p=0.390</a:t>
            </a:r>
          </a:p>
        </p:txBody>
      </p:sp>
      <p:sp>
        <p:nvSpPr>
          <p:cNvPr id="13" name="Rectangle 12"/>
          <p:cNvSpPr>
            <a:spLocks noChangeArrowheads="1"/>
          </p:cNvSpPr>
          <p:nvPr/>
        </p:nvSpPr>
        <p:spPr bwMode="auto">
          <a:xfrm>
            <a:off x="6788259" y="3285502"/>
            <a:ext cx="942887" cy="338554"/>
          </a:xfrm>
          <a:prstGeom prst="rect">
            <a:avLst/>
          </a:prstGeom>
          <a:solidFill>
            <a:schemeClr val="tx1"/>
          </a:solidFill>
          <a:ln w="9525">
            <a:noFill/>
            <a:miter lim="800000"/>
            <a:headEnd/>
            <a:tailEnd/>
          </a:ln>
        </p:spPr>
        <p:txBody>
          <a:bodyPr wrap="none">
            <a:spAutoFit/>
          </a:bodyPr>
          <a:lstStyle/>
          <a:p>
            <a:pPr eaLnBrk="0" hangingPunct="0"/>
            <a:r>
              <a:rPr lang="en-US" altLang="en-US" sz="1600" b="1" dirty="0">
                <a:solidFill>
                  <a:srgbClr val="FFFF00"/>
                </a:solidFill>
                <a:latin typeface="Arial"/>
              </a:rPr>
              <a:t>p=0.184</a:t>
            </a:r>
          </a:p>
        </p:txBody>
      </p:sp>
      <p:sp>
        <p:nvSpPr>
          <p:cNvPr id="14" name="Rectangle 13"/>
          <p:cNvSpPr>
            <a:spLocks noChangeArrowheads="1"/>
          </p:cNvSpPr>
          <p:nvPr/>
        </p:nvSpPr>
        <p:spPr bwMode="auto">
          <a:xfrm>
            <a:off x="9220204" y="5502263"/>
            <a:ext cx="942887" cy="338554"/>
          </a:xfrm>
          <a:prstGeom prst="rect">
            <a:avLst/>
          </a:prstGeom>
          <a:solidFill>
            <a:schemeClr val="tx1"/>
          </a:solidFill>
          <a:ln w="9525">
            <a:noFill/>
            <a:miter lim="800000"/>
            <a:headEnd/>
            <a:tailEnd/>
          </a:ln>
        </p:spPr>
        <p:txBody>
          <a:bodyPr wrap="none">
            <a:spAutoFit/>
          </a:bodyPr>
          <a:lstStyle/>
          <a:p>
            <a:pPr eaLnBrk="0" hangingPunct="0"/>
            <a:r>
              <a:rPr lang="en-US" altLang="en-US" sz="1600" b="1" dirty="0">
                <a:solidFill>
                  <a:srgbClr val="FFFF00"/>
                </a:solidFill>
                <a:latin typeface="Arial"/>
              </a:rPr>
              <a:t>p=0.067</a:t>
            </a:r>
          </a:p>
        </p:txBody>
      </p:sp>
    </p:spTree>
    <p:extLst>
      <p:ext uri="{BB962C8B-B14F-4D97-AF65-F5344CB8AC3E}">
        <p14:creationId xmlns:p14="http://schemas.microsoft.com/office/powerpoint/2010/main" val="49733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3987" y="3618519"/>
            <a:ext cx="7435049" cy="830997"/>
          </a:xfrm>
          <a:prstGeom prst="rect">
            <a:avLst/>
          </a:prstGeom>
          <a:noFill/>
        </p:spPr>
        <p:txBody>
          <a:bodyPr wrap="none" rtlCol="0">
            <a:spAutoFit/>
          </a:bodyPr>
          <a:lstStyle/>
          <a:p>
            <a:pPr>
              <a:defRPr/>
            </a:pPr>
            <a:r>
              <a:rPr lang="en-US" sz="4800" b="1" dirty="0">
                <a:solidFill>
                  <a:srgbClr val="000000"/>
                </a:solidFill>
                <a:latin typeface="Arial"/>
              </a:rPr>
              <a:t>C. FUTURE DIRECTIONS</a:t>
            </a:r>
          </a:p>
        </p:txBody>
      </p:sp>
    </p:spTree>
    <p:extLst>
      <p:ext uri="{BB962C8B-B14F-4D97-AF65-F5344CB8AC3E}">
        <p14:creationId xmlns:p14="http://schemas.microsoft.com/office/powerpoint/2010/main" val="23102069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3476" y="5758881"/>
            <a:ext cx="9925050" cy="830997"/>
          </a:xfrm>
          <a:prstGeom prst="rect">
            <a:avLst/>
          </a:prstGeom>
          <a:noFill/>
        </p:spPr>
        <p:txBody>
          <a:bodyPr wrap="square" rtlCol="0">
            <a:spAutoFit/>
          </a:bodyPr>
          <a:lstStyle/>
          <a:p>
            <a:pPr algn="ctr"/>
            <a:r>
              <a:rPr lang="en-US" sz="1600" b="1" dirty="0">
                <a:solidFill>
                  <a:srgbClr val="FF0000"/>
                </a:solidFill>
                <a:latin typeface="Arial"/>
              </a:rPr>
              <a:t>1313 </a:t>
            </a:r>
            <a:r>
              <a:rPr lang="en-US" sz="1600" b="1" dirty="0">
                <a:latin typeface="Arial"/>
              </a:rPr>
              <a:t>lesions;</a:t>
            </a:r>
            <a:r>
              <a:rPr lang="en-US" sz="1600" b="1" dirty="0">
                <a:solidFill>
                  <a:srgbClr val="FF0000"/>
                </a:solidFill>
                <a:latin typeface="Arial"/>
              </a:rPr>
              <a:t> 11</a:t>
            </a:r>
            <a:r>
              <a:rPr lang="en-US" sz="1600" b="1" dirty="0">
                <a:solidFill>
                  <a:srgbClr val="000000"/>
                </a:solidFill>
                <a:latin typeface="Arial"/>
              </a:rPr>
              <a:t> US centers</a:t>
            </a:r>
          </a:p>
          <a:p>
            <a:pPr algn="ctr"/>
            <a:r>
              <a:rPr lang="en-US" sz="1600" b="1" dirty="0">
                <a:solidFill>
                  <a:srgbClr val="000000"/>
                </a:solidFill>
                <a:latin typeface="Arial"/>
              </a:rPr>
              <a:t>ADR=</a:t>
            </a:r>
            <a:r>
              <a:rPr lang="en-US" sz="1600" b="1" dirty="0">
                <a:solidFill>
                  <a:srgbClr val="FF0000"/>
                </a:solidFill>
                <a:latin typeface="Arial"/>
              </a:rPr>
              <a:t>458 (34.9%)</a:t>
            </a:r>
            <a:r>
              <a:rPr lang="en-US" sz="1600" b="1" dirty="0">
                <a:solidFill>
                  <a:srgbClr val="000000"/>
                </a:solidFill>
                <a:latin typeface="Arial"/>
              </a:rPr>
              <a:t>, ADR after exclusion of retrograde cases=</a:t>
            </a:r>
            <a:r>
              <a:rPr lang="en-US" sz="1600" b="1" dirty="0">
                <a:solidFill>
                  <a:srgbClr val="FF0000"/>
                </a:solidFill>
                <a:latin typeface="Arial"/>
              </a:rPr>
              <a:t>248 (32.3% of 767 antegrade-only cases)</a:t>
            </a:r>
            <a:r>
              <a:rPr lang="en-US" sz="1600" b="1" dirty="0">
                <a:solidFill>
                  <a:srgbClr val="000000"/>
                </a:solidFill>
                <a:latin typeface="Arial"/>
              </a:rPr>
              <a:t> </a:t>
            </a:r>
            <a:endParaRPr lang="en-US" sz="1600" b="1" dirty="0">
              <a:solidFill>
                <a:srgbClr val="FF0000"/>
              </a:solidFill>
              <a:latin typeface="Arial"/>
            </a:endParaRPr>
          </a:p>
          <a:p>
            <a:pPr algn="ctr"/>
            <a:r>
              <a:rPr lang="en-US" sz="1600" b="1" dirty="0">
                <a:solidFill>
                  <a:srgbClr val="000000"/>
                </a:solidFill>
                <a:latin typeface="Arial"/>
              </a:rPr>
              <a:t>Complications </a:t>
            </a:r>
            <a:r>
              <a:rPr lang="en-US" sz="1600" b="1" dirty="0">
                <a:solidFill>
                  <a:srgbClr val="FF0000"/>
                </a:solidFill>
                <a:latin typeface="Arial"/>
              </a:rPr>
              <a:t>2.9 vs. 2.2% </a:t>
            </a:r>
            <a:r>
              <a:rPr lang="en-US" sz="1600" b="1" dirty="0">
                <a:solidFill>
                  <a:srgbClr val="000000"/>
                </a:solidFill>
                <a:latin typeface="Arial"/>
              </a:rPr>
              <a:t>all cases, </a:t>
            </a:r>
            <a:r>
              <a:rPr lang="en-US" sz="1600" b="1" dirty="0">
                <a:solidFill>
                  <a:srgbClr val="FF0000"/>
                </a:solidFill>
                <a:latin typeface="Arial"/>
              </a:rPr>
              <a:t>1.5 vs. 0.6% </a:t>
            </a:r>
            <a:r>
              <a:rPr lang="en-US" sz="1600" b="1" dirty="0">
                <a:solidFill>
                  <a:srgbClr val="000000"/>
                </a:solidFill>
                <a:latin typeface="Arial"/>
              </a:rPr>
              <a:t>antegrade-only</a:t>
            </a:r>
          </a:p>
        </p:txBody>
      </p:sp>
      <p:sp>
        <p:nvSpPr>
          <p:cNvPr id="8" name="Rectangle 7"/>
          <p:cNvSpPr/>
          <p:nvPr/>
        </p:nvSpPr>
        <p:spPr>
          <a:xfrm>
            <a:off x="1695450" y="6930227"/>
            <a:ext cx="8801100" cy="600164"/>
          </a:xfrm>
          <a:prstGeom prst="rect">
            <a:avLst/>
          </a:prstGeom>
        </p:spPr>
        <p:txBody>
          <a:bodyPr wrap="square">
            <a:spAutoFit/>
          </a:bodyPr>
          <a:lstStyle/>
          <a:p>
            <a:pPr algn="ctr"/>
            <a:r>
              <a:rPr lang="en-US" sz="1100" b="1" i="1" dirty="0">
                <a:solidFill>
                  <a:srgbClr val="0070C0"/>
                </a:solidFill>
                <a:latin typeface="Arial"/>
                <a:cs typeface="Arial" pitchFamily="34" charset="0"/>
              </a:rPr>
              <a:t>Danek, Karatasakis, Karmpaliotis, Alaswad, Yeh, Jaffer, Patel, </a:t>
            </a:r>
            <a:r>
              <a:rPr lang="en-US" sz="1100" b="1" i="1" dirty="0" err="1">
                <a:solidFill>
                  <a:srgbClr val="0070C0"/>
                </a:solidFill>
                <a:latin typeface="Arial"/>
                <a:cs typeface="Arial" pitchFamily="34" charset="0"/>
              </a:rPr>
              <a:t>Bahadorani</a:t>
            </a:r>
            <a:r>
              <a:rPr lang="en-US" sz="1100" b="1" i="1" dirty="0">
                <a:solidFill>
                  <a:srgbClr val="0070C0"/>
                </a:solidFill>
                <a:latin typeface="Arial"/>
                <a:cs typeface="Arial" pitchFamily="34" charset="0"/>
              </a:rPr>
              <a:t>, Lombardi, Wyman, Grantham, Doing, Moses, </a:t>
            </a:r>
            <a:r>
              <a:rPr lang="en-US" sz="1100" b="1" i="1" dirty="0" err="1">
                <a:solidFill>
                  <a:srgbClr val="0070C0"/>
                </a:solidFill>
                <a:latin typeface="Arial"/>
                <a:cs typeface="Arial" pitchFamily="34" charset="0"/>
              </a:rPr>
              <a:t>Kirtane</a:t>
            </a:r>
            <a:r>
              <a:rPr lang="en-US" sz="1100" b="1" i="1" dirty="0">
                <a:solidFill>
                  <a:srgbClr val="0070C0"/>
                </a:solidFill>
                <a:latin typeface="Arial"/>
                <a:cs typeface="Arial" pitchFamily="34" charset="0"/>
              </a:rPr>
              <a:t>, Parikh, Ali, </a:t>
            </a:r>
            <a:r>
              <a:rPr lang="en-US" sz="1100" b="1" i="1" dirty="0" err="1">
                <a:solidFill>
                  <a:srgbClr val="0070C0"/>
                </a:solidFill>
                <a:latin typeface="Arial"/>
                <a:cs typeface="Arial" pitchFamily="34" charset="0"/>
              </a:rPr>
              <a:t>Kalra</a:t>
            </a:r>
            <a:r>
              <a:rPr lang="en-US" sz="1100" b="1" i="1" dirty="0">
                <a:solidFill>
                  <a:srgbClr val="0070C0"/>
                </a:solidFill>
                <a:latin typeface="Arial"/>
                <a:cs typeface="Arial" pitchFamily="34" charset="0"/>
              </a:rPr>
              <a:t>, Kandzari, Lembo, Garcia, Rangan, Thompson, Banerjee, Brilakis.</a:t>
            </a:r>
          </a:p>
          <a:p>
            <a:pPr algn="ctr"/>
            <a:r>
              <a:rPr lang="en-US" sz="1100" b="1" i="1" dirty="0" err="1">
                <a:solidFill>
                  <a:srgbClr val="92D050"/>
                </a:solidFill>
                <a:latin typeface="Arial"/>
                <a:cs typeface="Arial" pitchFamily="34" charset="0"/>
              </a:rPr>
              <a:t>Int</a:t>
            </a:r>
            <a:r>
              <a:rPr lang="en-US" sz="1100" b="1" i="1" dirty="0">
                <a:solidFill>
                  <a:srgbClr val="92D050"/>
                </a:solidFill>
                <a:latin typeface="Arial"/>
                <a:cs typeface="Arial" pitchFamily="34" charset="0"/>
              </a:rPr>
              <a:t> J Cardiol 2016 Jul 1;214:428-37</a:t>
            </a:r>
          </a:p>
        </p:txBody>
      </p:sp>
      <p:sp>
        <p:nvSpPr>
          <p:cNvPr id="12" name="Title 1"/>
          <p:cNvSpPr>
            <a:spLocks noGrp="1"/>
          </p:cNvSpPr>
          <p:nvPr>
            <p:ph type="title" idx="4294967295"/>
          </p:nvPr>
        </p:nvSpPr>
        <p:spPr>
          <a:xfrm>
            <a:off x="1981200" y="2053209"/>
            <a:ext cx="8229600" cy="574675"/>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2799" b="1" i="1" dirty="0">
                <a:solidFill>
                  <a:srgbClr val="92D050"/>
                </a:solidFill>
                <a:latin typeface="Arial"/>
                <a:ea typeface="+mn-ea"/>
                <a:cs typeface="+mn-cs"/>
              </a:rPr>
              <a:t>Antegrade Dissection Re-entry</a:t>
            </a:r>
          </a:p>
        </p:txBody>
      </p:sp>
      <p:sp>
        <p:nvSpPr>
          <p:cNvPr id="22" name="TextBox 21"/>
          <p:cNvSpPr txBox="1"/>
          <p:nvPr/>
        </p:nvSpPr>
        <p:spPr>
          <a:xfrm>
            <a:off x="1587581" y="2815934"/>
            <a:ext cx="2571750" cy="461665"/>
          </a:xfrm>
          <a:prstGeom prst="rect">
            <a:avLst/>
          </a:prstGeom>
          <a:noFill/>
        </p:spPr>
        <p:txBody>
          <a:bodyPr wrap="square" rtlCol="0">
            <a:spAutoFit/>
          </a:bodyPr>
          <a:lstStyle/>
          <a:p>
            <a:pPr algn="l"/>
            <a:r>
              <a:rPr lang="en-US" sz="2400" b="1" dirty="0">
                <a:solidFill>
                  <a:srgbClr val="0070C0"/>
                </a:solidFill>
                <a:latin typeface="Arial"/>
              </a:rPr>
              <a:t>Antegrade-only</a:t>
            </a:r>
          </a:p>
        </p:txBody>
      </p:sp>
      <p:sp>
        <p:nvSpPr>
          <p:cNvPr id="23" name="TextBox 22"/>
          <p:cNvSpPr txBox="1"/>
          <p:nvPr/>
        </p:nvSpPr>
        <p:spPr>
          <a:xfrm>
            <a:off x="7627000" y="2815935"/>
            <a:ext cx="1981200" cy="461665"/>
          </a:xfrm>
          <a:prstGeom prst="rect">
            <a:avLst/>
          </a:prstGeom>
          <a:noFill/>
        </p:spPr>
        <p:txBody>
          <a:bodyPr wrap="square" rtlCol="0">
            <a:spAutoFit/>
          </a:bodyPr>
          <a:lstStyle/>
          <a:p>
            <a:pPr algn="ctr"/>
            <a:r>
              <a:rPr lang="en-US" sz="2400" b="1" dirty="0">
                <a:solidFill>
                  <a:srgbClr val="0070C0"/>
                </a:solidFill>
                <a:latin typeface="Arial"/>
              </a:rPr>
              <a:t>All cases</a:t>
            </a:r>
          </a:p>
        </p:txBody>
      </p:sp>
      <p:grpSp>
        <p:nvGrpSpPr>
          <p:cNvPr id="3" name="Group 2"/>
          <p:cNvGrpSpPr/>
          <p:nvPr/>
        </p:nvGrpSpPr>
        <p:grpSpPr>
          <a:xfrm>
            <a:off x="5780160" y="3074506"/>
            <a:ext cx="5669280" cy="2560320"/>
            <a:chOff x="5976938" y="2537012"/>
            <a:chExt cx="5063257" cy="2386368"/>
          </a:xfrm>
        </p:grpSpPr>
        <p:graphicFrame>
          <p:nvGraphicFramePr>
            <p:cNvPr id="10" name="Object 6"/>
            <p:cNvGraphicFramePr>
              <a:graphicFrameLocks/>
            </p:cNvGraphicFramePr>
            <p:nvPr/>
          </p:nvGraphicFramePr>
          <p:xfrm>
            <a:off x="5976938" y="2537012"/>
            <a:ext cx="5063257" cy="2386368"/>
          </p:xfrm>
          <a:graphic>
            <a:graphicData uri="http://schemas.openxmlformats.org/presentationml/2006/ole">
              <mc:AlternateContent xmlns:mc="http://schemas.openxmlformats.org/markup-compatibility/2006">
                <mc:Choice xmlns:v="urn:schemas-microsoft-com:vml" Requires="v">
                  <p:oleObj name="Worksheet" r:id="rId3" imgW="8484480" imgH="3456000" progId="">
                    <p:embed/>
                  </p:oleObj>
                </mc:Choice>
                <mc:Fallback>
                  <p:oleObj name="Worksheet" r:id="rId3" imgW="8484480" imgH="3456000" progId="">
                    <p:embed/>
                    <p:pic>
                      <p:nvPicPr>
                        <p:cNvPr id="10" name="Objec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938" y="2537012"/>
                          <a:ext cx="5063257" cy="238636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TextBox 10"/>
            <p:cNvSpPr txBox="1"/>
            <p:nvPr/>
          </p:nvSpPr>
          <p:spPr>
            <a:xfrm>
              <a:off x="7207257" y="3750810"/>
              <a:ext cx="838200" cy="430299"/>
            </a:xfrm>
            <a:prstGeom prst="rect">
              <a:avLst/>
            </a:prstGeom>
            <a:solidFill>
              <a:schemeClr val="tx1"/>
            </a:solidFill>
          </p:spPr>
          <p:txBody>
            <a:bodyPr wrap="square" rtlCol="0">
              <a:spAutoFit/>
            </a:bodyPr>
            <a:lstStyle/>
            <a:p>
              <a:pPr algn="ctr"/>
              <a:r>
                <a:rPr lang="el-GR" sz="1200" b="1" dirty="0">
                  <a:solidFill>
                    <a:srgbClr val="FFFF00"/>
                  </a:solidFill>
                  <a:latin typeface="Arial"/>
                </a:rPr>
                <a:t>Δ</a:t>
              </a:r>
              <a:r>
                <a:rPr lang="en-US" sz="1200" b="1" dirty="0">
                  <a:solidFill>
                    <a:srgbClr val="FFFF00"/>
                  </a:solidFill>
                  <a:latin typeface="Arial"/>
                </a:rPr>
                <a:t>=3.3%</a:t>
              </a:r>
            </a:p>
            <a:p>
              <a:pPr algn="ctr"/>
              <a:r>
                <a:rPr lang="en-US" sz="1200" b="1" dirty="0">
                  <a:solidFill>
                    <a:srgbClr val="FFFF00"/>
                  </a:solidFill>
                  <a:latin typeface="Arial"/>
                </a:rPr>
                <a:t>p&lt;0.01</a:t>
              </a:r>
            </a:p>
          </p:txBody>
        </p:sp>
        <p:sp>
          <p:nvSpPr>
            <p:cNvPr id="24" name="TextBox 23"/>
            <p:cNvSpPr txBox="1"/>
            <p:nvPr/>
          </p:nvSpPr>
          <p:spPr>
            <a:xfrm>
              <a:off x="9518670" y="3750810"/>
              <a:ext cx="838200" cy="430299"/>
            </a:xfrm>
            <a:prstGeom prst="rect">
              <a:avLst/>
            </a:prstGeom>
            <a:solidFill>
              <a:schemeClr val="tx1"/>
            </a:solidFill>
          </p:spPr>
          <p:txBody>
            <a:bodyPr wrap="square" rtlCol="0">
              <a:spAutoFit/>
            </a:bodyPr>
            <a:lstStyle/>
            <a:p>
              <a:pPr algn="ctr"/>
              <a:r>
                <a:rPr lang="el-GR" sz="1200" b="1" dirty="0">
                  <a:solidFill>
                    <a:srgbClr val="FFFF00"/>
                  </a:solidFill>
                  <a:latin typeface="Arial"/>
                </a:rPr>
                <a:t>Δ</a:t>
              </a:r>
              <a:r>
                <a:rPr lang="en-US" sz="1200" b="1" dirty="0">
                  <a:solidFill>
                    <a:srgbClr val="FFFF00"/>
                  </a:solidFill>
                  <a:latin typeface="Arial"/>
                </a:rPr>
                <a:t>=5.7%</a:t>
              </a:r>
            </a:p>
            <a:p>
              <a:pPr algn="ctr"/>
              <a:r>
                <a:rPr lang="en-US" sz="1200" b="1" dirty="0">
                  <a:solidFill>
                    <a:srgbClr val="FFFF00"/>
                  </a:solidFill>
                  <a:latin typeface="Arial"/>
                </a:rPr>
                <a:t>p&lt;0.01</a:t>
              </a:r>
            </a:p>
          </p:txBody>
        </p:sp>
      </p:grpSp>
      <p:grpSp>
        <p:nvGrpSpPr>
          <p:cNvPr id="2" name="Group 1"/>
          <p:cNvGrpSpPr/>
          <p:nvPr/>
        </p:nvGrpSpPr>
        <p:grpSpPr>
          <a:xfrm>
            <a:off x="84534" y="3074506"/>
            <a:ext cx="5577840" cy="2560320"/>
            <a:chOff x="5233987" y="3316998"/>
            <a:chExt cx="5686425" cy="2536580"/>
          </a:xfrm>
        </p:grpSpPr>
        <p:graphicFrame>
          <p:nvGraphicFramePr>
            <p:cNvPr id="21" name="Object 6"/>
            <p:cNvGraphicFramePr>
              <a:graphicFrameLocks/>
            </p:cNvGraphicFramePr>
            <p:nvPr/>
          </p:nvGraphicFramePr>
          <p:xfrm>
            <a:off x="5233987" y="3316998"/>
            <a:ext cx="5686425" cy="2536580"/>
          </p:xfrm>
          <a:graphic>
            <a:graphicData uri="http://schemas.openxmlformats.org/presentationml/2006/ole">
              <mc:AlternateContent xmlns:mc="http://schemas.openxmlformats.org/markup-compatibility/2006">
                <mc:Choice xmlns:v="urn:schemas-microsoft-com:vml" Requires="v">
                  <p:oleObj name="Worksheet" r:id="rId5" imgW="8493480" imgH="3519720" progId="">
                    <p:embed/>
                  </p:oleObj>
                </mc:Choice>
                <mc:Fallback>
                  <p:oleObj name="Worksheet" r:id="rId5" imgW="8493480" imgH="3519720" progId="">
                    <p:embed/>
                    <p:pic>
                      <p:nvPicPr>
                        <p:cNvPr id="21"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3987" y="3316998"/>
                          <a:ext cx="5686425" cy="253658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7" name="TextBox 26"/>
            <p:cNvSpPr txBox="1"/>
            <p:nvPr/>
          </p:nvSpPr>
          <p:spPr>
            <a:xfrm>
              <a:off x="9163049" y="4585289"/>
              <a:ext cx="838200" cy="457384"/>
            </a:xfrm>
            <a:prstGeom prst="rect">
              <a:avLst/>
            </a:prstGeom>
            <a:solidFill>
              <a:schemeClr val="tx1"/>
            </a:solidFill>
          </p:spPr>
          <p:txBody>
            <a:bodyPr wrap="square" rtlCol="0">
              <a:spAutoFit/>
            </a:bodyPr>
            <a:lstStyle/>
            <a:p>
              <a:pPr algn="ctr"/>
              <a:r>
                <a:rPr lang="el-GR" sz="1200" b="1" dirty="0">
                  <a:solidFill>
                    <a:srgbClr val="FFFF00"/>
                  </a:solidFill>
                  <a:latin typeface="Arial"/>
                </a:rPr>
                <a:t>Δ</a:t>
              </a:r>
              <a:r>
                <a:rPr lang="en-US" sz="1200" b="1" dirty="0">
                  <a:solidFill>
                    <a:srgbClr val="FFFF00"/>
                  </a:solidFill>
                  <a:latin typeface="Arial"/>
                </a:rPr>
                <a:t>=2.3%</a:t>
              </a:r>
            </a:p>
            <a:p>
              <a:pPr algn="ctr"/>
              <a:r>
                <a:rPr lang="en-US" sz="1200" b="1" dirty="0">
                  <a:solidFill>
                    <a:srgbClr val="FFFF00"/>
                  </a:solidFill>
                  <a:latin typeface="Arial"/>
                </a:rPr>
                <a:t>p=0.23</a:t>
              </a:r>
            </a:p>
          </p:txBody>
        </p:sp>
        <p:sp>
          <p:nvSpPr>
            <p:cNvPr id="28" name="TextBox 27"/>
            <p:cNvSpPr txBox="1"/>
            <p:nvPr/>
          </p:nvSpPr>
          <p:spPr>
            <a:xfrm>
              <a:off x="6612732" y="4585288"/>
              <a:ext cx="914400" cy="457384"/>
            </a:xfrm>
            <a:prstGeom prst="rect">
              <a:avLst/>
            </a:prstGeom>
            <a:solidFill>
              <a:schemeClr val="tx1"/>
            </a:solidFill>
          </p:spPr>
          <p:txBody>
            <a:bodyPr wrap="square" rtlCol="0">
              <a:spAutoFit/>
            </a:bodyPr>
            <a:lstStyle/>
            <a:p>
              <a:pPr algn="ctr"/>
              <a:r>
                <a:rPr lang="el-GR" sz="1200" b="1" dirty="0">
                  <a:solidFill>
                    <a:srgbClr val="FFFF00"/>
                  </a:solidFill>
                  <a:latin typeface="Arial"/>
                </a:rPr>
                <a:t>Δ</a:t>
              </a:r>
              <a:r>
                <a:rPr lang="en-US" sz="1200" b="1" dirty="0">
                  <a:solidFill>
                    <a:srgbClr val="FFFF00"/>
                  </a:solidFill>
                  <a:latin typeface="Arial"/>
                </a:rPr>
                <a:t>=1.5%</a:t>
              </a:r>
            </a:p>
            <a:p>
              <a:pPr algn="ctr"/>
              <a:r>
                <a:rPr lang="en-US" sz="1200" b="1" dirty="0">
                  <a:solidFill>
                    <a:srgbClr val="FFFF00"/>
                  </a:solidFill>
                  <a:latin typeface="Arial"/>
                </a:rPr>
                <a:t>p=0.43</a:t>
              </a:r>
            </a:p>
          </p:txBody>
        </p:sp>
      </p:grpSp>
    </p:spTree>
    <p:extLst>
      <p:ext uri="{BB962C8B-B14F-4D97-AF65-F5344CB8AC3E}">
        <p14:creationId xmlns:p14="http://schemas.microsoft.com/office/powerpoint/2010/main" val="7280164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2313665"/>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6" name="TextBox 5"/>
          <p:cNvSpPr txBox="1"/>
          <p:nvPr/>
        </p:nvSpPr>
        <p:spPr>
          <a:xfrm>
            <a:off x="2352086" y="2051368"/>
            <a:ext cx="7487830" cy="461665"/>
          </a:xfrm>
          <a:prstGeom prst="rect">
            <a:avLst/>
          </a:prstGeom>
        </p:spPr>
        <p:txBody>
          <a:bodyPr wrap="square">
            <a:spAutoFit/>
          </a:bodyPr>
          <a:lstStyle/>
          <a:p>
            <a:pPr algn="ctr">
              <a:defRPr/>
            </a:pPr>
            <a:r>
              <a:rPr lang="en-US" sz="2400" b="1" i="1" kern="0" dirty="0">
                <a:solidFill>
                  <a:srgbClr val="92D050"/>
                </a:solidFill>
                <a:latin typeface="Arial"/>
              </a:rPr>
              <a:t>Retrograde vs. antegrade-only: outcomes</a:t>
            </a:r>
          </a:p>
        </p:txBody>
      </p:sp>
      <p:sp>
        <p:nvSpPr>
          <p:cNvPr id="8" name="Rectangle 2"/>
          <p:cNvSpPr txBox="1">
            <a:spLocks noChangeArrowheads="1"/>
          </p:cNvSpPr>
          <p:nvPr/>
        </p:nvSpPr>
        <p:spPr bwMode="auto">
          <a:xfrm>
            <a:off x="185738" y="2937420"/>
            <a:ext cx="3605213" cy="1103531"/>
          </a:xfrm>
          <a:prstGeom prst="rect">
            <a:avLst/>
          </a:prstGeom>
          <a:noFill/>
          <a:ln w="9525">
            <a:noFill/>
            <a:miter lim="800000"/>
            <a:headEnd/>
            <a:tailEnd/>
          </a:ln>
        </p:spPr>
        <p:txBody>
          <a:bodyPr anchor="ctr"/>
          <a:lstStyle/>
          <a:p>
            <a:pPr algn="l">
              <a:defRPr/>
            </a:pPr>
            <a:r>
              <a:rPr lang="en-US" sz="2000" b="1" kern="0" dirty="0">
                <a:solidFill>
                  <a:srgbClr val="000000"/>
                </a:solidFill>
                <a:latin typeface="Arial"/>
                <a:cs typeface="Arial" charset="0"/>
              </a:rPr>
              <a:t>2012-2015</a:t>
            </a:r>
          </a:p>
          <a:p>
            <a:pPr algn="l">
              <a:defRPr/>
            </a:pPr>
            <a:r>
              <a:rPr lang="en-US" sz="2000" b="1" kern="0" dirty="0">
                <a:solidFill>
                  <a:srgbClr val="FF0000"/>
                </a:solidFill>
                <a:latin typeface="Arial"/>
                <a:cs typeface="Arial" charset="0"/>
              </a:rPr>
              <a:t>11 </a:t>
            </a:r>
            <a:r>
              <a:rPr lang="en-US" sz="2000" b="1" kern="0" dirty="0">
                <a:latin typeface="Arial"/>
                <a:cs typeface="Arial" charset="0"/>
              </a:rPr>
              <a:t>centers</a:t>
            </a:r>
            <a:r>
              <a:rPr lang="en-US" sz="2000" b="1" kern="0" dirty="0">
                <a:solidFill>
                  <a:srgbClr val="000000"/>
                </a:solidFill>
                <a:latin typeface="Arial"/>
                <a:cs typeface="Arial" charset="0"/>
              </a:rPr>
              <a:t>, </a:t>
            </a:r>
            <a:r>
              <a:rPr lang="en-US" sz="2000" b="1" kern="0" dirty="0">
                <a:solidFill>
                  <a:srgbClr val="FF0000"/>
                </a:solidFill>
                <a:latin typeface="Arial"/>
                <a:cs typeface="Arial" charset="0"/>
              </a:rPr>
              <a:t>1,301</a:t>
            </a:r>
            <a:r>
              <a:rPr lang="en-US" sz="2000" b="1" kern="0" dirty="0">
                <a:solidFill>
                  <a:srgbClr val="000000"/>
                </a:solidFill>
                <a:latin typeface="Arial"/>
                <a:cs typeface="Arial" charset="0"/>
              </a:rPr>
              <a:t> lesions</a:t>
            </a:r>
          </a:p>
          <a:p>
            <a:pPr algn="l">
              <a:defRPr/>
            </a:pPr>
            <a:r>
              <a:rPr lang="en-US" sz="2000" b="1" kern="0" dirty="0">
                <a:solidFill>
                  <a:srgbClr val="000000"/>
                </a:solidFill>
                <a:latin typeface="Arial"/>
                <a:cs typeface="Arial" charset="0"/>
              </a:rPr>
              <a:t>Retrograde utilization: </a:t>
            </a:r>
            <a:r>
              <a:rPr lang="en-US" sz="2000" b="1" kern="0" dirty="0">
                <a:solidFill>
                  <a:srgbClr val="FF0000"/>
                </a:solidFill>
                <a:latin typeface="Arial"/>
                <a:cs typeface="Arial" charset="0"/>
              </a:rPr>
              <a:t>41%</a:t>
            </a:r>
          </a:p>
          <a:p>
            <a:pPr algn="l">
              <a:defRPr/>
            </a:pPr>
            <a:endParaRPr lang="en-US" sz="2000" b="1" kern="0" dirty="0">
              <a:solidFill>
                <a:srgbClr val="FF0000"/>
              </a:solidFill>
              <a:latin typeface="Arial"/>
              <a:cs typeface="Arial" charset="0"/>
            </a:endParaRPr>
          </a:p>
        </p:txBody>
      </p:sp>
      <p:grpSp>
        <p:nvGrpSpPr>
          <p:cNvPr id="2" name="Group 1"/>
          <p:cNvGrpSpPr/>
          <p:nvPr/>
        </p:nvGrpSpPr>
        <p:grpSpPr>
          <a:xfrm>
            <a:off x="2293146" y="3291207"/>
            <a:ext cx="7605713" cy="4046478"/>
            <a:chOff x="-228600" y="2849941"/>
            <a:chExt cx="7583852" cy="4359291"/>
          </a:xfrm>
        </p:grpSpPr>
        <p:graphicFrame>
          <p:nvGraphicFramePr>
            <p:cNvPr id="9" name="Object 6"/>
            <p:cNvGraphicFramePr>
              <a:graphicFrameLocks/>
            </p:cNvGraphicFramePr>
            <p:nvPr/>
          </p:nvGraphicFramePr>
          <p:xfrm>
            <a:off x="-228600" y="2849941"/>
            <a:ext cx="7583852" cy="4359291"/>
          </p:xfrm>
          <a:graphic>
            <a:graphicData uri="http://schemas.openxmlformats.org/presentationml/2006/ole">
              <mc:AlternateContent xmlns:mc="http://schemas.openxmlformats.org/markup-compatibility/2006">
                <mc:Choice xmlns:v="urn:schemas-microsoft-com:vml" Requires="v">
                  <p:oleObj name="Worksheet" r:id="rId3" imgW="8534400" imgH="4845073" progId="">
                    <p:embed/>
                  </p:oleObj>
                </mc:Choice>
                <mc:Fallback>
                  <p:oleObj name="Worksheet" r:id="rId3" imgW="8534400" imgH="4845073" progId="">
                    <p:embed/>
                    <p:pic>
                      <p:nvPicPr>
                        <p:cNvPr id="9" name="Objec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49941"/>
                          <a:ext cx="7583852" cy="435929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 name="Rectangle 9"/>
            <p:cNvSpPr>
              <a:spLocks noChangeArrowheads="1"/>
            </p:cNvSpPr>
            <p:nvPr/>
          </p:nvSpPr>
          <p:spPr bwMode="auto">
            <a:xfrm>
              <a:off x="1693952" y="2849941"/>
              <a:ext cx="970371" cy="497354"/>
            </a:xfrm>
            <a:prstGeom prst="rect">
              <a:avLst/>
            </a:prstGeom>
            <a:solidFill>
              <a:schemeClr val="tx1"/>
            </a:solidFill>
            <a:ln w="9525">
              <a:noFill/>
              <a:miter lim="800000"/>
              <a:headEnd/>
              <a:tailEnd/>
            </a:ln>
          </p:spPr>
          <p:txBody>
            <a:bodyPr wrap="square">
              <a:spAutoFit/>
            </a:bodyPr>
            <a:lstStyle/>
            <a:p>
              <a:pPr algn="ctr" eaLnBrk="0" hangingPunct="0"/>
              <a:r>
                <a:rPr lang="el-GR" altLang="en-US" sz="1200" b="1" i="1" dirty="0">
                  <a:solidFill>
                    <a:srgbClr val="FFFF00"/>
                  </a:solidFill>
                  <a:latin typeface="Arial"/>
                </a:rPr>
                <a:t>Δ</a:t>
              </a:r>
              <a:r>
                <a:rPr lang="en-US" altLang="en-US" sz="1200" b="1" i="1" dirty="0">
                  <a:solidFill>
                    <a:srgbClr val="FFFF00"/>
                  </a:solidFill>
                  <a:latin typeface="Arial"/>
                </a:rPr>
                <a:t>= 8.9%</a:t>
              </a:r>
            </a:p>
            <a:p>
              <a:pPr algn="ctr" eaLnBrk="0" hangingPunct="0"/>
              <a:r>
                <a:rPr lang="en-US" altLang="en-US" sz="1200" b="1" i="1" dirty="0">
                  <a:solidFill>
                    <a:srgbClr val="FFFF00"/>
                  </a:solidFill>
                  <a:latin typeface="Arial"/>
                </a:rPr>
                <a:t>p&lt;0.001</a:t>
              </a:r>
            </a:p>
          </p:txBody>
        </p:sp>
        <p:sp>
          <p:nvSpPr>
            <p:cNvPr id="11" name="Rectangle 10"/>
            <p:cNvSpPr>
              <a:spLocks noChangeArrowheads="1"/>
            </p:cNvSpPr>
            <p:nvPr/>
          </p:nvSpPr>
          <p:spPr bwMode="auto">
            <a:xfrm>
              <a:off x="4937710" y="2851748"/>
              <a:ext cx="969264" cy="497354"/>
            </a:xfrm>
            <a:prstGeom prst="rect">
              <a:avLst/>
            </a:prstGeom>
            <a:solidFill>
              <a:schemeClr val="tx1"/>
            </a:solidFill>
            <a:ln w="9525">
              <a:noFill/>
              <a:miter lim="800000"/>
              <a:headEnd/>
              <a:tailEnd/>
            </a:ln>
          </p:spPr>
          <p:txBody>
            <a:bodyPr wrap="square">
              <a:spAutoFit/>
            </a:bodyPr>
            <a:lstStyle/>
            <a:p>
              <a:pPr algn="ctr" eaLnBrk="0" hangingPunct="0"/>
              <a:r>
                <a:rPr lang="el-GR" altLang="en-US" sz="1200" b="1" i="1" dirty="0">
                  <a:solidFill>
                    <a:srgbClr val="FFFF00"/>
                  </a:solidFill>
                  <a:latin typeface="Arial"/>
                </a:rPr>
                <a:t>Δ</a:t>
              </a:r>
              <a:r>
                <a:rPr lang="en-US" altLang="en-US" sz="1200" b="1" i="1" dirty="0">
                  <a:solidFill>
                    <a:srgbClr val="FFFF00"/>
                  </a:solidFill>
                  <a:latin typeface="Arial"/>
                </a:rPr>
                <a:t>=11.4%</a:t>
              </a:r>
            </a:p>
            <a:p>
              <a:pPr algn="ctr" eaLnBrk="0" hangingPunct="0"/>
              <a:r>
                <a:rPr lang="en-US" altLang="en-US" sz="1200" b="1" i="1" dirty="0">
                  <a:solidFill>
                    <a:srgbClr val="FFFF00"/>
                  </a:solidFill>
                  <a:latin typeface="Arial"/>
                </a:rPr>
                <a:t>p&lt;0.001</a:t>
              </a:r>
            </a:p>
          </p:txBody>
        </p:sp>
      </p:grpSp>
      <p:sp>
        <p:nvSpPr>
          <p:cNvPr id="14" name="Rectangle 13"/>
          <p:cNvSpPr/>
          <p:nvPr/>
        </p:nvSpPr>
        <p:spPr>
          <a:xfrm>
            <a:off x="280989" y="6842366"/>
            <a:ext cx="11630026" cy="646331"/>
          </a:xfrm>
          <a:prstGeom prst="rect">
            <a:avLst/>
          </a:prstGeom>
        </p:spPr>
        <p:txBody>
          <a:bodyPr wrap="square">
            <a:spAutoFit/>
          </a:bodyPr>
          <a:lstStyle/>
          <a:p>
            <a:pPr algn="ctr"/>
            <a:r>
              <a:rPr lang="en-US" sz="1200" b="1" i="1" dirty="0">
                <a:solidFill>
                  <a:srgbClr val="0070C0"/>
                </a:solidFill>
                <a:latin typeface="Arial" panose="020B0604020202020204" pitchFamily="34" charset="0"/>
                <a:cs typeface="Arial" panose="020B0604020202020204" pitchFamily="34" charset="0"/>
              </a:rPr>
              <a:t>Karmpaliotis D, Karatasakis A, Alaswad K, Jaffer FA, Yeh RW, Wyman RM, Lombardi W, Grantham JA, Kandzari DE, Lembo NJ, Doing A, Patel M, </a:t>
            </a:r>
            <a:r>
              <a:rPr lang="en-US" sz="1200" b="1" i="1" dirty="0" err="1">
                <a:solidFill>
                  <a:srgbClr val="0070C0"/>
                </a:solidFill>
                <a:latin typeface="Arial" panose="020B0604020202020204" pitchFamily="34" charset="0"/>
                <a:cs typeface="Arial" panose="020B0604020202020204" pitchFamily="34" charset="0"/>
              </a:rPr>
              <a:t>Bahadorani</a:t>
            </a:r>
            <a:r>
              <a:rPr lang="en-US" sz="1200" b="1" i="1" dirty="0">
                <a:solidFill>
                  <a:srgbClr val="0070C0"/>
                </a:solidFill>
                <a:latin typeface="Arial" panose="020B0604020202020204" pitchFamily="34" charset="0"/>
                <a:cs typeface="Arial" panose="020B0604020202020204" pitchFamily="34" charset="0"/>
              </a:rPr>
              <a:t> J, Moses JW, </a:t>
            </a:r>
            <a:r>
              <a:rPr lang="en-US" sz="1200" b="1" i="1" dirty="0" err="1">
                <a:solidFill>
                  <a:srgbClr val="0070C0"/>
                </a:solidFill>
                <a:latin typeface="Arial" panose="020B0604020202020204" pitchFamily="34" charset="0"/>
                <a:cs typeface="Arial" panose="020B0604020202020204" pitchFamily="34" charset="0"/>
              </a:rPr>
              <a:t>Kirtane</a:t>
            </a:r>
            <a:r>
              <a:rPr lang="en-US" sz="1200" b="1" i="1" dirty="0">
                <a:solidFill>
                  <a:srgbClr val="0070C0"/>
                </a:solidFill>
                <a:latin typeface="Arial" panose="020B0604020202020204" pitchFamily="34" charset="0"/>
                <a:cs typeface="Arial" panose="020B0604020202020204" pitchFamily="34" charset="0"/>
              </a:rPr>
              <a:t> AJ, Parikh M, Ali Z, </a:t>
            </a:r>
            <a:r>
              <a:rPr lang="en-US" sz="1200" b="1" i="1" dirty="0" err="1">
                <a:solidFill>
                  <a:srgbClr val="0070C0"/>
                </a:solidFill>
                <a:latin typeface="Arial" panose="020B0604020202020204" pitchFamily="34" charset="0"/>
                <a:cs typeface="Arial" panose="020B0604020202020204" pitchFamily="34" charset="0"/>
              </a:rPr>
              <a:t>Kalra</a:t>
            </a:r>
            <a:r>
              <a:rPr lang="en-US" sz="1200" b="1" i="1" dirty="0">
                <a:solidFill>
                  <a:srgbClr val="0070C0"/>
                </a:solidFill>
                <a:latin typeface="Arial" panose="020B0604020202020204" pitchFamily="34" charset="0"/>
                <a:cs typeface="Arial" panose="020B0604020202020204" pitchFamily="34" charset="0"/>
              </a:rPr>
              <a:t> S, Nguyen-</a:t>
            </a:r>
            <a:r>
              <a:rPr lang="en-US" sz="1200" b="1" i="1" dirty="0" err="1">
                <a:solidFill>
                  <a:srgbClr val="0070C0"/>
                </a:solidFill>
                <a:latin typeface="Arial" panose="020B0604020202020204" pitchFamily="34" charset="0"/>
                <a:cs typeface="Arial" panose="020B0604020202020204" pitchFamily="34" charset="0"/>
              </a:rPr>
              <a:t>Trong</a:t>
            </a:r>
            <a:r>
              <a:rPr lang="en-US" sz="1200" b="1" i="1" dirty="0">
                <a:solidFill>
                  <a:srgbClr val="0070C0"/>
                </a:solidFill>
                <a:latin typeface="Arial" panose="020B0604020202020204" pitchFamily="34" charset="0"/>
                <a:cs typeface="Arial" panose="020B0604020202020204" pitchFamily="34" charset="0"/>
              </a:rPr>
              <a:t> PJ, Danek BA, Karacsonyi J, Rangan BV, Roesle M, Thompson CA, Banerjee S, Brilakis ES. </a:t>
            </a:r>
            <a:r>
              <a:rPr lang="en-US" sz="1200" b="1" i="1" dirty="0" err="1">
                <a:solidFill>
                  <a:srgbClr val="92D050"/>
                </a:solidFill>
                <a:latin typeface="Arial" panose="020B0604020202020204" pitchFamily="34" charset="0"/>
                <a:cs typeface="Arial" panose="020B0604020202020204" pitchFamily="34" charset="0"/>
              </a:rPr>
              <a:t>Circ</a:t>
            </a:r>
            <a:r>
              <a:rPr lang="en-US" sz="1200" b="1" i="1" dirty="0">
                <a:solidFill>
                  <a:srgbClr val="92D050"/>
                </a:solidFill>
                <a:latin typeface="Arial" panose="020B0604020202020204" pitchFamily="34" charset="0"/>
                <a:cs typeface="Arial" panose="020B0604020202020204" pitchFamily="34" charset="0"/>
              </a:rPr>
              <a:t> </a:t>
            </a:r>
            <a:r>
              <a:rPr lang="en-US" sz="1200" b="1" i="1" dirty="0" err="1">
                <a:solidFill>
                  <a:srgbClr val="92D050"/>
                </a:solidFill>
                <a:latin typeface="Arial" panose="020B0604020202020204" pitchFamily="34" charset="0"/>
                <a:cs typeface="Arial" panose="020B0604020202020204" pitchFamily="34" charset="0"/>
              </a:rPr>
              <a:t>Cardiovasc</a:t>
            </a:r>
            <a:r>
              <a:rPr lang="en-US" sz="1200" b="1" i="1" dirty="0">
                <a:solidFill>
                  <a:srgbClr val="92D050"/>
                </a:solidFill>
                <a:latin typeface="Arial" panose="020B0604020202020204" pitchFamily="34" charset="0"/>
                <a:cs typeface="Arial" panose="020B0604020202020204" pitchFamily="34" charset="0"/>
              </a:rPr>
              <a:t> </a:t>
            </a:r>
            <a:r>
              <a:rPr lang="en-US" sz="1200" b="1" i="1" dirty="0" err="1">
                <a:solidFill>
                  <a:srgbClr val="92D050"/>
                </a:solidFill>
                <a:latin typeface="Arial" panose="020B0604020202020204" pitchFamily="34" charset="0"/>
                <a:cs typeface="Arial" panose="020B0604020202020204" pitchFamily="34" charset="0"/>
              </a:rPr>
              <a:t>Interv</a:t>
            </a:r>
            <a:r>
              <a:rPr lang="en-US" sz="1200" b="1" i="1" dirty="0">
                <a:solidFill>
                  <a:srgbClr val="92D050"/>
                </a:solidFill>
                <a:latin typeface="Arial" panose="020B0604020202020204" pitchFamily="34" charset="0"/>
                <a:cs typeface="Arial" panose="020B0604020202020204" pitchFamily="34" charset="0"/>
              </a:rPr>
              <a:t> 2016 Jun;9(6)</a:t>
            </a:r>
          </a:p>
        </p:txBody>
      </p:sp>
    </p:spTree>
    <p:extLst>
      <p:ext uri="{BB962C8B-B14F-4D97-AF65-F5344CB8AC3E}">
        <p14:creationId xmlns:p14="http://schemas.microsoft.com/office/powerpoint/2010/main" val="218862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6"/>
          <p:cNvGraphicFramePr>
            <a:graphicFrameLocks/>
          </p:cNvGraphicFramePr>
          <p:nvPr/>
        </p:nvGraphicFramePr>
        <p:xfrm>
          <a:off x="1219203" y="1405665"/>
          <a:ext cx="9925049" cy="6538676"/>
        </p:xfrm>
        <a:graphic>
          <a:graphicData uri="http://schemas.openxmlformats.org/presentationml/2006/ole">
            <mc:AlternateContent xmlns:mc="http://schemas.openxmlformats.org/markup-compatibility/2006">
              <mc:Choice xmlns:v="urn:schemas-microsoft-com:vml" Requires="v">
                <p:oleObj name="Worksheet" r:id="rId2" imgW="6467469" imgH="4924289" progId="Excel.Sheet.8">
                  <p:embed/>
                </p:oleObj>
              </mc:Choice>
              <mc:Fallback>
                <p:oleObj name="Worksheet" r:id="rId2" imgW="6467469" imgH="4924289" progId="Excel.Sheet.8">
                  <p:embed/>
                  <p:pic>
                    <p:nvPicPr>
                      <p:cNvPr id="13" name="Object 6"/>
                      <p:cNvPicPr>
                        <a:picLocks noChangeArrowheads="1"/>
                      </p:cNvPicPr>
                      <p:nvPr/>
                    </p:nvPicPr>
                    <p:blipFill>
                      <a:blip r:embed="rId3"/>
                      <a:srcRect/>
                      <a:stretch>
                        <a:fillRect/>
                      </a:stretch>
                    </p:blipFill>
                    <p:spPr bwMode="auto">
                      <a:xfrm>
                        <a:off x="1219203" y="1405665"/>
                        <a:ext cx="9925049" cy="65386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Box 7"/>
          <p:cNvSpPr txBox="1"/>
          <p:nvPr/>
        </p:nvSpPr>
        <p:spPr>
          <a:xfrm>
            <a:off x="2418760" y="1965645"/>
            <a:ext cx="7487830" cy="461665"/>
          </a:xfrm>
          <a:prstGeom prst="rect">
            <a:avLst/>
          </a:prstGeom>
        </p:spPr>
        <p:txBody>
          <a:bodyPr wrap="square">
            <a:spAutoFit/>
          </a:bodyPr>
          <a:lstStyle/>
          <a:p>
            <a:pPr algn="ctr">
              <a:defRPr/>
            </a:pPr>
            <a:r>
              <a:rPr lang="en-US" sz="2400" b="1" i="1" kern="0" dirty="0">
                <a:solidFill>
                  <a:srgbClr val="92D050"/>
                </a:solidFill>
                <a:latin typeface="Arial"/>
              </a:rPr>
              <a:t>Retrograde vs. antegrade-only: in-hospital MACE</a:t>
            </a:r>
          </a:p>
        </p:txBody>
      </p:sp>
      <p:sp>
        <p:nvSpPr>
          <p:cNvPr id="2" name="TextBox 1"/>
          <p:cNvSpPr txBox="1"/>
          <p:nvPr/>
        </p:nvSpPr>
        <p:spPr>
          <a:xfrm>
            <a:off x="2647373" y="2565959"/>
            <a:ext cx="842560" cy="307777"/>
          </a:xfrm>
          <a:prstGeom prst="rect">
            <a:avLst/>
          </a:prstGeom>
          <a:solidFill>
            <a:schemeClr val="tx1"/>
          </a:solidFill>
        </p:spPr>
        <p:txBody>
          <a:bodyPr wrap="square" rtlCol="0">
            <a:spAutoFit/>
          </a:bodyPr>
          <a:lstStyle/>
          <a:p>
            <a:pPr algn="ctr"/>
            <a:r>
              <a:rPr lang="en-US" sz="1400" b="1" dirty="0">
                <a:solidFill>
                  <a:srgbClr val="FFFF00"/>
                </a:solidFill>
              </a:rPr>
              <a:t>p&lt;0.001</a:t>
            </a:r>
          </a:p>
        </p:txBody>
      </p:sp>
      <p:sp>
        <p:nvSpPr>
          <p:cNvPr id="17" name="TextBox 16"/>
          <p:cNvSpPr txBox="1"/>
          <p:nvPr/>
        </p:nvSpPr>
        <p:spPr>
          <a:xfrm>
            <a:off x="4064817" y="4194653"/>
            <a:ext cx="842560" cy="307777"/>
          </a:xfrm>
          <a:prstGeom prst="rect">
            <a:avLst/>
          </a:prstGeom>
          <a:solidFill>
            <a:schemeClr val="tx1"/>
          </a:solidFill>
        </p:spPr>
        <p:txBody>
          <a:bodyPr wrap="square" rtlCol="0">
            <a:spAutoFit/>
          </a:bodyPr>
          <a:lstStyle/>
          <a:p>
            <a:pPr algn="ctr"/>
            <a:r>
              <a:rPr lang="en-US" sz="1400" b="1" dirty="0">
                <a:solidFill>
                  <a:srgbClr val="FFFF00"/>
                </a:solidFill>
              </a:rPr>
              <a:t>p=0.003</a:t>
            </a:r>
          </a:p>
        </p:txBody>
      </p:sp>
      <p:sp>
        <p:nvSpPr>
          <p:cNvPr id="18" name="TextBox 17"/>
          <p:cNvSpPr txBox="1"/>
          <p:nvPr/>
        </p:nvSpPr>
        <p:spPr>
          <a:xfrm>
            <a:off x="5352057" y="5270776"/>
            <a:ext cx="960024" cy="307777"/>
          </a:xfrm>
          <a:prstGeom prst="rect">
            <a:avLst/>
          </a:prstGeom>
          <a:solidFill>
            <a:schemeClr val="tx1"/>
          </a:solidFill>
        </p:spPr>
        <p:txBody>
          <a:bodyPr wrap="square" rtlCol="0">
            <a:spAutoFit/>
          </a:bodyPr>
          <a:lstStyle/>
          <a:p>
            <a:pPr algn="ctr"/>
            <a:r>
              <a:rPr lang="en-US" sz="1400" b="1" dirty="0">
                <a:solidFill>
                  <a:srgbClr val="FFFF00"/>
                </a:solidFill>
              </a:rPr>
              <a:t>p=0.999</a:t>
            </a:r>
          </a:p>
        </p:txBody>
      </p:sp>
      <p:sp>
        <p:nvSpPr>
          <p:cNvPr id="19" name="TextBox 18"/>
          <p:cNvSpPr txBox="1"/>
          <p:nvPr/>
        </p:nvSpPr>
        <p:spPr>
          <a:xfrm>
            <a:off x="6827380" y="4683963"/>
            <a:ext cx="842560" cy="307777"/>
          </a:xfrm>
          <a:prstGeom prst="rect">
            <a:avLst/>
          </a:prstGeom>
          <a:solidFill>
            <a:schemeClr val="tx1"/>
          </a:solidFill>
        </p:spPr>
        <p:txBody>
          <a:bodyPr wrap="square" rtlCol="0">
            <a:spAutoFit/>
          </a:bodyPr>
          <a:lstStyle/>
          <a:p>
            <a:pPr algn="ctr"/>
            <a:r>
              <a:rPr lang="en-US" sz="1400" b="1" dirty="0">
                <a:solidFill>
                  <a:srgbClr val="FFFF00"/>
                </a:solidFill>
              </a:rPr>
              <a:t>p=0.039</a:t>
            </a:r>
          </a:p>
        </p:txBody>
      </p:sp>
      <p:sp>
        <p:nvSpPr>
          <p:cNvPr id="20" name="TextBox 19"/>
          <p:cNvSpPr txBox="1"/>
          <p:nvPr/>
        </p:nvSpPr>
        <p:spPr>
          <a:xfrm>
            <a:off x="8246957" y="5245188"/>
            <a:ext cx="962420" cy="307777"/>
          </a:xfrm>
          <a:prstGeom prst="rect">
            <a:avLst/>
          </a:prstGeom>
          <a:solidFill>
            <a:schemeClr val="tx1"/>
          </a:solidFill>
        </p:spPr>
        <p:txBody>
          <a:bodyPr wrap="square" rtlCol="0">
            <a:spAutoFit/>
          </a:bodyPr>
          <a:lstStyle/>
          <a:p>
            <a:pPr algn="ctr"/>
            <a:r>
              <a:rPr lang="en-US" sz="1400" b="1" dirty="0">
                <a:solidFill>
                  <a:srgbClr val="FFFF00"/>
                </a:solidFill>
              </a:rPr>
              <a:t>p=0.314</a:t>
            </a:r>
          </a:p>
        </p:txBody>
      </p:sp>
      <p:sp>
        <p:nvSpPr>
          <p:cNvPr id="21" name="TextBox 20"/>
          <p:cNvSpPr txBox="1"/>
          <p:nvPr/>
        </p:nvSpPr>
        <p:spPr>
          <a:xfrm>
            <a:off x="9711478" y="4993511"/>
            <a:ext cx="842560" cy="307777"/>
          </a:xfrm>
          <a:prstGeom prst="rect">
            <a:avLst/>
          </a:prstGeom>
          <a:solidFill>
            <a:schemeClr val="tx1"/>
          </a:solidFill>
        </p:spPr>
        <p:txBody>
          <a:bodyPr wrap="square" rtlCol="0">
            <a:spAutoFit/>
          </a:bodyPr>
          <a:lstStyle/>
          <a:p>
            <a:pPr algn="ctr"/>
            <a:r>
              <a:rPr lang="en-US" sz="1400" b="1" dirty="0">
                <a:solidFill>
                  <a:srgbClr val="FFFF00"/>
                </a:solidFill>
              </a:rPr>
              <a:t>p=0.167</a:t>
            </a:r>
          </a:p>
        </p:txBody>
      </p:sp>
      <p:sp>
        <p:nvSpPr>
          <p:cNvPr id="10" name="Rectangle 9"/>
          <p:cNvSpPr/>
          <p:nvPr/>
        </p:nvSpPr>
        <p:spPr>
          <a:xfrm>
            <a:off x="765164" y="6885327"/>
            <a:ext cx="10795022" cy="600164"/>
          </a:xfrm>
          <a:prstGeom prst="rect">
            <a:avLst/>
          </a:prstGeom>
        </p:spPr>
        <p:txBody>
          <a:bodyPr wrap="square">
            <a:spAutoFit/>
          </a:bodyPr>
          <a:lstStyle/>
          <a:p>
            <a:pPr algn="ctr"/>
            <a:r>
              <a:rPr lang="en-US" sz="1100" b="1" i="1" dirty="0">
                <a:solidFill>
                  <a:srgbClr val="0070C0"/>
                </a:solidFill>
                <a:latin typeface="Arial" panose="020B0604020202020204" pitchFamily="34" charset="0"/>
                <a:cs typeface="Arial" panose="020B0604020202020204" pitchFamily="34" charset="0"/>
              </a:rPr>
              <a:t>Karmpaliotis D, Karatasakis A, Alaswad K, Jaffer FA, Yeh RW, Wyman RM, Lombardi W, Grantham JA, Kandzari DE, Lembo NJ, Doing A, Patel M, </a:t>
            </a:r>
            <a:r>
              <a:rPr lang="en-US" sz="1100" b="1" i="1" dirty="0" err="1">
                <a:solidFill>
                  <a:srgbClr val="0070C0"/>
                </a:solidFill>
                <a:latin typeface="Arial" panose="020B0604020202020204" pitchFamily="34" charset="0"/>
                <a:cs typeface="Arial" panose="020B0604020202020204" pitchFamily="34" charset="0"/>
              </a:rPr>
              <a:t>Bahadorani</a:t>
            </a:r>
            <a:r>
              <a:rPr lang="en-US" sz="1100" b="1" i="1" dirty="0">
                <a:solidFill>
                  <a:srgbClr val="0070C0"/>
                </a:solidFill>
                <a:latin typeface="Arial" panose="020B0604020202020204" pitchFamily="34" charset="0"/>
                <a:cs typeface="Arial" panose="020B0604020202020204" pitchFamily="34" charset="0"/>
              </a:rPr>
              <a:t> J, Moses JW,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AJ, Parikh M, Ali Z, </a:t>
            </a:r>
            <a:r>
              <a:rPr lang="en-US" sz="1100" b="1" i="1" dirty="0" err="1">
                <a:solidFill>
                  <a:srgbClr val="0070C0"/>
                </a:solidFill>
                <a:latin typeface="Arial" panose="020B0604020202020204" pitchFamily="34" charset="0"/>
                <a:cs typeface="Arial" panose="020B0604020202020204" pitchFamily="34" charset="0"/>
              </a:rPr>
              <a:t>Kalra</a:t>
            </a:r>
            <a:r>
              <a:rPr lang="en-US" sz="1100" b="1" i="1" dirty="0">
                <a:solidFill>
                  <a:srgbClr val="0070C0"/>
                </a:solidFill>
                <a:latin typeface="Arial" panose="020B0604020202020204" pitchFamily="34" charset="0"/>
                <a:cs typeface="Arial" panose="020B0604020202020204" pitchFamily="34" charset="0"/>
              </a:rPr>
              <a:t> S, Nguyen-</a:t>
            </a:r>
            <a:r>
              <a:rPr lang="en-US" sz="1100" b="1" i="1" dirty="0" err="1">
                <a:solidFill>
                  <a:srgbClr val="0070C0"/>
                </a:solidFill>
                <a:latin typeface="Arial" panose="020B0604020202020204" pitchFamily="34" charset="0"/>
                <a:cs typeface="Arial" panose="020B0604020202020204" pitchFamily="34" charset="0"/>
              </a:rPr>
              <a:t>Trong</a:t>
            </a:r>
            <a:r>
              <a:rPr lang="en-US" sz="1100" b="1" i="1" dirty="0">
                <a:solidFill>
                  <a:srgbClr val="0070C0"/>
                </a:solidFill>
                <a:latin typeface="Arial" panose="020B0604020202020204" pitchFamily="34" charset="0"/>
                <a:cs typeface="Arial" panose="020B0604020202020204" pitchFamily="34" charset="0"/>
              </a:rPr>
              <a:t> PJ, Danek BA, Karacsonyi J, Rangan BV, Roesle M, Thompson CA, Banerjee S, Brilakis ES. </a:t>
            </a:r>
            <a:br>
              <a:rPr lang="en-US" sz="1100" b="1" i="1" dirty="0">
                <a:solidFill>
                  <a:srgbClr val="0070C0"/>
                </a:solidFill>
                <a:latin typeface="Arial" panose="020B0604020202020204" pitchFamily="34" charset="0"/>
                <a:cs typeface="Arial" panose="020B0604020202020204" pitchFamily="34" charset="0"/>
              </a:rPr>
            </a:br>
            <a:r>
              <a:rPr lang="en-US" sz="1100" b="1" i="1" dirty="0" err="1">
                <a:solidFill>
                  <a:srgbClr val="92D050"/>
                </a:solidFill>
                <a:latin typeface="Arial" panose="020B0604020202020204" pitchFamily="34" charset="0"/>
                <a:cs typeface="Arial" panose="020B0604020202020204" pitchFamily="34" charset="0"/>
              </a:rPr>
              <a:t>Circ</a:t>
            </a:r>
            <a:r>
              <a:rPr lang="en-US" sz="1100" b="1" i="1" dirty="0">
                <a:solidFill>
                  <a:srgbClr val="92D050"/>
                </a:solidFill>
                <a:latin typeface="Arial" panose="020B0604020202020204" pitchFamily="34" charset="0"/>
                <a:cs typeface="Arial" panose="020B0604020202020204" pitchFamily="34" charset="0"/>
              </a:rPr>
              <a:t> </a:t>
            </a:r>
            <a:r>
              <a:rPr lang="en-US" sz="1100" b="1" i="1" dirty="0" err="1">
                <a:solidFill>
                  <a:srgbClr val="92D050"/>
                </a:solidFill>
                <a:latin typeface="Arial" panose="020B0604020202020204" pitchFamily="34" charset="0"/>
                <a:cs typeface="Arial" panose="020B0604020202020204" pitchFamily="34" charset="0"/>
              </a:rPr>
              <a:t>Cardiovasc</a:t>
            </a:r>
            <a:r>
              <a:rPr lang="en-US" sz="1100" b="1" i="1" dirty="0">
                <a:solidFill>
                  <a:srgbClr val="92D050"/>
                </a:solidFill>
                <a:latin typeface="Arial" panose="020B0604020202020204" pitchFamily="34" charset="0"/>
                <a:cs typeface="Arial" panose="020B0604020202020204" pitchFamily="34" charset="0"/>
              </a:rPr>
              <a:t> </a:t>
            </a:r>
            <a:r>
              <a:rPr lang="en-US" sz="1100" b="1" i="1" dirty="0" err="1">
                <a:solidFill>
                  <a:srgbClr val="92D050"/>
                </a:solidFill>
                <a:latin typeface="Arial" panose="020B0604020202020204" pitchFamily="34" charset="0"/>
                <a:cs typeface="Arial" panose="020B0604020202020204" pitchFamily="34" charset="0"/>
              </a:rPr>
              <a:t>Interv</a:t>
            </a:r>
            <a:r>
              <a:rPr lang="en-US" sz="1100" b="1" i="1" dirty="0">
                <a:solidFill>
                  <a:srgbClr val="92D050"/>
                </a:solidFill>
                <a:latin typeface="Arial" panose="020B0604020202020204" pitchFamily="34" charset="0"/>
                <a:cs typeface="Arial" panose="020B0604020202020204" pitchFamily="34" charset="0"/>
              </a:rPr>
              <a:t> 2016 Jun;9(6)</a:t>
            </a:r>
          </a:p>
        </p:txBody>
      </p:sp>
    </p:spTree>
    <p:extLst>
      <p:ext uri="{BB962C8B-B14F-4D97-AF65-F5344CB8AC3E}">
        <p14:creationId xmlns:p14="http://schemas.microsoft.com/office/powerpoint/2010/main" val="6631379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nvGraphicFramePr>
        <p:xfrm>
          <a:off x="3658770" y="2647951"/>
          <a:ext cx="8463212" cy="478660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
          <p:cNvSpPr txBox="1">
            <a:spLocks noChangeArrowheads="1"/>
          </p:cNvSpPr>
          <p:nvPr/>
        </p:nvSpPr>
        <p:spPr bwMode="auto">
          <a:xfrm>
            <a:off x="228015" y="3509053"/>
            <a:ext cx="3525420" cy="1371600"/>
          </a:xfrm>
          <a:prstGeom prst="rect">
            <a:avLst/>
          </a:prstGeom>
          <a:noFill/>
          <a:ln w="9525">
            <a:noFill/>
            <a:miter lim="800000"/>
            <a:headEnd/>
            <a:tailEnd/>
          </a:ln>
        </p:spPr>
        <p:txBody>
          <a:bodyPr anchor="ctr"/>
          <a:lstStyle/>
          <a:p>
            <a:pPr>
              <a:lnSpc>
                <a:spcPct val="200000"/>
              </a:lnSpc>
              <a:defRPr/>
            </a:pPr>
            <a:r>
              <a:rPr lang="en-US" sz="2000" b="1" kern="0" dirty="0">
                <a:solidFill>
                  <a:srgbClr val="000000"/>
                </a:solidFill>
                <a:latin typeface="Arial"/>
                <a:cs typeface="Arial" charset="0"/>
              </a:rPr>
              <a:t>2012-2015</a:t>
            </a:r>
          </a:p>
          <a:p>
            <a:pPr algn="l">
              <a:lnSpc>
                <a:spcPct val="200000"/>
              </a:lnSpc>
              <a:defRPr/>
            </a:pPr>
            <a:r>
              <a:rPr lang="en-US" sz="2000" b="1" kern="0" dirty="0">
                <a:solidFill>
                  <a:srgbClr val="FF0000"/>
                </a:solidFill>
                <a:latin typeface="Arial"/>
                <a:cs typeface="Arial" charset="0"/>
              </a:rPr>
              <a:t>15 </a:t>
            </a:r>
            <a:r>
              <a:rPr lang="en-US" sz="2000" b="1" kern="0" dirty="0">
                <a:latin typeface="Arial"/>
                <a:cs typeface="Arial" charset="0"/>
              </a:rPr>
              <a:t>centers</a:t>
            </a:r>
            <a:r>
              <a:rPr lang="en-US" sz="2000" b="1" kern="0" dirty="0">
                <a:solidFill>
                  <a:srgbClr val="000000"/>
                </a:solidFill>
                <a:latin typeface="Arial"/>
                <a:cs typeface="Arial" charset="0"/>
              </a:rPr>
              <a:t>, </a:t>
            </a:r>
            <a:r>
              <a:rPr lang="en-US" sz="2000" b="1" kern="0" dirty="0">
                <a:solidFill>
                  <a:srgbClr val="FF0000"/>
                </a:solidFill>
                <a:latin typeface="Arial"/>
                <a:cs typeface="Arial" charset="0"/>
              </a:rPr>
              <a:t>1,011</a:t>
            </a:r>
            <a:r>
              <a:rPr lang="en-US" sz="2000" b="1" kern="0" dirty="0">
                <a:solidFill>
                  <a:srgbClr val="000000"/>
                </a:solidFill>
                <a:latin typeface="Arial"/>
                <a:cs typeface="Arial" charset="0"/>
              </a:rPr>
              <a:t> lesions</a:t>
            </a:r>
          </a:p>
          <a:p>
            <a:pPr algn="l">
              <a:lnSpc>
                <a:spcPct val="200000"/>
              </a:lnSpc>
              <a:defRPr/>
            </a:pPr>
            <a:r>
              <a:rPr lang="en-US" sz="2000" b="1" kern="0" dirty="0">
                <a:solidFill>
                  <a:srgbClr val="000000"/>
                </a:solidFill>
                <a:latin typeface="Arial"/>
                <a:cs typeface="Arial" charset="0"/>
              </a:rPr>
              <a:t>AWE: </a:t>
            </a:r>
            <a:r>
              <a:rPr lang="en-US" sz="2000" b="1" kern="0" dirty="0">
                <a:solidFill>
                  <a:srgbClr val="FF0000"/>
                </a:solidFill>
                <a:latin typeface="Arial"/>
                <a:cs typeface="Arial" charset="0"/>
              </a:rPr>
              <a:t>694 (69%)</a:t>
            </a:r>
          </a:p>
        </p:txBody>
      </p:sp>
      <p:sp>
        <p:nvSpPr>
          <p:cNvPr id="7" name="TextBox 6"/>
          <p:cNvSpPr txBox="1"/>
          <p:nvPr/>
        </p:nvSpPr>
        <p:spPr>
          <a:xfrm>
            <a:off x="3314701" y="2026549"/>
            <a:ext cx="5562600" cy="523092"/>
          </a:xfrm>
          <a:prstGeom prst="rect">
            <a:avLst/>
          </a:prstGeom>
        </p:spPr>
        <p:txBody>
          <a:bodyPr wrap="square">
            <a:spAutoFit/>
          </a:bodyPr>
          <a:lstStyle/>
          <a:p>
            <a:pPr algn="ctr">
              <a:defRPr/>
            </a:pPr>
            <a:r>
              <a:rPr lang="en-US" sz="2799" b="1" i="1" kern="0" dirty="0">
                <a:solidFill>
                  <a:srgbClr val="92D050"/>
                </a:solidFill>
                <a:latin typeface="Arial"/>
              </a:rPr>
              <a:t>Antegrade guidewire utilization</a:t>
            </a:r>
          </a:p>
        </p:txBody>
      </p:sp>
      <p:sp>
        <p:nvSpPr>
          <p:cNvPr id="8" name="Rectangle 7"/>
          <p:cNvSpPr/>
          <p:nvPr/>
        </p:nvSpPr>
        <p:spPr>
          <a:xfrm>
            <a:off x="133350" y="6224687"/>
            <a:ext cx="3714750" cy="1569660"/>
          </a:xfrm>
          <a:prstGeom prst="rect">
            <a:avLst/>
          </a:prstGeom>
        </p:spPr>
        <p:txBody>
          <a:bodyPr wrap="square">
            <a:spAutoFit/>
          </a:bodyPr>
          <a:lstStyle/>
          <a:p>
            <a:pPr algn="ctr"/>
            <a:r>
              <a:rPr lang="en-US" sz="1200" b="1" i="1" dirty="0">
                <a:solidFill>
                  <a:srgbClr val="0070C0"/>
                </a:solidFill>
                <a:latin typeface="Arial"/>
                <a:cs typeface="Arial" pitchFamily="34" charset="0"/>
              </a:rPr>
              <a:t>Karatasakis, Tarar, Karmpaliotis, Alaswad, Yeh, Jaffer, Wyman, Lombardi, Grantham, Kandzari, Lembo, Moses, </a:t>
            </a:r>
            <a:r>
              <a:rPr lang="en-US" sz="1200" b="1" i="1" dirty="0" err="1">
                <a:solidFill>
                  <a:srgbClr val="0070C0"/>
                </a:solidFill>
                <a:latin typeface="Arial"/>
                <a:cs typeface="Arial" pitchFamily="34" charset="0"/>
              </a:rPr>
              <a:t>Kirtane</a:t>
            </a:r>
            <a:r>
              <a:rPr lang="en-US" sz="1200" b="1" i="1" dirty="0">
                <a:solidFill>
                  <a:srgbClr val="0070C0"/>
                </a:solidFill>
                <a:latin typeface="Arial"/>
                <a:cs typeface="Arial" pitchFamily="34" charset="0"/>
              </a:rPr>
              <a:t>, Parikh, Garcia, Doing, Pershad, Shah, Patel, </a:t>
            </a:r>
            <a:r>
              <a:rPr lang="en-US" sz="1200" b="1" i="1" dirty="0" err="1">
                <a:solidFill>
                  <a:srgbClr val="0070C0"/>
                </a:solidFill>
                <a:latin typeface="Arial"/>
                <a:cs typeface="Arial" pitchFamily="34" charset="0"/>
              </a:rPr>
              <a:t>Bahadorani</a:t>
            </a:r>
            <a:r>
              <a:rPr lang="en-US" sz="1200" b="1" i="1" dirty="0">
                <a:solidFill>
                  <a:srgbClr val="0070C0"/>
                </a:solidFill>
                <a:latin typeface="Arial"/>
                <a:cs typeface="Arial" pitchFamily="34" charset="0"/>
              </a:rPr>
              <a:t>, Shoultz Jr., Danek, Thompson, Banerjee, Brilakis.</a:t>
            </a:r>
          </a:p>
          <a:p>
            <a:pPr algn="ctr"/>
            <a:r>
              <a:rPr lang="en-US" sz="1200" b="1" i="1" dirty="0">
                <a:solidFill>
                  <a:srgbClr val="92D050"/>
                </a:solidFill>
                <a:latin typeface="Arial"/>
                <a:cs typeface="Arial" pitchFamily="34" charset="0"/>
              </a:rPr>
              <a:t>Catheter </a:t>
            </a:r>
            <a:r>
              <a:rPr lang="en-US" sz="1200" b="1" i="1" dirty="0" err="1">
                <a:solidFill>
                  <a:srgbClr val="92D050"/>
                </a:solidFill>
                <a:latin typeface="Arial"/>
                <a:cs typeface="Arial" pitchFamily="34" charset="0"/>
              </a:rPr>
              <a:t>Cardiovasc</a:t>
            </a:r>
            <a:r>
              <a:rPr lang="en-US" sz="1200" b="1" i="1" dirty="0">
                <a:solidFill>
                  <a:srgbClr val="92D050"/>
                </a:solidFill>
                <a:latin typeface="Arial"/>
                <a:cs typeface="Arial" pitchFamily="34" charset="0"/>
              </a:rPr>
              <a:t> </a:t>
            </a:r>
            <a:r>
              <a:rPr lang="en-US" sz="1200" b="1" i="1" dirty="0" err="1">
                <a:solidFill>
                  <a:srgbClr val="92D050"/>
                </a:solidFill>
                <a:latin typeface="Arial"/>
                <a:cs typeface="Arial" pitchFamily="34" charset="0"/>
              </a:rPr>
              <a:t>Interv</a:t>
            </a:r>
            <a:r>
              <a:rPr lang="en-US" sz="1200" b="1" i="1" dirty="0">
                <a:solidFill>
                  <a:srgbClr val="92D050"/>
                </a:solidFill>
                <a:latin typeface="Arial"/>
                <a:cs typeface="Arial" pitchFamily="34" charset="0"/>
              </a:rPr>
              <a:t> 2016 May 17</a:t>
            </a:r>
          </a:p>
          <a:p>
            <a:pPr algn="ctr"/>
            <a:endParaRPr lang="en-US" sz="1200" b="1" dirty="0">
              <a:solidFill>
                <a:srgbClr val="92D050"/>
              </a:solidFill>
              <a:latin typeface="Arial"/>
              <a:cs typeface="Arial" pitchFamily="34" charset="0"/>
            </a:endParaRPr>
          </a:p>
          <a:p>
            <a:pPr algn="ctr"/>
            <a:endParaRPr lang="en-US" sz="1200" b="1" dirty="0">
              <a:solidFill>
                <a:srgbClr val="92D050"/>
              </a:solidFill>
              <a:latin typeface="Arial"/>
              <a:cs typeface="Arial" pitchFamily="34" charset="0"/>
            </a:endParaRPr>
          </a:p>
        </p:txBody>
      </p:sp>
    </p:spTree>
    <p:extLst>
      <p:ext uri="{BB962C8B-B14F-4D97-AF65-F5344CB8AC3E}">
        <p14:creationId xmlns:p14="http://schemas.microsoft.com/office/powerpoint/2010/main" val="20674023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srcRect t="8650" b="2458"/>
          <a:stretch/>
        </p:blipFill>
        <p:spPr>
          <a:xfrm>
            <a:off x="4651291" y="2781301"/>
            <a:ext cx="7960272" cy="4660336"/>
          </a:xfrm>
          <a:prstGeom prst="rect">
            <a:avLst/>
          </a:prstGeom>
        </p:spPr>
      </p:pic>
      <p:sp>
        <p:nvSpPr>
          <p:cNvPr id="2" name="TextBox 1"/>
          <p:cNvSpPr txBox="1"/>
          <p:nvPr/>
        </p:nvSpPr>
        <p:spPr>
          <a:xfrm>
            <a:off x="2628901" y="2046024"/>
            <a:ext cx="6934200" cy="461665"/>
          </a:xfrm>
          <a:prstGeom prst="rect">
            <a:avLst/>
          </a:prstGeom>
        </p:spPr>
        <p:txBody>
          <a:bodyPr wrap="square">
            <a:spAutoFit/>
          </a:bodyPr>
          <a:lstStyle/>
          <a:p>
            <a:pPr algn="ctr">
              <a:defRPr/>
            </a:pPr>
            <a:r>
              <a:rPr lang="en-US" sz="2400" b="1" i="1" kern="0" dirty="0">
                <a:solidFill>
                  <a:srgbClr val="92D050"/>
                </a:solidFill>
                <a:latin typeface="Arial"/>
              </a:rPr>
              <a:t>Radiation exposure</a:t>
            </a:r>
          </a:p>
        </p:txBody>
      </p:sp>
      <p:sp>
        <p:nvSpPr>
          <p:cNvPr id="5" name="Rectangle 2"/>
          <p:cNvSpPr txBox="1">
            <a:spLocks noChangeArrowheads="1"/>
          </p:cNvSpPr>
          <p:nvPr/>
        </p:nvSpPr>
        <p:spPr bwMode="auto">
          <a:xfrm>
            <a:off x="485776" y="3750064"/>
            <a:ext cx="4165514" cy="1989671"/>
          </a:xfrm>
          <a:prstGeom prst="rect">
            <a:avLst/>
          </a:prstGeom>
          <a:noFill/>
          <a:ln w="9525">
            <a:noFill/>
            <a:miter lim="800000"/>
            <a:headEnd/>
            <a:tailEnd/>
          </a:ln>
        </p:spPr>
        <p:txBody>
          <a:bodyPr anchor="ctr"/>
          <a:lstStyle/>
          <a:p>
            <a:pPr>
              <a:lnSpc>
                <a:spcPct val="200000"/>
              </a:lnSpc>
              <a:defRPr/>
            </a:pPr>
            <a:r>
              <a:rPr lang="en-US" b="1" kern="0" dirty="0">
                <a:solidFill>
                  <a:srgbClr val="000000"/>
                </a:solidFill>
                <a:latin typeface="Arial"/>
                <a:cs typeface="Arial" charset="0"/>
              </a:rPr>
              <a:t>2012-2015</a:t>
            </a:r>
          </a:p>
          <a:p>
            <a:pPr>
              <a:lnSpc>
                <a:spcPct val="200000"/>
              </a:lnSpc>
              <a:defRPr/>
            </a:pPr>
            <a:r>
              <a:rPr lang="en-US" b="1" kern="0" dirty="0">
                <a:solidFill>
                  <a:srgbClr val="FF0000"/>
                </a:solidFill>
                <a:latin typeface="Arial"/>
                <a:cs typeface="Arial" charset="0"/>
              </a:rPr>
              <a:t>9 </a:t>
            </a:r>
            <a:r>
              <a:rPr lang="en-US" b="1" kern="0" dirty="0">
                <a:latin typeface="Arial"/>
                <a:cs typeface="Arial" charset="0"/>
              </a:rPr>
              <a:t>centers</a:t>
            </a:r>
            <a:r>
              <a:rPr lang="en-US" b="1" kern="0" dirty="0">
                <a:solidFill>
                  <a:srgbClr val="000000"/>
                </a:solidFill>
                <a:latin typeface="Arial"/>
                <a:cs typeface="Arial" charset="0"/>
              </a:rPr>
              <a:t>, </a:t>
            </a:r>
            <a:r>
              <a:rPr lang="en-US" b="1" kern="0" dirty="0">
                <a:solidFill>
                  <a:srgbClr val="FF0000"/>
                </a:solidFill>
                <a:latin typeface="Arial"/>
                <a:cs typeface="Arial" charset="0"/>
              </a:rPr>
              <a:t>748</a:t>
            </a:r>
            <a:r>
              <a:rPr lang="en-US" b="1" kern="0" dirty="0">
                <a:solidFill>
                  <a:srgbClr val="000000"/>
                </a:solidFill>
                <a:latin typeface="Arial"/>
                <a:cs typeface="Arial" charset="0"/>
              </a:rPr>
              <a:t> lesions</a:t>
            </a:r>
          </a:p>
          <a:p>
            <a:pPr>
              <a:lnSpc>
                <a:spcPct val="200000"/>
              </a:lnSpc>
              <a:defRPr/>
            </a:pPr>
            <a:r>
              <a:rPr lang="en-US" b="1" kern="0" dirty="0">
                <a:solidFill>
                  <a:prstClr val="black"/>
                </a:solidFill>
                <a:latin typeface="Arial"/>
                <a:cs typeface="Arial" charset="0"/>
              </a:rPr>
              <a:t>Procedural success: </a:t>
            </a:r>
            <a:r>
              <a:rPr lang="en-US" b="1" kern="0" dirty="0">
                <a:solidFill>
                  <a:srgbClr val="FF0000"/>
                </a:solidFill>
                <a:latin typeface="Arial"/>
                <a:cs typeface="Arial" charset="0"/>
              </a:rPr>
              <a:t>90%</a:t>
            </a:r>
          </a:p>
          <a:p>
            <a:pPr>
              <a:lnSpc>
                <a:spcPct val="200000"/>
              </a:lnSpc>
              <a:defRPr/>
            </a:pPr>
            <a:r>
              <a:rPr lang="en-US" b="1" kern="0" dirty="0">
                <a:solidFill>
                  <a:prstClr val="black"/>
                </a:solidFill>
                <a:latin typeface="Arial"/>
                <a:cs typeface="Arial" charset="0"/>
              </a:rPr>
              <a:t>Median AK dose: </a:t>
            </a:r>
            <a:r>
              <a:rPr lang="en-US" b="1" kern="0" dirty="0">
                <a:solidFill>
                  <a:srgbClr val="FF0000"/>
                </a:solidFill>
                <a:latin typeface="Arial"/>
                <a:cs typeface="Arial" charset="0"/>
              </a:rPr>
              <a:t>3.4 (2.0, 5.4) Gray</a:t>
            </a:r>
          </a:p>
        </p:txBody>
      </p:sp>
      <p:sp>
        <p:nvSpPr>
          <p:cNvPr id="15" name="Rectangle 1"/>
          <p:cNvSpPr>
            <a:spLocks noChangeArrowheads="1"/>
          </p:cNvSpPr>
          <p:nvPr/>
        </p:nvSpPr>
        <p:spPr bwMode="auto">
          <a:xfrm>
            <a:off x="1120732" y="6982111"/>
            <a:ext cx="9090068" cy="5616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err="1">
                <a:solidFill>
                  <a:srgbClr val="0070C0"/>
                </a:solidFill>
                <a:latin typeface="Arial"/>
                <a:cs typeface="Arial" pitchFamily="34" charset="0"/>
              </a:rPr>
              <a:t>Christakopoulos</a:t>
            </a:r>
            <a:r>
              <a:rPr lang="en-US" sz="1000" b="1" i="1" dirty="0">
                <a:solidFill>
                  <a:srgbClr val="0070C0"/>
                </a:solidFill>
                <a:latin typeface="Arial"/>
                <a:cs typeface="Arial" pitchFamily="34" charset="0"/>
              </a:rPr>
              <a:t> G, </a:t>
            </a:r>
            <a:r>
              <a:rPr lang="en-US" sz="1000" b="1" i="1" dirty="0" err="1">
                <a:solidFill>
                  <a:srgbClr val="0070C0"/>
                </a:solidFill>
                <a:latin typeface="Arial"/>
                <a:cs typeface="Arial" pitchFamily="34" charset="0"/>
              </a:rPr>
              <a:t>Christopoulos</a:t>
            </a:r>
            <a:r>
              <a:rPr lang="en-US" sz="1000" b="1" i="1" dirty="0">
                <a:solidFill>
                  <a:srgbClr val="0070C0"/>
                </a:solidFill>
                <a:latin typeface="Arial"/>
                <a:cs typeface="Arial" pitchFamily="34" charset="0"/>
              </a:rPr>
              <a:t> G, Karmpaliotis DK, </a:t>
            </a:r>
            <a:r>
              <a:rPr lang="en-US" sz="1000" b="1" i="1" dirty="0" err="1">
                <a:solidFill>
                  <a:srgbClr val="0070C0"/>
                </a:solidFill>
                <a:latin typeface="Arial"/>
                <a:cs typeface="Arial" pitchFamily="34" charset="0"/>
              </a:rPr>
              <a:t>Alaswad</a:t>
            </a:r>
            <a:r>
              <a:rPr lang="en-US" sz="1000" b="1" i="1" dirty="0">
                <a:solidFill>
                  <a:srgbClr val="0070C0"/>
                </a:solidFill>
                <a:latin typeface="Arial"/>
                <a:cs typeface="Arial" pitchFamily="34" charset="0"/>
              </a:rPr>
              <a:t> K, </a:t>
            </a:r>
            <a:r>
              <a:rPr lang="en-US" sz="1000" b="1" i="1" dirty="0" err="1">
                <a:solidFill>
                  <a:srgbClr val="0070C0"/>
                </a:solidFill>
                <a:latin typeface="Arial"/>
                <a:cs typeface="Arial" pitchFamily="34" charset="0"/>
              </a:rPr>
              <a:t>Yeh</a:t>
            </a:r>
            <a:r>
              <a:rPr lang="en-US" sz="1000" b="1" i="1" dirty="0">
                <a:solidFill>
                  <a:srgbClr val="0070C0"/>
                </a:solidFill>
                <a:latin typeface="Arial"/>
                <a:cs typeface="Arial" pitchFamily="34" charset="0"/>
              </a:rPr>
              <a:t> RW, Jaffer FA, Wyman MR, Lombardi WL, </a:t>
            </a:r>
            <a:r>
              <a:rPr lang="en-US" sz="1000" b="1" i="1" dirty="0" err="1">
                <a:solidFill>
                  <a:srgbClr val="0070C0"/>
                </a:solidFill>
                <a:latin typeface="Arial"/>
                <a:cs typeface="Arial" pitchFamily="34" charset="0"/>
              </a:rPr>
              <a:t>Tarar</a:t>
            </a:r>
            <a:r>
              <a:rPr lang="en-US" sz="1000" b="1" i="1" dirty="0">
                <a:solidFill>
                  <a:srgbClr val="0070C0"/>
                </a:solidFill>
                <a:latin typeface="Arial"/>
                <a:cs typeface="Arial" pitchFamily="34" charset="0"/>
              </a:rPr>
              <a:t> MNJ, Grantham JA, </a:t>
            </a:r>
            <a:r>
              <a:rPr lang="en-US" sz="1000" b="1" i="1" dirty="0" err="1">
                <a:solidFill>
                  <a:srgbClr val="0070C0"/>
                </a:solidFill>
                <a:latin typeface="Arial"/>
                <a:cs typeface="Arial" pitchFamily="34" charset="0"/>
              </a:rPr>
              <a:t>Kandzari</a:t>
            </a:r>
            <a:r>
              <a:rPr lang="en-US" sz="1000" b="1" i="1" dirty="0">
                <a:solidFill>
                  <a:srgbClr val="0070C0"/>
                </a:solidFill>
                <a:latin typeface="Arial"/>
                <a:cs typeface="Arial" pitchFamily="34" charset="0"/>
              </a:rPr>
              <a:t> DE, </a:t>
            </a:r>
            <a:r>
              <a:rPr lang="en-US" sz="1000" b="1" i="1" dirty="0" err="1">
                <a:solidFill>
                  <a:srgbClr val="0070C0"/>
                </a:solidFill>
                <a:latin typeface="Arial"/>
                <a:cs typeface="Arial" pitchFamily="34" charset="0"/>
              </a:rPr>
              <a:t>Lembo</a:t>
            </a:r>
            <a:r>
              <a:rPr lang="en-US" sz="1000" b="1" i="1" dirty="0">
                <a:solidFill>
                  <a:srgbClr val="0070C0"/>
                </a:solidFill>
                <a:latin typeface="Arial"/>
                <a:cs typeface="Arial" pitchFamily="34" charset="0"/>
              </a:rPr>
              <a:t> N, Moses JW, </a:t>
            </a:r>
            <a:r>
              <a:rPr lang="en-US" sz="1000" b="1" i="1" dirty="0" err="1">
                <a:solidFill>
                  <a:srgbClr val="0070C0"/>
                </a:solidFill>
                <a:latin typeface="Arial"/>
                <a:cs typeface="Arial" pitchFamily="34" charset="0"/>
              </a:rPr>
              <a:t>Kirtane</a:t>
            </a:r>
            <a:r>
              <a:rPr lang="en-US" sz="1000" b="1" i="1" dirty="0">
                <a:solidFill>
                  <a:srgbClr val="0070C0"/>
                </a:solidFill>
                <a:latin typeface="Arial"/>
                <a:cs typeface="Arial" pitchFamily="34" charset="0"/>
              </a:rPr>
              <a:t> AJ, Parikh M, Green P, Finn M, Garcia S, Doing AH, Hatem R, Thompson CA, Banerjee S, Brilakis ES. </a:t>
            </a:r>
            <a:br>
              <a:rPr lang="en-US" sz="1000" b="1" i="1" dirty="0">
                <a:solidFill>
                  <a:srgbClr val="0070C0"/>
                </a:solidFill>
                <a:latin typeface="Arial"/>
                <a:cs typeface="Arial" pitchFamily="34" charset="0"/>
              </a:rPr>
            </a:br>
            <a:r>
              <a:rPr lang="en-US" sz="1050" b="1" i="1" dirty="0">
                <a:solidFill>
                  <a:srgbClr val="92D050"/>
                </a:solidFill>
                <a:latin typeface="Arial" panose="020B0604020202020204" pitchFamily="34" charset="0"/>
                <a:cs typeface="Arial" panose="020B0604020202020204" pitchFamily="34" charset="0"/>
              </a:rPr>
              <a:t>Can J </a:t>
            </a:r>
            <a:r>
              <a:rPr lang="en-US" sz="1050" b="1" i="1" dirty="0" err="1">
                <a:solidFill>
                  <a:srgbClr val="92D050"/>
                </a:solidFill>
                <a:latin typeface="Arial" panose="020B0604020202020204" pitchFamily="34" charset="0"/>
                <a:cs typeface="Arial" panose="020B0604020202020204" pitchFamily="34" charset="0"/>
              </a:rPr>
              <a:t>Cardiol</a:t>
            </a:r>
            <a:r>
              <a:rPr lang="en-US" sz="1050" b="1" i="1" dirty="0">
                <a:solidFill>
                  <a:srgbClr val="92D050"/>
                </a:solidFill>
                <a:latin typeface="Arial" panose="020B0604020202020204" pitchFamily="34" charset="0"/>
                <a:cs typeface="Arial" panose="020B0604020202020204" pitchFamily="34" charset="0"/>
              </a:rPr>
              <a:t> 2017 Apr;33(4):478-484.</a:t>
            </a:r>
          </a:p>
        </p:txBody>
      </p:sp>
    </p:spTree>
    <p:extLst>
      <p:ext uri="{BB962C8B-B14F-4D97-AF65-F5344CB8AC3E}">
        <p14:creationId xmlns:p14="http://schemas.microsoft.com/office/powerpoint/2010/main" val="17035318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6900" y="1795759"/>
            <a:ext cx="8458200" cy="461665"/>
          </a:xfrm>
          <a:prstGeom prst="rect">
            <a:avLst/>
          </a:prstGeom>
        </p:spPr>
        <p:txBody>
          <a:bodyPr wrap="square">
            <a:spAutoFit/>
          </a:bodyPr>
          <a:lstStyle/>
          <a:p>
            <a:pPr algn="ctr">
              <a:defRPr/>
            </a:pPr>
            <a:r>
              <a:rPr lang="en-US" sz="2400" b="1" i="1" kern="0" dirty="0">
                <a:solidFill>
                  <a:srgbClr val="92D050"/>
                </a:solidFill>
                <a:latin typeface="Arial"/>
              </a:rPr>
              <a:t>Radiation exposure - variables associated with AK dose</a:t>
            </a:r>
          </a:p>
        </p:txBody>
      </p:sp>
      <p:sp>
        <p:nvSpPr>
          <p:cNvPr id="15" name="Rectangle 1"/>
          <p:cNvSpPr>
            <a:spLocks noChangeArrowheads="1"/>
          </p:cNvSpPr>
          <p:nvPr/>
        </p:nvSpPr>
        <p:spPr bwMode="auto">
          <a:xfrm>
            <a:off x="185738" y="6881086"/>
            <a:ext cx="1182052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err="1">
                <a:solidFill>
                  <a:srgbClr val="0070C0"/>
                </a:solidFill>
                <a:latin typeface="Arial"/>
                <a:cs typeface="Arial" pitchFamily="34" charset="0"/>
              </a:rPr>
              <a:t>Christakopoulos</a:t>
            </a:r>
            <a:r>
              <a:rPr lang="en-US" sz="1000" b="1" i="1" dirty="0">
                <a:solidFill>
                  <a:srgbClr val="0070C0"/>
                </a:solidFill>
                <a:latin typeface="Arial"/>
                <a:cs typeface="Arial" pitchFamily="34" charset="0"/>
              </a:rPr>
              <a:t> G, </a:t>
            </a:r>
            <a:r>
              <a:rPr lang="en-US" sz="1000" b="1" i="1" dirty="0" err="1">
                <a:solidFill>
                  <a:srgbClr val="0070C0"/>
                </a:solidFill>
                <a:latin typeface="Arial"/>
                <a:cs typeface="Arial" pitchFamily="34" charset="0"/>
              </a:rPr>
              <a:t>Christopoulos</a:t>
            </a:r>
            <a:r>
              <a:rPr lang="en-US" sz="1000" b="1" i="1" dirty="0">
                <a:solidFill>
                  <a:srgbClr val="0070C0"/>
                </a:solidFill>
                <a:latin typeface="Arial"/>
                <a:cs typeface="Arial" pitchFamily="34" charset="0"/>
              </a:rPr>
              <a:t> G, Karmpaliotis DK, </a:t>
            </a:r>
            <a:r>
              <a:rPr lang="en-US" sz="1000" b="1" i="1" dirty="0" err="1">
                <a:solidFill>
                  <a:srgbClr val="0070C0"/>
                </a:solidFill>
                <a:latin typeface="Arial"/>
                <a:cs typeface="Arial" pitchFamily="34" charset="0"/>
              </a:rPr>
              <a:t>Alaswad</a:t>
            </a:r>
            <a:r>
              <a:rPr lang="en-US" sz="1000" b="1" i="1" dirty="0">
                <a:solidFill>
                  <a:srgbClr val="0070C0"/>
                </a:solidFill>
                <a:latin typeface="Arial"/>
                <a:cs typeface="Arial" pitchFamily="34" charset="0"/>
              </a:rPr>
              <a:t> K, </a:t>
            </a:r>
            <a:r>
              <a:rPr lang="en-US" sz="1000" b="1" i="1" dirty="0" err="1">
                <a:solidFill>
                  <a:srgbClr val="0070C0"/>
                </a:solidFill>
                <a:latin typeface="Arial"/>
                <a:cs typeface="Arial" pitchFamily="34" charset="0"/>
              </a:rPr>
              <a:t>Yeh</a:t>
            </a:r>
            <a:r>
              <a:rPr lang="en-US" sz="1000" b="1" i="1" dirty="0">
                <a:solidFill>
                  <a:srgbClr val="0070C0"/>
                </a:solidFill>
                <a:latin typeface="Arial"/>
                <a:cs typeface="Arial" pitchFamily="34" charset="0"/>
              </a:rPr>
              <a:t> RW, Jaffer FA, Wyman MR, Lombardi WL, </a:t>
            </a:r>
            <a:r>
              <a:rPr lang="en-US" sz="1000" b="1" i="1" dirty="0" err="1">
                <a:solidFill>
                  <a:srgbClr val="0070C0"/>
                </a:solidFill>
                <a:latin typeface="Arial"/>
                <a:cs typeface="Arial" pitchFamily="34" charset="0"/>
              </a:rPr>
              <a:t>Tarar</a:t>
            </a:r>
            <a:r>
              <a:rPr lang="en-US" sz="1000" b="1" i="1" dirty="0">
                <a:solidFill>
                  <a:srgbClr val="0070C0"/>
                </a:solidFill>
                <a:latin typeface="Arial"/>
                <a:cs typeface="Arial" pitchFamily="34" charset="0"/>
              </a:rPr>
              <a:t> MNJ, Grantham JA, </a:t>
            </a:r>
            <a:r>
              <a:rPr lang="en-US" sz="1000" b="1" i="1" dirty="0" err="1">
                <a:solidFill>
                  <a:srgbClr val="0070C0"/>
                </a:solidFill>
                <a:latin typeface="Arial"/>
                <a:cs typeface="Arial" pitchFamily="34" charset="0"/>
              </a:rPr>
              <a:t>Kandzari</a:t>
            </a:r>
            <a:r>
              <a:rPr lang="en-US" sz="1000" b="1" i="1" dirty="0">
                <a:solidFill>
                  <a:srgbClr val="0070C0"/>
                </a:solidFill>
                <a:latin typeface="Arial"/>
                <a:cs typeface="Arial" pitchFamily="34" charset="0"/>
              </a:rPr>
              <a:t> DE, </a:t>
            </a:r>
            <a:r>
              <a:rPr lang="en-US" sz="1000" b="1" i="1" dirty="0" err="1">
                <a:solidFill>
                  <a:srgbClr val="0070C0"/>
                </a:solidFill>
                <a:latin typeface="Arial"/>
                <a:cs typeface="Arial" pitchFamily="34" charset="0"/>
              </a:rPr>
              <a:t>Lembo</a:t>
            </a:r>
            <a:r>
              <a:rPr lang="en-US" sz="1000" b="1" i="1" dirty="0">
                <a:solidFill>
                  <a:srgbClr val="0070C0"/>
                </a:solidFill>
                <a:latin typeface="Arial"/>
                <a:cs typeface="Arial" pitchFamily="34" charset="0"/>
              </a:rPr>
              <a:t> N, Moses JW, </a:t>
            </a:r>
            <a:r>
              <a:rPr lang="en-US" sz="1000" b="1" i="1" dirty="0" err="1">
                <a:solidFill>
                  <a:srgbClr val="0070C0"/>
                </a:solidFill>
                <a:latin typeface="Arial"/>
                <a:cs typeface="Arial" pitchFamily="34" charset="0"/>
              </a:rPr>
              <a:t>Kirtane</a:t>
            </a:r>
            <a:r>
              <a:rPr lang="en-US" sz="1000" b="1" i="1" dirty="0">
                <a:solidFill>
                  <a:srgbClr val="0070C0"/>
                </a:solidFill>
                <a:latin typeface="Arial"/>
                <a:cs typeface="Arial" pitchFamily="34" charset="0"/>
              </a:rPr>
              <a:t> AJ, Parikh M, Green P, Finn M, Garcia S, Doing AH, Hatem R, Thompson CA, Banerjee S, Brilakis ES. </a:t>
            </a:r>
            <a:br>
              <a:rPr lang="en-US" sz="1000" b="1" i="1" dirty="0">
                <a:solidFill>
                  <a:srgbClr val="0070C0"/>
                </a:solidFill>
                <a:latin typeface="Arial"/>
                <a:cs typeface="Arial" pitchFamily="34" charset="0"/>
              </a:rPr>
            </a:br>
            <a:r>
              <a:rPr lang="en-US" sz="1000" b="1" i="1" dirty="0">
                <a:solidFill>
                  <a:srgbClr val="92D050"/>
                </a:solidFill>
                <a:latin typeface="Arial"/>
                <a:cs typeface="Arial" pitchFamily="34" charset="0"/>
              </a:rPr>
              <a:t>Can J Cardiol (in press)</a:t>
            </a:r>
          </a:p>
        </p:txBody>
      </p:sp>
      <p:graphicFrame>
        <p:nvGraphicFramePr>
          <p:cNvPr id="6" name="Table 5"/>
          <p:cNvGraphicFramePr>
            <a:graphicFrameLocks noGrp="1"/>
          </p:cNvGraphicFramePr>
          <p:nvPr/>
        </p:nvGraphicFramePr>
        <p:xfrm>
          <a:off x="1698942" y="2351027"/>
          <a:ext cx="8794116" cy="4342856"/>
        </p:xfrm>
        <a:graphic>
          <a:graphicData uri="http://schemas.openxmlformats.org/drawingml/2006/table">
            <a:tbl>
              <a:tblPr/>
              <a:tblGrid>
                <a:gridCol w="2926608">
                  <a:extLst>
                    <a:ext uri="{9D8B030D-6E8A-4147-A177-3AD203B41FA5}">
                      <a16:colId xmlns:a16="http://schemas.microsoft.com/office/drawing/2014/main" val="20000"/>
                    </a:ext>
                  </a:extLst>
                </a:gridCol>
                <a:gridCol w="1418414">
                  <a:extLst>
                    <a:ext uri="{9D8B030D-6E8A-4147-A177-3AD203B41FA5}">
                      <a16:colId xmlns:a16="http://schemas.microsoft.com/office/drawing/2014/main" val="20001"/>
                    </a:ext>
                  </a:extLst>
                </a:gridCol>
                <a:gridCol w="1641535">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gridCol w="1365242">
                  <a:extLst>
                    <a:ext uri="{9D8B030D-6E8A-4147-A177-3AD203B41FA5}">
                      <a16:colId xmlns:a16="http://schemas.microsoft.com/office/drawing/2014/main" val="20004"/>
                    </a:ext>
                  </a:extLst>
                </a:gridCol>
              </a:tblGrid>
              <a:tr h="596879">
                <a:tc>
                  <a:txBody>
                    <a:bodyPr/>
                    <a:lstStyle/>
                    <a:p>
                      <a:pPr algn="l" fontAlgn="ctr"/>
                      <a:r>
                        <a:rPr lang="en-US" sz="1400" b="1" i="0" u="none" strike="noStrike" dirty="0">
                          <a:solidFill>
                            <a:srgbClr val="000000"/>
                          </a:solidFill>
                          <a:effectLst/>
                          <a:latin typeface="Arial"/>
                        </a:rPr>
                        <a:t>Variable</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400" b="1" i="0" u="none" strike="noStrike" dirty="0">
                          <a:solidFill>
                            <a:srgbClr val="000000"/>
                          </a:solidFill>
                          <a:effectLst/>
                          <a:latin typeface="Arial"/>
                        </a:rPr>
                        <a:t>Univariable</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400" b="1" i="0" u="none" strike="noStrike" dirty="0">
                          <a:solidFill>
                            <a:srgbClr val="000000"/>
                          </a:solidFill>
                          <a:effectLst/>
                          <a:latin typeface="Arial"/>
                        </a:rPr>
                        <a:t>Multivariable</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400" b="1" i="0" u="none" strike="noStrike" dirty="0">
                          <a:solidFill>
                            <a:srgbClr val="000000"/>
                          </a:solidFill>
                          <a:effectLst/>
                          <a:latin typeface="Arial"/>
                        </a:rPr>
                        <a:t>p-value  for univariable</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400" b="1" i="0" u="none" strike="noStrike" dirty="0">
                          <a:solidFill>
                            <a:srgbClr val="000000"/>
                          </a:solidFill>
                          <a:effectLst/>
                          <a:latin typeface="Arial"/>
                        </a:rPr>
                        <a:t>p-value  for multivariable</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04192">
                <a:tc>
                  <a:txBody>
                    <a:bodyPr/>
                    <a:lstStyle/>
                    <a:p>
                      <a:pPr algn="l" fontAlgn="ctr"/>
                      <a:r>
                        <a:rPr lang="en-US" sz="1400" b="1" i="0" u="none" strike="noStrike" dirty="0">
                          <a:solidFill>
                            <a:srgbClr val="000000"/>
                          </a:solidFill>
                          <a:effectLst/>
                          <a:latin typeface="Arial"/>
                        </a:rPr>
                        <a:t>BMI (kg/m</a:t>
                      </a:r>
                      <a:r>
                        <a:rPr lang="en-US" sz="1400" b="1" i="0" u="none" strike="noStrike" baseline="30000" dirty="0">
                          <a:solidFill>
                            <a:srgbClr val="000000"/>
                          </a:solidFill>
                          <a:effectLst/>
                          <a:latin typeface="Arial"/>
                        </a:rPr>
                        <a:t>2</a:t>
                      </a:r>
                      <a:r>
                        <a:rPr lang="en-US" sz="1400" b="1" i="0" u="none" strike="noStrike" dirty="0">
                          <a:solidFill>
                            <a:srgbClr val="000000"/>
                          </a:solidFill>
                          <a:effectLst/>
                          <a:latin typeface="Arial"/>
                        </a:rPr>
                        <a:t>)</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Arial"/>
                        </a:rPr>
                        <a:t>0.10 (0.017)</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0.08 (0.017)</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&lt;.0001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&lt;.0001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04192">
                <a:tc>
                  <a:txBody>
                    <a:bodyPr/>
                    <a:lstStyle/>
                    <a:p>
                      <a:pPr algn="l" fontAlgn="ctr"/>
                      <a:r>
                        <a:rPr lang="en-US" sz="1400" b="0" i="0" u="none" strike="noStrike" dirty="0">
                          <a:solidFill>
                            <a:srgbClr val="000000"/>
                          </a:solidFill>
                          <a:effectLst/>
                          <a:latin typeface="Arial"/>
                        </a:rPr>
                        <a:t>Dyslipidemia</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0.668 (0.236)</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0.10 (0.239)</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0.005</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0.661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192">
                <a:tc>
                  <a:txBody>
                    <a:bodyPr/>
                    <a:lstStyle/>
                    <a:p>
                      <a:pPr algn="l" fontAlgn="ctr"/>
                      <a:r>
                        <a:rPr lang="en-US" sz="1400" b="0" i="0" u="none" strike="noStrike">
                          <a:solidFill>
                            <a:srgbClr val="000000"/>
                          </a:solidFill>
                          <a:effectLst/>
                          <a:latin typeface="Arial"/>
                        </a:rPr>
                        <a:t>Hypertension</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0.335 (0.182)</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0.022 (0.172)</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0.066</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0.9</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192">
                <a:tc>
                  <a:txBody>
                    <a:bodyPr/>
                    <a:lstStyle/>
                    <a:p>
                      <a:pPr algn="l" fontAlgn="ctr"/>
                      <a:r>
                        <a:rPr lang="en-US" sz="1400" b="0" i="0" u="none" strike="noStrike">
                          <a:solidFill>
                            <a:srgbClr val="000000"/>
                          </a:solidFill>
                          <a:effectLst/>
                          <a:latin typeface="Arial"/>
                        </a:rPr>
                        <a:t>Prior PCI</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0.31 (0.11)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0.138 (0.109)</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0.005</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0.208</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4192">
                <a:tc>
                  <a:txBody>
                    <a:bodyPr/>
                    <a:lstStyle/>
                    <a:p>
                      <a:pPr algn="l" fontAlgn="ctr"/>
                      <a:r>
                        <a:rPr lang="en-US" sz="1400" b="1" i="0" u="none" strike="noStrike" dirty="0">
                          <a:solidFill>
                            <a:srgbClr val="000000"/>
                          </a:solidFill>
                          <a:effectLst/>
                          <a:latin typeface="Arial"/>
                        </a:rPr>
                        <a:t>Prior CABG</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0.633 (0.11)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0.311 (0.110)</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&lt;0.001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0.005</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04192">
                <a:tc>
                  <a:txBody>
                    <a:bodyPr/>
                    <a:lstStyle/>
                    <a:p>
                      <a:pPr algn="l" fontAlgn="ctr"/>
                      <a:r>
                        <a:rPr lang="en-US" sz="1400" b="0" i="0" u="none" strike="noStrike">
                          <a:solidFill>
                            <a:srgbClr val="000000"/>
                          </a:solidFill>
                          <a:effectLst/>
                          <a:latin typeface="Arial"/>
                        </a:rPr>
                        <a:t>Prior PVD</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0.267 (0.14)</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0.011 (0.137)</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0.058</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0.936</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4192">
                <a:tc>
                  <a:txBody>
                    <a:bodyPr/>
                    <a:lstStyle/>
                    <a:p>
                      <a:pPr algn="l" fontAlgn="ctr"/>
                      <a:r>
                        <a:rPr lang="en-US" sz="1400" b="1" i="0" u="none" strike="noStrike" dirty="0">
                          <a:solidFill>
                            <a:srgbClr val="000000"/>
                          </a:solidFill>
                          <a:effectLst/>
                          <a:latin typeface="Arial"/>
                        </a:rPr>
                        <a:t>Calcification (moderate/severe)</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0.762 (0.105)</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Arial"/>
                        </a:rPr>
                        <a:t>0.293 (0.116)</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&lt;.0001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0.012</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04192">
                <a:tc>
                  <a:txBody>
                    <a:bodyPr/>
                    <a:lstStyle/>
                    <a:p>
                      <a:pPr algn="l" fontAlgn="ctr"/>
                      <a:r>
                        <a:rPr lang="en-US" sz="1400" b="0" i="0" u="none" strike="noStrike">
                          <a:solidFill>
                            <a:srgbClr val="000000"/>
                          </a:solidFill>
                          <a:effectLst/>
                          <a:latin typeface="Arial"/>
                        </a:rPr>
                        <a:t>Tortuosity  (moderate/severe)</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0.402 (0.115)</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0.032 (0.113)</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0.005</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0.778</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4192">
                <a:tc>
                  <a:txBody>
                    <a:bodyPr/>
                    <a:lstStyle/>
                    <a:p>
                      <a:pPr algn="l" fontAlgn="ctr"/>
                      <a:r>
                        <a:rPr lang="en-US" sz="1400" b="0" i="0" u="none" strike="noStrike">
                          <a:solidFill>
                            <a:srgbClr val="000000"/>
                          </a:solidFill>
                          <a:effectLst/>
                          <a:latin typeface="Arial"/>
                        </a:rPr>
                        <a:t>Proximal cap ambiguity</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0.362 (0.126)</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-0.250 (0.147)</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0.004</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0.09</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4192">
                <a:tc>
                  <a:txBody>
                    <a:bodyPr/>
                    <a:lstStyle/>
                    <a:p>
                      <a:pPr algn="l" fontAlgn="ctr"/>
                      <a:r>
                        <a:rPr lang="en-US" sz="1400" b="0" i="0" u="none" strike="noStrike" dirty="0">
                          <a:solidFill>
                            <a:srgbClr val="000000"/>
                          </a:solidFill>
                          <a:effectLst/>
                          <a:latin typeface="Arial"/>
                        </a:rPr>
                        <a:t>Distal cap at bifurcation</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0.374 (0.117)</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0.222 (0.113)</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0.002</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0.051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04192">
                <a:tc>
                  <a:txBody>
                    <a:bodyPr/>
                    <a:lstStyle/>
                    <a:p>
                      <a:pPr algn="l" fontAlgn="ctr"/>
                      <a:r>
                        <a:rPr lang="en-US" sz="1400" b="1" i="0" u="none" strike="noStrike">
                          <a:solidFill>
                            <a:srgbClr val="000000"/>
                          </a:solidFill>
                          <a:effectLst/>
                          <a:latin typeface="Arial"/>
                        </a:rPr>
                        <a:t>J-CTO score</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Arial"/>
                        </a:rPr>
                        <a:t>0.60 (0.09)</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Arial"/>
                        </a:rPr>
                        <a:t>0.39 (0.12)</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&lt;.0001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0.001</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399875">
                <a:tc>
                  <a:txBody>
                    <a:bodyPr/>
                    <a:lstStyle/>
                    <a:p>
                      <a:pPr algn="l" fontAlgn="ctr"/>
                      <a:r>
                        <a:rPr lang="en-US" sz="1400" b="1" i="0" u="none" strike="noStrike" dirty="0">
                          <a:solidFill>
                            <a:srgbClr val="000000"/>
                          </a:solidFill>
                          <a:effectLst/>
                          <a:latin typeface="Arial"/>
                        </a:rPr>
                        <a:t>Blunt/No stump</a:t>
                      </a:r>
                    </a:p>
                  </a:txBody>
                  <a:tcPr marL="8385" marR="8385" marT="83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1.208 (0.212)</a:t>
                      </a:r>
                    </a:p>
                  </a:txBody>
                  <a:tcPr marL="78136" marR="78136" marT="39068" marB="3906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Arial"/>
                        </a:rPr>
                        <a:t>0.993 (0.247)</a:t>
                      </a:r>
                    </a:p>
                  </a:txBody>
                  <a:tcPr marL="78136" marR="78136" marT="39068" marB="3906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&lt;.0001</a:t>
                      </a:r>
                    </a:p>
                  </a:txBody>
                  <a:tcPr marL="78136" marR="78136" marT="39068" marB="3906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Arial"/>
                        </a:rPr>
                        <a:t>&lt;.0001</a:t>
                      </a:r>
                    </a:p>
                  </a:txBody>
                  <a:tcPr marL="78136" marR="78136" marT="39068" marB="3906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0073841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5116081" y="2500784"/>
            <a:ext cx="5486400" cy="4276973"/>
          </a:xfrm>
          <a:prstGeom prst="rect">
            <a:avLst/>
          </a:prstGeom>
        </p:spPr>
      </p:pic>
      <p:sp>
        <p:nvSpPr>
          <p:cNvPr id="3" name="Title 1"/>
          <p:cNvSpPr txBox="1">
            <a:spLocks/>
          </p:cNvSpPr>
          <p:nvPr/>
        </p:nvSpPr>
        <p:spPr>
          <a:xfrm>
            <a:off x="1981200" y="2015898"/>
            <a:ext cx="8229600" cy="5746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99" b="1" i="1" dirty="0">
                <a:solidFill>
                  <a:srgbClr val="92D050"/>
                </a:solidFill>
                <a:latin typeface="Arial"/>
                <a:ea typeface="+mn-ea"/>
                <a:cs typeface="+mn-cs"/>
              </a:rPr>
              <a:t>Contrast Utilization</a:t>
            </a:r>
          </a:p>
        </p:txBody>
      </p:sp>
      <p:sp>
        <p:nvSpPr>
          <p:cNvPr id="5" name="Rectangle 4"/>
          <p:cNvSpPr/>
          <p:nvPr/>
        </p:nvSpPr>
        <p:spPr>
          <a:xfrm>
            <a:off x="314326" y="6947470"/>
            <a:ext cx="11563350" cy="600164"/>
          </a:xfrm>
          <a:prstGeom prst="rect">
            <a:avLst/>
          </a:prstGeom>
        </p:spPr>
        <p:txBody>
          <a:bodyPr wrap="square">
            <a:spAutoFit/>
          </a:bodyPr>
          <a:lstStyle/>
          <a:p>
            <a:pPr algn="ctr"/>
            <a:r>
              <a:rPr lang="en-US" sz="1100" b="1" i="1" dirty="0">
                <a:solidFill>
                  <a:srgbClr val="0070C0"/>
                </a:solidFill>
                <a:latin typeface="Arial"/>
                <a:cs typeface="Arial" pitchFamily="34" charset="0"/>
              </a:rPr>
              <a:t>Christakopoulos GE, Karmpaliotis D, Alaswad K, Yeh RW, Jaffer FA, Wyman RM, Lombardi W, Grantham JA, Kandzari DE, Lembo NJ, Moses JW, </a:t>
            </a:r>
            <a:r>
              <a:rPr lang="en-US" sz="1100" b="1" i="1" dirty="0" err="1">
                <a:solidFill>
                  <a:srgbClr val="0070C0"/>
                </a:solidFill>
                <a:latin typeface="Arial"/>
                <a:cs typeface="Arial" pitchFamily="34" charset="0"/>
              </a:rPr>
              <a:t>Kirtane</a:t>
            </a:r>
            <a:r>
              <a:rPr lang="en-US" sz="1100" b="1" i="1" dirty="0">
                <a:solidFill>
                  <a:srgbClr val="0070C0"/>
                </a:solidFill>
                <a:latin typeface="Arial"/>
                <a:cs typeface="Arial" pitchFamily="34" charset="0"/>
              </a:rPr>
              <a:t> AJ, Parikh M, Green P, Finn M, Garcia S, Doing A, Patel M, </a:t>
            </a:r>
            <a:r>
              <a:rPr lang="en-US" sz="1100" b="1" i="1" dirty="0" err="1">
                <a:solidFill>
                  <a:srgbClr val="0070C0"/>
                </a:solidFill>
                <a:latin typeface="Arial"/>
                <a:cs typeface="Arial" pitchFamily="34" charset="0"/>
              </a:rPr>
              <a:t>Bahadorani</a:t>
            </a:r>
            <a:r>
              <a:rPr lang="en-US" sz="1100" b="1" i="1" dirty="0">
                <a:solidFill>
                  <a:srgbClr val="0070C0"/>
                </a:solidFill>
                <a:latin typeface="Arial"/>
                <a:cs typeface="Arial" pitchFamily="34" charset="0"/>
              </a:rPr>
              <a:t> J, Christopoulos G, Karatasakis A, Thompson CA, Banerjee S, Brilakis ES. </a:t>
            </a:r>
            <a:br>
              <a:rPr lang="en-US" sz="1100" b="1" i="1" dirty="0">
                <a:solidFill>
                  <a:srgbClr val="0070C0"/>
                </a:solidFill>
                <a:latin typeface="Arial"/>
                <a:cs typeface="Arial" pitchFamily="34" charset="0"/>
              </a:rPr>
            </a:br>
            <a:r>
              <a:rPr lang="en-US" sz="1100" b="1" i="1" dirty="0">
                <a:solidFill>
                  <a:srgbClr val="92D050"/>
                </a:solidFill>
                <a:latin typeface="Arial"/>
                <a:cs typeface="Arial" pitchFamily="34" charset="0"/>
              </a:rPr>
              <a:t>J Invasive Cardiol. 2016 Jul;28:288-94.</a:t>
            </a:r>
          </a:p>
        </p:txBody>
      </p:sp>
      <p:sp>
        <p:nvSpPr>
          <p:cNvPr id="6" name="Rectangle 2"/>
          <p:cNvSpPr txBox="1">
            <a:spLocks noChangeArrowheads="1"/>
          </p:cNvSpPr>
          <p:nvPr/>
        </p:nvSpPr>
        <p:spPr bwMode="auto">
          <a:xfrm>
            <a:off x="1084297" y="3128009"/>
            <a:ext cx="6654079" cy="1313992"/>
          </a:xfrm>
          <a:prstGeom prst="rect">
            <a:avLst/>
          </a:prstGeom>
          <a:noFill/>
          <a:ln w="9525">
            <a:noFill/>
            <a:miter lim="800000"/>
            <a:headEnd/>
            <a:tailEnd/>
          </a:ln>
        </p:spPr>
        <p:txBody>
          <a:bodyPr anchor="ctr"/>
          <a:lstStyle/>
          <a:p>
            <a:pPr algn="l">
              <a:lnSpc>
                <a:spcPct val="150000"/>
              </a:lnSpc>
              <a:defRPr/>
            </a:pPr>
            <a:r>
              <a:rPr lang="en-US" b="1" kern="0" dirty="0">
                <a:solidFill>
                  <a:srgbClr val="000000"/>
                </a:solidFill>
                <a:latin typeface="Arial"/>
                <a:cs typeface="Arial" charset="0"/>
              </a:rPr>
              <a:t>2012-2015</a:t>
            </a:r>
          </a:p>
          <a:p>
            <a:pPr algn="l">
              <a:lnSpc>
                <a:spcPct val="150000"/>
              </a:lnSpc>
              <a:defRPr/>
            </a:pPr>
            <a:r>
              <a:rPr lang="en-US" b="1" kern="0" dirty="0">
                <a:solidFill>
                  <a:srgbClr val="FF0000"/>
                </a:solidFill>
                <a:latin typeface="Arial"/>
                <a:cs typeface="Arial" charset="0"/>
              </a:rPr>
              <a:t>12 </a:t>
            </a:r>
            <a:r>
              <a:rPr lang="en-US" b="1" kern="0" dirty="0">
                <a:latin typeface="Arial"/>
                <a:cs typeface="Arial" charset="0"/>
              </a:rPr>
              <a:t>centers,</a:t>
            </a:r>
            <a:r>
              <a:rPr lang="en-US" b="1" kern="0" dirty="0">
                <a:solidFill>
                  <a:srgbClr val="000000"/>
                </a:solidFill>
                <a:latin typeface="Arial"/>
                <a:cs typeface="Arial" charset="0"/>
              </a:rPr>
              <a:t> </a:t>
            </a:r>
            <a:r>
              <a:rPr lang="en-US" b="1" kern="0" dirty="0">
                <a:solidFill>
                  <a:srgbClr val="FF0000"/>
                </a:solidFill>
                <a:latin typeface="Arial"/>
                <a:cs typeface="Arial" charset="0"/>
              </a:rPr>
              <a:t>1,330</a:t>
            </a:r>
            <a:r>
              <a:rPr lang="en-US" b="1" kern="0" dirty="0">
                <a:solidFill>
                  <a:srgbClr val="000000"/>
                </a:solidFill>
                <a:latin typeface="Arial"/>
                <a:cs typeface="Arial" charset="0"/>
              </a:rPr>
              <a:t> lesions</a:t>
            </a:r>
          </a:p>
          <a:p>
            <a:pPr algn="l">
              <a:lnSpc>
                <a:spcPct val="150000"/>
              </a:lnSpc>
              <a:defRPr/>
            </a:pPr>
            <a:r>
              <a:rPr lang="en-US" b="1" kern="0" dirty="0">
                <a:solidFill>
                  <a:srgbClr val="000000"/>
                </a:solidFill>
                <a:latin typeface="Arial"/>
                <a:cs typeface="Arial" charset="0"/>
              </a:rPr>
              <a:t>Technical Success: </a:t>
            </a:r>
            <a:r>
              <a:rPr lang="en-US" b="1" kern="0" dirty="0">
                <a:solidFill>
                  <a:srgbClr val="FF0000"/>
                </a:solidFill>
                <a:latin typeface="Arial"/>
                <a:cs typeface="Arial" charset="0"/>
              </a:rPr>
              <a:t>90%</a:t>
            </a:r>
          </a:p>
          <a:p>
            <a:pPr algn="l">
              <a:lnSpc>
                <a:spcPct val="150000"/>
              </a:lnSpc>
              <a:defRPr/>
            </a:pPr>
            <a:r>
              <a:rPr lang="en-US" b="1" kern="0" dirty="0">
                <a:solidFill>
                  <a:srgbClr val="000000"/>
                </a:solidFill>
                <a:latin typeface="Arial"/>
                <a:cs typeface="Arial" charset="0"/>
              </a:rPr>
              <a:t>Mean contrast: </a:t>
            </a:r>
            <a:r>
              <a:rPr lang="en-US" b="1" kern="0" dirty="0">
                <a:solidFill>
                  <a:srgbClr val="FF0000"/>
                </a:solidFill>
                <a:latin typeface="Arial"/>
                <a:cs typeface="Arial" charset="0"/>
              </a:rPr>
              <a:t>289±138mL</a:t>
            </a:r>
          </a:p>
        </p:txBody>
      </p:sp>
      <p:sp>
        <p:nvSpPr>
          <p:cNvPr id="7" name="Rectangle 2"/>
          <p:cNvSpPr txBox="1">
            <a:spLocks noChangeArrowheads="1"/>
          </p:cNvSpPr>
          <p:nvPr/>
        </p:nvSpPr>
        <p:spPr bwMode="auto">
          <a:xfrm>
            <a:off x="1084296" y="5163543"/>
            <a:ext cx="3860337" cy="987177"/>
          </a:xfrm>
          <a:prstGeom prst="rect">
            <a:avLst/>
          </a:prstGeom>
          <a:noFill/>
          <a:ln w="9525">
            <a:noFill/>
            <a:miter lim="800000"/>
            <a:headEnd/>
            <a:tailEnd/>
          </a:ln>
        </p:spPr>
        <p:txBody>
          <a:bodyPr anchor="ctr"/>
          <a:lstStyle/>
          <a:p>
            <a:pPr algn="l">
              <a:lnSpc>
                <a:spcPct val="150000"/>
              </a:lnSpc>
              <a:defRPr/>
            </a:pPr>
            <a:r>
              <a:rPr lang="en-US" b="1" kern="0" dirty="0">
                <a:solidFill>
                  <a:srgbClr val="92D050"/>
                </a:solidFill>
                <a:latin typeface="Arial"/>
                <a:cs typeface="Arial" charset="0"/>
              </a:rPr>
              <a:t>Parameters independently associated with contrast</a:t>
            </a:r>
          </a:p>
        </p:txBody>
      </p:sp>
    </p:spTree>
    <p:extLst>
      <p:ext uri="{BB962C8B-B14F-4D97-AF65-F5344CB8AC3E}">
        <p14:creationId xmlns:p14="http://schemas.microsoft.com/office/powerpoint/2010/main" val="3445714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2236786"/>
            <a:ext cx="12235721" cy="523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n-US" sz="2799" b="1">
              <a:solidFill>
                <a:srgbClr val="000000"/>
              </a:solidFill>
              <a:latin typeface="Arial"/>
            </a:endParaRPr>
          </a:p>
        </p:txBody>
      </p:sp>
      <p:sp>
        <p:nvSpPr>
          <p:cNvPr id="6" name="TextBox 5"/>
          <p:cNvSpPr txBox="1"/>
          <p:nvPr/>
        </p:nvSpPr>
        <p:spPr>
          <a:xfrm>
            <a:off x="3342686" y="1979955"/>
            <a:ext cx="5582831" cy="461665"/>
          </a:xfrm>
          <a:prstGeom prst="rect">
            <a:avLst/>
          </a:prstGeom>
        </p:spPr>
        <p:txBody>
          <a:bodyPr wrap="square">
            <a:spAutoFit/>
          </a:bodyPr>
          <a:lstStyle/>
          <a:p>
            <a:pPr algn="ctr">
              <a:defRPr/>
            </a:pPr>
            <a:r>
              <a:rPr lang="en-US" sz="2400" b="1" i="1" kern="0" dirty="0">
                <a:solidFill>
                  <a:srgbClr val="92D050"/>
                </a:solidFill>
                <a:latin typeface="Arial"/>
              </a:rPr>
              <a:t>Balloon </a:t>
            </a:r>
            <a:r>
              <a:rPr lang="en-US" sz="2400" b="1" i="1" kern="0" dirty="0" err="1">
                <a:solidFill>
                  <a:srgbClr val="92D050"/>
                </a:solidFill>
                <a:latin typeface="Arial"/>
              </a:rPr>
              <a:t>uncrossable</a:t>
            </a:r>
            <a:r>
              <a:rPr lang="en-US" sz="2400" b="1" i="1" kern="0" dirty="0">
                <a:solidFill>
                  <a:srgbClr val="92D050"/>
                </a:solidFill>
                <a:latin typeface="Arial"/>
              </a:rPr>
              <a:t> lesions</a:t>
            </a:r>
          </a:p>
        </p:txBody>
      </p:sp>
      <p:sp>
        <p:nvSpPr>
          <p:cNvPr id="9" name="Rectangle 2"/>
          <p:cNvSpPr txBox="1">
            <a:spLocks noChangeArrowheads="1"/>
          </p:cNvSpPr>
          <p:nvPr/>
        </p:nvSpPr>
        <p:spPr bwMode="auto">
          <a:xfrm>
            <a:off x="497977" y="2129184"/>
            <a:ext cx="3882386" cy="1362076"/>
          </a:xfrm>
          <a:prstGeom prst="rect">
            <a:avLst/>
          </a:prstGeom>
          <a:noFill/>
          <a:ln w="9525">
            <a:noFill/>
            <a:miter lim="800000"/>
            <a:headEnd/>
            <a:tailEnd/>
          </a:ln>
        </p:spPr>
        <p:txBody>
          <a:bodyPr anchor="ctr"/>
          <a:lstStyle/>
          <a:p>
            <a:pPr>
              <a:defRPr/>
            </a:pPr>
            <a:r>
              <a:rPr lang="en-US" b="1" kern="0" dirty="0">
                <a:solidFill>
                  <a:srgbClr val="000000"/>
                </a:solidFill>
                <a:latin typeface="Arial"/>
                <a:cs typeface="Arial" charset="0"/>
              </a:rPr>
              <a:t>2012-2016</a:t>
            </a:r>
          </a:p>
          <a:p>
            <a:pPr>
              <a:defRPr/>
            </a:pPr>
            <a:r>
              <a:rPr lang="en-US" b="1" kern="0" dirty="0">
                <a:solidFill>
                  <a:srgbClr val="FF0000"/>
                </a:solidFill>
                <a:latin typeface="Arial"/>
                <a:cs typeface="Arial" charset="0"/>
              </a:rPr>
              <a:t>11 </a:t>
            </a:r>
            <a:r>
              <a:rPr lang="en-US" b="1" kern="0" dirty="0">
                <a:latin typeface="Arial"/>
                <a:cs typeface="Arial" charset="0"/>
              </a:rPr>
              <a:t>centers</a:t>
            </a:r>
            <a:r>
              <a:rPr lang="en-US" b="1" kern="0" dirty="0">
                <a:solidFill>
                  <a:srgbClr val="000000"/>
                </a:solidFill>
                <a:latin typeface="Arial"/>
                <a:cs typeface="Arial" charset="0"/>
              </a:rPr>
              <a:t>, </a:t>
            </a:r>
            <a:r>
              <a:rPr lang="en-US" b="1" kern="0" dirty="0">
                <a:solidFill>
                  <a:srgbClr val="FF0000"/>
                </a:solidFill>
                <a:latin typeface="Arial"/>
                <a:cs typeface="Arial" charset="0"/>
              </a:rPr>
              <a:t>755</a:t>
            </a:r>
            <a:r>
              <a:rPr lang="en-US" b="1" kern="0" dirty="0">
                <a:solidFill>
                  <a:srgbClr val="000000"/>
                </a:solidFill>
                <a:latin typeface="Arial"/>
                <a:cs typeface="Arial" charset="0"/>
              </a:rPr>
              <a:t> lesions</a:t>
            </a:r>
          </a:p>
          <a:p>
            <a:pPr>
              <a:defRPr/>
            </a:pPr>
            <a:r>
              <a:rPr lang="en-US" b="1" kern="0" dirty="0">
                <a:solidFill>
                  <a:srgbClr val="000000"/>
                </a:solidFill>
                <a:latin typeface="Arial"/>
                <a:cs typeface="Arial" charset="0"/>
              </a:rPr>
              <a:t>Balloon </a:t>
            </a:r>
            <a:r>
              <a:rPr lang="en-US" b="1" kern="0" dirty="0" err="1">
                <a:solidFill>
                  <a:srgbClr val="000000"/>
                </a:solidFill>
                <a:latin typeface="Arial"/>
                <a:cs typeface="Arial" charset="0"/>
              </a:rPr>
              <a:t>uncrossable</a:t>
            </a:r>
            <a:r>
              <a:rPr lang="en-US" b="1" kern="0" dirty="0">
                <a:solidFill>
                  <a:srgbClr val="000000"/>
                </a:solidFill>
                <a:latin typeface="Arial"/>
                <a:cs typeface="Arial" charset="0"/>
              </a:rPr>
              <a:t>: </a:t>
            </a:r>
            <a:r>
              <a:rPr lang="en-US" b="1" kern="0" dirty="0">
                <a:solidFill>
                  <a:srgbClr val="FF0000"/>
                </a:solidFill>
                <a:latin typeface="Arial"/>
                <a:cs typeface="Arial" charset="0"/>
              </a:rPr>
              <a:t>9%</a:t>
            </a:r>
            <a:r>
              <a:rPr lang="en-US" b="1" kern="0" dirty="0">
                <a:solidFill>
                  <a:srgbClr val="000000"/>
                </a:solidFill>
                <a:latin typeface="Arial"/>
                <a:cs typeface="Arial" charset="0"/>
              </a:rPr>
              <a:t> </a:t>
            </a:r>
            <a:endParaRPr lang="en-US" b="1" kern="0" dirty="0">
              <a:solidFill>
                <a:srgbClr val="FF0000"/>
              </a:solidFill>
              <a:latin typeface="Arial"/>
              <a:cs typeface="Arial" charset="0"/>
            </a:endParaRPr>
          </a:p>
        </p:txBody>
      </p:sp>
      <p:grpSp>
        <p:nvGrpSpPr>
          <p:cNvPr id="2" name="Group 1"/>
          <p:cNvGrpSpPr/>
          <p:nvPr/>
        </p:nvGrpSpPr>
        <p:grpSpPr>
          <a:xfrm>
            <a:off x="-126055" y="3398773"/>
            <a:ext cx="5544627" cy="3532470"/>
            <a:chOff x="127663" y="3092758"/>
            <a:chExt cx="4911278" cy="2791475"/>
          </a:xfrm>
        </p:grpSpPr>
        <p:graphicFrame>
          <p:nvGraphicFramePr>
            <p:cNvPr id="10" name="Object 6"/>
            <p:cNvGraphicFramePr>
              <a:graphicFrameLocks/>
            </p:cNvGraphicFramePr>
            <p:nvPr/>
          </p:nvGraphicFramePr>
          <p:xfrm>
            <a:off x="127663" y="3359202"/>
            <a:ext cx="4911278" cy="2525031"/>
          </p:xfrm>
          <a:graphic>
            <a:graphicData uri="http://schemas.openxmlformats.org/presentationml/2006/ole">
              <mc:AlternateContent xmlns:mc="http://schemas.openxmlformats.org/markup-compatibility/2006">
                <mc:Choice xmlns:v="urn:schemas-microsoft-com:vml" Requires="v">
                  <p:oleObj name="Worksheet" r:id="rId2" imgW="9477356" imgH="4495800" progId="">
                    <p:embed/>
                  </p:oleObj>
                </mc:Choice>
                <mc:Fallback>
                  <p:oleObj name="Worksheet" r:id="rId2" imgW="9477356" imgH="4495800" progId="">
                    <p:embed/>
                    <p:pic>
                      <p:nvPicPr>
                        <p:cNvPr id="10" name="Object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63" y="3359202"/>
                          <a:ext cx="4911278" cy="252503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Rectangle 10"/>
            <p:cNvSpPr>
              <a:spLocks noChangeArrowheads="1"/>
            </p:cNvSpPr>
            <p:nvPr/>
          </p:nvSpPr>
          <p:spPr bwMode="auto">
            <a:xfrm>
              <a:off x="1025880" y="3097592"/>
              <a:ext cx="666215" cy="364823"/>
            </a:xfrm>
            <a:prstGeom prst="rect">
              <a:avLst/>
            </a:prstGeom>
            <a:solidFill>
              <a:schemeClr val="tx1"/>
            </a:solidFill>
            <a:ln w="9525">
              <a:noFill/>
              <a:miter lim="800000"/>
              <a:headEnd/>
              <a:tailEnd/>
            </a:ln>
          </p:spPr>
          <p:txBody>
            <a:bodyPr wrap="none">
              <a:spAutoFit/>
            </a:bodyPr>
            <a:lstStyle/>
            <a:p>
              <a:pPr algn="ctr" eaLnBrk="0" hangingPunct="0"/>
              <a:r>
                <a:rPr lang="el-GR" altLang="en-US" sz="1200" b="1" i="1" dirty="0">
                  <a:solidFill>
                    <a:srgbClr val="FFFF00"/>
                  </a:solidFill>
                  <a:latin typeface="Arial"/>
                </a:rPr>
                <a:t>Δ</a:t>
              </a:r>
              <a:r>
                <a:rPr lang="en-US" altLang="en-US" sz="1200" b="1" i="1" dirty="0">
                  <a:solidFill>
                    <a:srgbClr val="FFFF00"/>
                  </a:solidFill>
                  <a:latin typeface="Arial"/>
                </a:rPr>
                <a:t>=7.8%</a:t>
              </a:r>
            </a:p>
            <a:p>
              <a:pPr algn="ctr" eaLnBrk="0" hangingPunct="0"/>
              <a:r>
                <a:rPr lang="en-US" altLang="en-US" sz="1200" b="1" i="1" dirty="0">
                  <a:solidFill>
                    <a:srgbClr val="FFFF00"/>
                  </a:solidFill>
                  <a:latin typeface="Arial"/>
                </a:rPr>
                <a:t>p&lt;0.001</a:t>
              </a:r>
            </a:p>
          </p:txBody>
        </p:sp>
        <p:sp>
          <p:nvSpPr>
            <p:cNvPr id="12" name="Rectangle 11"/>
            <p:cNvSpPr>
              <a:spLocks noChangeArrowheads="1"/>
            </p:cNvSpPr>
            <p:nvPr/>
          </p:nvSpPr>
          <p:spPr bwMode="auto">
            <a:xfrm>
              <a:off x="3865671" y="4405259"/>
              <a:ext cx="666215" cy="364823"/>
            </a:xfrm>
            <a:prstGeom prst="rect">
              <a:avLst/>
            </a:prstGeom>
            <a:solidFill>
              <a:schemeClr val="tx1"/>
            </a:solidFill>
            <a:ln w="9525">
              <a:noFill/>
              <a:miter lim="800000"/>
              <a:headEnd/>
              <a:tailEnd/>
            </a:ln>
          </p:spPr>
          <p:txBody>
            <a:bodyPr wrap="none">
              <a:spAutoFit/>
            </a:bodyPr>
            <a:lstStyle/>
            <a:p>
              <a:pPr algn="ctr" eaLnBrk="0" hangingPunct="0"/>
              <a:r>
                <a:rPr lang="el-GR" altLang="en-US" sz="1200" b="1" i="1" dirty="0">
                  <a:solidFill>
                    <a:srgbClr val="FFFF00"/>
                  </a:solidFill>
                  <a:latin typeface="Arial"/>
                </a:rPr>
                <a:t>Δ</a:t>
              </a:r>
              <a:r>
                <a:rPr lang="en-US" altLang="en-US" sz="1200" b="1" i="1" dirty="0">
                  <a:solidFill>
                    <a:srgbClr val="FFFF00"/>
                  </a:solidFill>
                  <a:latin typeface="Arial"/>
                </a:rPr>
                <a:t>=0.6%</a:t>
              </a:r>
            </a:p>
            <a:p>
              <a:pPr algn="ctr" eaLnBrk="0" hangingPunct="0"/>
              <a:r>
                <a:rPr lang="en-US" altLang="en-US" sz="1200" b="1" i="1" dirty="0">
                  <a:solidFill>
                    <a:srgbClr val="FFFF00"/>
                  </a:solidFill>
                  <a:latin typeface="Arial"/>
                </a:rPr>
                <a:t>p=0.751</a:t>
              </a:r>
            </a:p>
          </p:txBody>
        </p:sp>
        <p:sp>
          <p:nvSpPr>
            <p:cNvPr id="19" name="Rectangle 18"/>
            <p:cNvSpPr>
              <a:spLocks noChangeArrowheads="1"/>
            </p:cNvSpPr>
            <p:nvPr/>
          </p:nvSpPr>
          <p:spPr bwMode="auto">
            <a:xfrm>
              <a:off x="2442825" y="3092758"/>
              <a:ext cx="666215" cy="364823"/>
            </a:xfrm>
            <a:prstGeom prst="rect">
              <a:avLst/>
            </a:prstGeom>
            <a:solidFill>
              <a:schemeClr val="tx1"/>
            </a:solidFill>
            <a:ln w="9525">
              <a:noFill/>
              <a:miter lim="800000"/>
              <a:headEnd/>
              <a:tailEnd/>
            </a:ln>
          </p:spPr>
          <p:txBody>
            <a:bodyPr wrap="none">
              <a:spAutoFit/>
            </a:bodyPr>
            <a:lstStyle/>
            <a:p>
              <a:pPr algn="ctr" eaLnBrk="0" hangingPunct="0"/>
              <a:r>
                <a:rPr lang="el-GR" altLang="en-US" sz="1200" b="1" i="1" dirty="0">
                  <a:solidFill>
                    <a:srgbClr val="FFFF00"/>
                  </a:solidFill>
                  <a:latin typeface="Arial"/>
                </a:rPr>
                <a:t>Δ</a:t>
              </a:r>
              <a:r>
                <a:rPr lang="en-US" altLang="en-US" sz="1200" b="1" i="1" dirty="0">
                  <a:solidFill>
                    <a:srgbClr val="FFFF00"/>
                  </a:solidFill>
                  <a:latin typeface="Arial"/>
                </a:rPr>
                <a:t>=7.7%</a:t>
              </a:r>
            </a:p>
            <a:p>
              <a:pPr algn="ctr" eaLnBrk="0" hangingPunct="0"/>
              <a:r>
                <a:rPr lang="en-US" altLang="en-US" sz="1200" b="1" i="1" dirty="0">
                  <a:solidFill>
                    <a:srgbClr val="FFFF00"/>
                  </a:solidFill>
                  <a:latin typeface="Arial"/>
                </a:rPr>
                <a:t>p=0.004</a:t>
              </a:r>
            </a:p>
          </p:txBody>
        </p:sp>
      </p:grpSp>
      <p:graphicFrame>
        <p:nvGraphicFramePr>
          <p:cNvPr id="20" name="Chart 19"/>
          <p:cNvGraphicFramePr/>
          <p:nvPr/>
        </p:nvGraphicFramePr>
        <p:xfrm>
          <a:off x="5418572" y="2523993"/>
          <a:ext cx="5969466" cy="4334393"/>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a:off x="5681877" y="6475775"/>
            <a:ext cx="5442856" cy="369332"/>
          </a:xfrm>
          <a:prstGeom prst="rect">
            <a:avLst/>
          </a:prstGeom>
          <a:noFill/>
        </p:spPr>
        <p:txBody>
          <a:bodyPr wrap="square" rtlCol="0">
            <a:spAutoFit/>
          </a:bodyPr>
          <a:lstStyle/>
          <a:p>
            <a:pPr algn="ctr"/>
            <a:r>
              <a:rPr lang="en-US" b="1" dirty="0"/>
              <a:t>Techniques used to treat balloon uncrossable lesions</a:t>
            </a:r>
          </a:p>
        </p:txBody>
      </p:sp>
      <p:sp>
        <p:nvSpPr>
          <p:cNvPr id="22" name="Rectangle 21"/>
          <p:cNvSpPr/>
          <p:nvPr/>
        </p:nvSpPr>
        <p:spPr>
          <a:xfrm>
            <a:off x="235746" y="7066328"/>
            <a:ext cx="11796712" cy="430887"/>
          </a:xfrm>
          <a:prstGeom prst="rect">
            <a:avLst/>
          </a:prstGeom>
          <a:noFill/>
        </p:spPr>
        <p:txBody>
          <a:bodyPr wrap="square">
            <a:spAutoFit/>
          </a:bodyPr>
          <a:lstStyle/>
          <a:p>
            <a:pPr algn="ctr"/>
            <a:r>
              <a:rPr lang="en-US" sz="1100" b="1" dirty="0">
                <a:solidFill>
                  <a:srgbClr val="0070C0"/>
                </a:solidFill>
                <a:latin typeface="Arial" panose="020B0604020202020204" pitchFamily="34" charset="0"/>
                <a:cs typeface="Arial" panose="020B0604020202020204" pitchFamily="34" charset="0"/>
              </a:rPr>
              <a:t>Karacsonyi J, Karmpaliotis D, Alaswad K, Jaffer FA, Yeh RW, Patel M, </a:t>
            </a:r>
            <a:r>
              <a:rPr lang="en-US" sz="1100" b="1" dirty="0" err="1">
                <a:solidFill>
                  <a:srgbClr val="0070C0"/>
                </a:solidFill>
                <a:latin typeface="Arial" panose="020B0604020202020204" pitchFamily="34" charset="0"/>
                <a:cs typeface="Arial" panose="020B0604020202020204" pitchFamily="34" charset="0"/>
              </a:rPr>
              <a:t>Bahadorani</a:t>
            </a:r>
            <a:r>
              <a:rPr lang="en-US" sz="1100" b="1" dirty="0">
                <a:solidFill>
                  <a:srgbClr val="0070C0"/>
                </a:solidFill>
                <a:latin typeface="Arial" panose="020B0604020202020204" pitchFamily="34" charset="0"/>
                <a:cs typeface="Arial" panose="020B0604020202020204" pitchFamily="34" charset="0"/>
              </a:rPr>
              <a:t> J, Doing A, Ali ZA, Karatasakis A, Danek BA, Rangan BV, </a:t>
            </a:r>
            <a:r>
              <a:rPr lang="en-US" sz="1100" b="1" dirty="0" err="1">
                <a:solidFill>
                  <a:srgbClr val="0070C0"/>
                </a:solidFill>
                <a:latin typeface="Arial" panose="020B0604020202020204" pitchFamily="34" charset="0"/>
                <a:cs typeface="Arial" panose="020B0604020202020204" pitchFamily="34" charset="0"/>
              </a:rPr>
              <a:t>Alame</a:t>
            </a:r>
            <a:r>
              <a:rPr lang="en-US" sz="1100" b="1" dirty="0">
                <a:solidFill>
                  <a:srgbClr val="0070C0"/>
                </a:solidFill>
                <a:latin typeface="Arial" panose="020B0604020202020204" pitchFamily="34" charset="0"/>
                <a:cs typeface="Arial" panose="020B0604020202020204" pitchFamily="34" charset="0"/>
              </a:rPr>
              <a:t> AJ, Banerjee S, Brilakis ES. </a:t>
            </a:r>
            <a:br>
              <a:rPr lang="en-US" sz="1100" b="1" dirty="0">
                <a:solidFill>
                  <a:srgbClr val="0070C0"/>
                </a:solidFill>
                <a:latin typeface="Arial" panose="020B0604020202020204" pitchFamily="34" charset="0"/>
                <a:cs typeface="Arial" panose="020B0604020202020204" pitchFamily="34" charset="0"/>
              </a:rPr>
            </a:br>
            <a:r>
              <a:rPr lang="en-US" sz="1100" b="1" i="1" dirty="0">
                <a:solidFill>
                  <a:srgbClr val="92D050"/>
                </a:solidFill>
                <a:latin typeface="Arial" panose="020B0604020202020204" pitchFamily="34" charset="0"/>
                <a:cs typeface="Arial" panose="020B0604020202020204" pitchFamily="34" charset="0"/>
              </a:rPr>
              <a:t>Catheter </a:t>
            </a:r>
            <a:r>
              <a:rPr lang="en-US" sz="1100" b="1" i="1" dirty="0" err="1">
                <a:solidFill>
                  <a:srgbClr val="92D050"/>
                </a:solidFill>
                <a:latin typeface="Arial" panose="020B0604020202020204" pitchFamily="34" charset="0"/>
                <a:cs typeface="Arial" panose="020B0604020202020204" pitchFamily="34" charset="0"/>
              </a:rPr>
              <a:t>Cardiovasc</a:t>
            </a:r>
            <a:r>
              <a:rPr lang="en-US" sz="1100" b="1" i="1" dirty="0">
                <a:solidFill>
                  <a:srgbClr val="92D050"/>
                </a:solidFill>
                <a:latin typeface="Arial" panose="020B0604020202020204" pitchFamily="34" charset="0"/>
                <a:cs typeface="Arial" panose="020B0604020202020204" pitchFamily="34" charset="0"/>
              </a:rPr>
              <a:t> </a:t>
            </a:r>
            <a:r>
              <a:rPr lang="en-US" sz="1100" b="1" i="1" dirty="0" err="1">
                <a:solidFill>
                  <a:srgbClr val="92D050"/>
                </a:solidFill>
                <a:latin typeface="Arial" panose="020B0604020202020204" pitchFamily="34" charset="0"/>
                <a:cs typeface="Arial" panose="020B0604020202020204" pitchFamily="34" charset="0"/>
              </a:rPr>
              <a:t>Interv</a:t>
            </a:r>
            <a:r>
              <a:rPr lang="en-US" sz="1100" b="1" i="1" dirty="0">
                <a:solidFill>
                  <a:srgbClr val="92D050"/>
                </a:solidFill>
                <a:latin typeface="Arial" panose="020B0604020202020204" pitchFamily="34" charset="0"/>
                <a:cs typeface="Arial" panose="020B0604020202020204" pitchFamily="34" charset="0"/>
              </a:rPr>
              <a:t>. 2016 Sep 21</a:t>
            </a:r>
          </a:p>
        </p:txBody>
      </p:sp>
    </p:spTree>
    <p:extLst>
      <p:ext uri="{BB962C8B-B14F-4D97-AF65-F5344CB8AC3E}">
        <p14:creationId xmlns:p14="http://schemas.microsoft.com/office/powerpoint/2010/main" val="15956074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6"/>
          <p:cNvGraphicFramePr>
            <a:graphicFrameLocks/>
          </p:cNvGraphicFramePr>
          <p:nvPr/>
        </p:nvGraphicFramePr>
        <p:xfrm>
          <a:off x="1697403" y="1414506"/>
          <a:ext cx="8797199" cy="5630091"/>
        </p:xfrm>
        <a:graphic>
          <a:graphicData uri="http://schemas.openxmlformats.org/presentationml/2006/ole">
            <mc:AlternateContent xmlns:mc="http://schemas.openxmlformats.org/markup-compatibility/2006">
              <mc:Choice xmlns:v="urn:schemas-microsoft-com:vml" Requires="v">
                <p:oleObj name="Worksheet" r:id="rId2" imgW="8763118" imgH="6010343" progId="">
                  <p:embed/>
                </p:oleObj>
              </mc:Choice>
              <mc:Fallback>
                <p:oleObj name="Worksheet" r:id="rId2" imgW="8763118" imgH="6010343" progId="">
                  <p:embed/>
                  <p:pic>
                    <p:nvPicPr>
                      <p:cNvPr id="10" name="Object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403" y="1414506"/>
                        <a:ext cx="8797199" cy="563009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Rectangle 2"/>
          <p:cNvSpPr>
            <a:spLocks noChangeArrowheads="1"/>
          </p:cNvSpPr>
          <p:nvPr/>
        </p:nvSpPr>
        <p:spPr bwMode="auto">
          <a:xfrm>
            <a:off x="1905002" y="2236786"/>
            <a:ext cx="12235721" cy="523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n-US" sz="2799" b="1">
              <a:solidFill>
                <a:srgbClr val="000000"/>
              </a:solidFill>
              <a:latin typeface="Arial"/>
            </a:endParaRPr>
          </a:p>
        </p:txBody>
      </p:sp>
      <p:sp>
        <p:nvSpPr>
          <p:cNvPr id="6" name="TextBox 5"/>
          <p:cNvSpPr txBox="1"/>
          <p:nvPr/>
        </p:nvSpPr>
        <p:spPr>
          <a:xfrm>
            <a:off x="3304585" y="1955202"/>
            <a:ext cx="5582831" cy="523092"/>
          </a:xfrm>
          <a:prstGeom prst="rect">
            <a:avLst/>
          </a:prstGeom>
        </p:spPr>
        <p:txBody>
          <a:bodyPr wrap="square">
            <a:spAutoFit/>
          </a:bodyPr>
          <a:lstStyle/>
          <a:p>
            <a:pPr algn="ctr">
              <a:defRPr/>
            </a:pPr>
            <a:r>
              <a:rPr lang="en-US" sz="2799" b="1" i="1" kern="0" dirty="0">
                <a:solidFill>
                  <a:srgbClr val="92D050"/>
                </a:solidFill>
                <a:latin typeface="Arial"/>
              </a:rPr>
              <a:t>Balloon </a:t>
            </a:r>
            <a:r>
              <a:rPr lang="en-US" sz="2799" b="1" i="1" kern="0" dirty="0" err="1">
                <a:solidFill>
                  <a:srgbClr val="92D050"/>
                </a:solidFill>
                <a:latin typeface="Arial"/>
              </a:rPr>
              <a:t>uncrossable</a:t>
            </a:r>
            <a:r>
              <a:rPr lang="en-US" sz="2799" b="1" i="1" kern="0" dirty="0">
                <a:solidFill>
                  <a:srgbClr val="92D050"/>
                </a:solidFill>
                <a:latin typeface="Arial"/>
              </a:rPr>
              <a:t> lesions</a:t>
            </a:r>
          </a:p>
        </p:txBody>
      </p:sp>
      <p:sp>
        <p:nvSpPr>
          <p:cNvPr id="12" name="Rectangle 11"/>
          <p:cNvSpPr>
            <a:spLocks noChangeArrowheads="1"/>
          </p:cNvSpPr>
          <p:nvPr/>
        </p:nvSpPr>
        <p:spPr bwMode="auto">
          <a:xfrm>
            <a:off x="4841152" y="4920793"/>
            <a:ext cx="752129" cy="276999"/>
          </a:xfrm>
          <a:prstGeom prst="rect">
            <a:avLst/>
          </a:prstGeom>
          <a:solidFill>
            <a:schemeClr val="tx1"/>
          </a:solidFill>
          <a:ln w="9525">
            <a:noFill/>
            <a:miter lim="800000"/>
            <a:headEnd/>
            <a:tailEnd/>
          </a:ln>
        </p:spPr>
        <p:txBody>
          <a:bodyPr wrap="none">
            <a:spAutoFit/>
          </a:bodyPr>
          <a:lstStyle/>
          <a:p>
            <a:pPr algn="ctr" eaLnBrk="0" hangingPunct="0"/>
            <a:r>
              <a:rPr lang="en-US" altLang="en-US" sz="1200" b="1" i="1" dirty="0">
                <a:solidFill>
                  <a:srgbClr val="FFFF00"/>
                </a:solidFill>
                <a:latin typeface="Arial"/>
              </a:rPr>
              <a:t>p&lt;0.001</a:t>
            </a:r>
          </a:p>
        </p:txBody>
      </p:sp>
      <p:sp>
        <p:nvSpPr>
          <p:cNvPr id="15" name="Rectangle 14"/>
          <p:cNvSpPr/>
          <p:nvPr/>
        </p:nvSpPr>
        <p:spPr>
          <a:xfrm>
            <a:off x="351368" y="7143690"/>
            <a:ext cx="11489266" cy="400110"/>
          </a:xfrm>
          <a:prstGeom prst="rect">
            <a:avLst/>
          </a:prstGeom>
          <a:noFill/>
        </p:spPr>
        <p:txBody>
          <a:bodyPr wrap="square">
            <a:spAutoFit/>
          </a:bodyPr>
          <a:lstStyle/>
          <a:p>
            <a:pPr algn="ctr"/>
            <a:r>
              <a:rPr lang="en-US" sz="1000" b="1" dirty="0">
                <a:solidFill>
                  <a:srgbClr val="0070C0"/>
                </a:solidFill>
                <a:latin typeface="Arial" panose="020B0604020202020204" pitchFamily="34" charset="0"/>
                <a:cs typeface="Arial" panose="020B0604020202020204" pitchFamily="34" charset="0"/>
              </a:rPr>
              <a:t>Karacsonyi J, Karmpaliotis D, Alaswad K, Jaffer FA, Yeh RW, Patel M, </a:t>
            </a:r>
            <a:r>
              <a:rPr lang="en-US" sz="1000" b="1" dirty="0" err="1">
                <a:solidFill>
                  <a:srgbClr val="0070C0"/>
                </a:solidFill>
                <a:latin typeface="Arial" panose="020B0604020202020204" pitchFamily="34" charset="0"/>
                <a:cs typeface="Arial" panose="020B0604020202020204" pitchFamily="34" charset="0"/>
              </a:rPr>
              <a:t>Bahadorani</a:t>
            </a:r>
            <a:r>
              <a:rPr lang="en-US" sz="1000" b="1" dirty="0">
                <a:solidFill>
                  <a:srgbClr val="0070C0"/>
                </a:solidFill>
                <a:latin typeface="Arial" panose="020B0604020202020204" pitchFamily="34" charset="0"/>
                <a:cs typeface="Arial" panose="020B0604020202020204" pitchFamily="34" charset="0"/>
              </a:rPr>
              <a:t> J, Doing A, Ali ZA, Karatasakis A, Danek BA, Rangan BV, </a:t>
            </a:r>
            <a:r>
              <a:rPr lang="en-US" sz="1000" b="1" dirty="0" err="1">
                <a:solidFill>
                  <a:srgbClr val="0070C0"/>
                </a:solidFill>
                <a:latin typeface="Arial" panose="020B0604020202020204" pitchFamily="34" charset="0"/>
                <a:cs typeface="Arial" panose="020B0604020202020204" pitchFamily="34" charset="0"/>
              </a:rPr>
              <a:t>Alame</a:t>
            </a:r>
            <a:r>
              <a:rPr lang="en-US" sz="1000" b="1" dirty="0">
                <a:solidFill>
                  <a:srgbClr val="0070C0"/>
                </a:solidFill>
                <a:latin typeface="Arial" panose="020B0604020202020204" pitchFamily="34" charset="0"/>
                <a:cs typeface="Arial" panose="020B0604020202020204" pitchFamily="34" charset="0"/>
              </a:rPr>
              <a:t> AJ, Banerjee S, Brilakis ES. </a:t>
            </a:r>
            <a:br>
              <a:rPr lang="en-US" sz="1000" b="1" dirty="0">
                <a:solidFill>
                  <a:srgbClr val="0070C0"/>
                </a:solidFill>
                <a:latin typeface="Arial" panose="020B0604020202020204" pitchFamily="34" charset="0"/>
                <a:cs typeface="Arial" panose="020B0604020202020204" pitchFamily="34" charset="0"/>
              </a:rPr>
            </a:br>
            <a:r>
              <a:rPr lang="en-US" sz="1000" b="1" i="1" dirty="0">
                <a:solidFill>
                  <a:srgbClr val="92D050"/>
                </a:solidFill>
                <a:latin typeface="Arial" panose="020B0604020202020204" pitchFamily="34" charset="0"/>
                <a:cs typeface="Arial" panose="020B0604020202020204" pitchFamily="34" charset="0"/>
              </a:rPr>
              <a:t>Catheter </a:t>
            </a:r>
            <a:r>
              <a:rPr lang="en-US" sz="1000" b="1" i="1" dirty="0" err="1">
                <a:solidFill>
                  <a:srgbClr val="92D050"/>
                </a:solidFill>
                <a:latin typeface="Arial" panose="020B0604020202020204" pitchFamily="34" charset="0"/>
                <a:cs typeface="Arial" panose="020B0604020202020204" pitchFamily="34" charset="0"/>
              </a:rPr>
              <a:t>Cardiovasc</a:t>
            </a:r>
            <a:r>
              <a:rPr lang="en-US" sz="1000" b="1" i="1" dirty="0">
                <a:solidFill>
                  <a:srgbClr val="92D050"/>
                </a:solidFill>
                <a:latin typeface="Arial" panose="020B0604020202020204" pitchFamily="34" charset="0"/>
                <a:cs typeface="Arial" panose="020B0604020202020204" pitchFamily="34" charset="0"/>
              </a:rPr>
              <a:t> </a:t>
            </a:r>
            <a:r>
              <a:rPr lang="en-US" sz="1000" b="1" i="1" dirty="0" err="1">
                <a:solidFill>
                  <a:srgbClr val="92D050"/>
                </a:solidFill>
                <a:latin typeface="Arial" panose="020B0604020202020204" pitchFamily="34" charset="0"/>
                <a:cs typeface="Arial" panose="020B0604020202020204" pitchFamily="34" charset="0"/>
              </a:rPr>
              <a:t>Interv</a:t>
            </a:r>
            <a:r>
              <a:rPr lang="en-US" sz="1000" b="1" i="1" dirty="0">
                <a:solidFill>
                  <a:srgbClr val="92D050"/>
                </a:solidFill>
                <a:latin typeface="Arial" panose="020B0604020202020204" pitchFamily="34" charset="0"/>
                <a:cs typeface="Arial" panose="020B0604020202020204" pitchFamily="34" charset="0"/>
              </a:rPr>
              <a:t>. 2016 Sep 21</a:t>
            </a:r>
          </a:p>
        </p:txBody>
      </p:sp>
      <p:sp>
        <p:nvSpPr>
          <p:cNvPr id="16" name="Rectangle 15"/>
          <p:cNvSpPr>
            <a:spLocks noChangeArrowheads="1"/>
          </p:cNvSpPr>
          <p:nvPr/>
        </p:nvSpPr>
        <p:spPr bwMode="auto">
          <a:xfrm>
            <a:off x="2780133" y="3005468"/>
            <a:ext cx="752129" cy="276999"/>
          </a:xfrm>
          <a:prstGeom prst="rect">
            <a:avLst/>
          </a:prstGeom>
          <a:solidFill>
            <a:schemeClr val="tx1"/>
          </a:solidFill>
          <a:ln w="9525">
            <a:noFill/>
            <a:miter lim="800000"/>
            <a:headEnd/>
            <a:tailEnd/>
          </a:ln>
        </p:spPr>
        <p:txBody>
          <a:bodyPr wrap="none">
            <a:spAutoFit/>
          </a:bodyPr>
          <a:lstStyle/>
          <a:p>
            <a:pPr algn="ctr" eaLnBrk="0" hangingPunct="0"/>
            <a:r>
              <a:rPr lang="en-US" altLang="en-US" sz="1200" b="1" i="1" dirty="0">
                <a:solidFill>
                  <a:srgbClr val="FFFF00"/>
                </a:solidFill>
                <a:latin typeface="Arial"/>
              </a:rPr>
              <a:t>p=0.047</a:t>
            </a:r>
          </a:p>
        </p:txBody>
      </p:sp>
      <p:sp>
        <p:nvSpPr>
          <p:cNvPr id="25" name="Rectangle 24"/>
          <p:cNvSpPr>
            <a:spLocks noChangeArrowheads="1"/>
          </p:cNvSpPr>
          <p:nvPr/>
        </p:nvSpPr>
        <p:spPr bwMode="auto">
          <a:xfrm>
            <a:off x="8155420" y="4631370"/>
            <a:ext cx="752129" cy="276999"/>
          </a:xfrm>
          <a:prstGeom prst="rect">
            <a:avLst/>
          </a:prstGeom>
          <a:solidFill>
            <a:schemeClr val="tx1"/>
          </a:solidFill>
          <a:ln w="9525">
            <a:noFill/>
            <a:miter lim="800000"/>
            <a:headEnd/>
            <a:tailEnd/>
          </a:ln>
        </p:spPr>
        <p:txBody>
          <a:bodyPr wrap="none">
            <a:spAutoFit/>
          </a:bodyPr>
          <a:lstStyle/>
          <a:p>
            <a:pPr algn="ctr" eaLnBrk="0" hangingPunct="0"/>
            <a:r>
              <a:rPr lang="en-US" altLang="en-US" sz="1200" b="1" i="1" dirty="0">
                <a:solidFill>
                  <a:srgbClr val="FFFF00"/>
                </a:solidFill>
                <a:latin typeface="Arial"/>
              </a:rPr>
              <a:t>p&lt;0.001</a:t>
            </a:r>
          </a:p>
        </p:txBody>
      </p:sp>
      <p:sp>
        <p:nvSpPr>
          <p:cNvPr id="28" name="TextBox 27"/>
          <p:cNvSpPr txBox="1"/>
          <p:nvPr/>
        </p:nvSpPr>
        <p:spPr>
          <a:xfrm>
            <a:off x="3739859" y="2673876"/>
            <a:ext cx="4713814" cy="400110"/>
          </a:xfrm>
          <a:prstGeom prst="rect">
            <a:avLst/>
          </a:prstGeom>
          <a:noFill/>
        </p:spPr>
        <p:txBody>
          <a:bodyPr wrap="square" rtlCol="0">
            <a:spAutoFit/>
          </a:bodyPr>
          <a:lstStyle/>
          <a:p>
            <a:pPr algn="ctr"/>
            <a:r>
              <a:rPr lang="en-US" sz="2000" b="1" dirty="0">
                <a:solidFill>
                  <a:srgbClr val="333399"/>
                </a:solidFill>
                <a:latin typeface="Arial" panose="020B0604020202020204" pitchFamily="34" charset="0"/>
                <a:cs typeface="Arial" panose="020B0604020202020204" pitchFamily="34" charset="0"/>
              </a:rPr>
              <a:t>Microcatheters among study lesions</a:t>
            </a:r>
          </a:p>
        </p:txBody>
      </p:sp>
    </p:spTree>
    <p:extLst>
      <p:ext uri="{BB962C8B-B14F-4D97-AF65-F5344CB8AC3E}">
        <p14:creationId xmlns:p14="http://schemas.microsoft.com/office/powerpoint/2010/main" val="17467507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2236786"/>
            <a:ext cx="12235721" cy="523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n-US" sz="2799" b="1">
              <a:solidFill>
                <a:srgbClr val="000000"/>
              </a:solidFill>
              <a:latin typeface="Arial"/>
            </a:endParaRPr>
          </a:p>
        </p:txBody>
      </p:sp>
      <p:sp>
        <p:nvSpPr>
          <p:cNvPr id="6" name="TextBox 5"/>
          <p:cNvSpPr txBox="1"/>
          <p:nvPr/>
        </p:nvSpPr>
        <p:spPr>
          <a:xfrm>
            <a:off x="3304586" y="1983764"/>
            <a:ext cx="5582831" cy="461665"/>
          </a:xfrm>
          <a:prstGeom prst="rect">
            <a:avLst/>
          </a:prstGeom>
        </p:spPr>
        <p:txBody>
          <a:bodyPr wrap="square">
            <a:spAutoFit/>
          </a:bodyPr>
          <a:lstStyle/>
          <a:p>
            <a:pPr algn="ctr">
              <a:defRPr/>
            </a:pPr>
            <a:r>
              <a:rPr lang="en-US" sz="2400" b="1" i="1" kern="0" dirty="0">
                <a:solidFill>
                  <a:srgbClr val="92D050"/>
                </a:solidFill>
                <a:latin typeface="Arial"/>
              </a:rPr>
              <a:t>Balloon undilatable lesions</a:t>
            </a:r>
          </a:p>
        </p:txBody>
      </p:sp>
      <p:sp>
        <p:nvSpPr>
          <p:cNvPr id="9" name="Rectangle 2"/>
          <p:cNvSpPr txBox="1">
            <a:spLocks noChangeArrowheads="1"/>
          </p:cNvSpPr>
          <p:nvPr/>
        </p:nvSpPr>
        <p:spPr bwMode="auto">
          <a:xfrm>
            <a:off x="695326" y="2498334"/>
            <a:ext cx="3882386" cy="447009"/>
          </a:xfrm>
          <a:prstGeom prst="rect">
            <a:avLst/>
          </a:prstGeom>
          <a:noFill/>
          <a:ln w="9525">
            <a:noFill/>
            <a:miter lim="800000"/>
            <a:headEnd/>
            <a:tailEnd/>
          </a:ln>
        </p:spPr>
        <p:txBody>
          <a:bodyPr anchor="ctr"/>
          <a:lstStyle/>
          <a:p>
            <a:pPr>
              <a:defRPr/>
            </a:pPr>
            <a:r>
              <a:rPr lang="en-US" sz="1600" b="1" kern="0" dirty="0">
                <a:solidFill>
                  <a:srgbClr val="000000"/>
                </a:solidFill>
                <a:latin typeface="Arial"/>
                <a:cs typeface="Arial" charset="0"/>
              </a:rPr>
              <a:t>2015-2017</a:t>
            </a:r>
          </a:p>
          <a:p>
            <a:pPr>
              <a:defRPr/>
            </a:pPr>
            <a:r>
              <a:rPr lang="en-US" sz="1600" b="1" kern="0" dirty="0">
                <a:solidFill>
                  <a:srgbClr val="FF0000"/>
                </a:solidFill>
                <a:latin typeface="Arial"/>
                <a:cs typeface="Arial" charset="0"/>
              </a:rPr>
              <a:t>10 </a:t>
            </a:r>
            <a:r>
              <a:rPr lang="en-US" sz="1600" b="1" kern="0" dirty="0">
                <a:latin typeface="Arial"/>
                <a:cs typeface="Arial" charset="0"/>
              </a:rPr>
              <a:t>centers</a:t>
            </a:r>
            <a:r>
              <a:rPr lang="en-US" sz="1600" b="1" kern="0" dirty="0">
                <a:solidFill>
                  <a:srgbClr val="000000"/>
                </a:solidFill>
                <a:latin typeface="Arial"/>
                <a:cs typeface="Arial" charset="0"/>
              </a:rPr>
              <a:t>, </a:t>
            </a:r>
            <a:r>
              <a:rPr lang="en-US" sz="1600" b="1" kern="0" dirty="0">
                <a:solidFill>
                  <a:srgbClr val="FF0000"/>
                </a:solidFill>
                <a:latin typeface="Arial"/>
                <a:cs typeface="Arial" charset="0"/>
              </a:rPr>
              <a:t>425 </a:t>
            </a:r>
            <a:r>
              <a:rPr lang="en-US" sz="1600" b="1" kern="0" dirty="0">
                <a:latin typeface="Arial"/>
                <a:cs typeface="Arial" charset="0"/>
              </a:rPr>
              <a:t>lesions</a:t>
            </a:r>
          </a:p>
          <a:p>
            <a:pPr>
              <a:defRPr/>
            </a:pPr>
            <a:r>
              <a:rPr lang="en-US" sz="1600" b="1" kern="0" dirty="0">
                <a:solidFill>
                  <a:srgbClr val="000000"/>
                </a:solidFill>
                <a:latin typeface="Arial"/>
                <a:cs typeface="Arial" charset="0"/>
              </a:rPr>
              <a:t>Balloon undilatable: </a:t>
            </a:r>
            <a:r>
              <a:rPr lang="en-US" sz="1600" b="1" kern="0" dirty="0">
                <a:solidFill>
                  <a:srgbClr val="FF0000"/>
                </a:solidFill>
                <a:latin typeface="Arial"/>
                <a:cs typeface="Arial" charset="0"/>
              </a:rPr>
              <a:t>12%</a:t>
            </a:r>
            <a:r>
              <a:rPr lang="en-US" sz="1600" b="1" kern="0" dirty="0">
                <a:solidFill>
                  <a:srgbClr val="000000"/>
                </a:solidFill>
                <a:latin typeface="Arial"/>
                <a:cs typeface="Arial" charset="0"/>
              </a:rPr>
              <a:t> </a:t>
            </a:r>
            <a:endParaRPr lang="en-US" sz="1600" b="1" kern="0" dirty="0">
              <a:solidFill>
                <a:srgbClr val="FF0000"/>
              </a:solidFill>
              <a:latin typeface="Arial"/>
              <a:cs typeface="Arial" charset="0"/>
            </a:endParaRPr>
          </a:p>
        </p:txBody>
      </p:sp>
      <p:sp>
        <p:nvSpPr>
          <p:cNvPr id="22" name="Rectangle 21"/>
          <p:cNvSpPr/>
          <p:nvPr/>
        </p:nvSpPr>
        <p:spPr>
          <a:xfrm>
            <a:off x="628653" y="6965122"/>
            <a:ext cx="10934699" cy="600164"/>
          </a:xfrm>
          <a:prstGeom prst="rect">
            <a:avLst/>
          </a:prstGeom>
          <a:noFill/>
        </p:spPr>
        <p:txBody>
          <a:bodyPr wrap="square">
            <a:spAutoFit/>
          </a:bodyPr>
          <a:lstStyle/>
          <a:p>
            <a:pPr algn="ctr"/>
            <a:r>
              <a:rPr lang="en-US" sz="1100" b="1" i="1" dirty="0">
                <a:solidFill>
                  <a:srgbClr val="0070C0"/>
                </a:solidFill>
                <a:latin typeface="Arial"/>
                <a:cs typeface="Arial" pitchFamily="34" charset="0"/>
              </a:rPr>
              <a:t>Tajti P, Karmpaliotis D, Alaswad K, </a:t>
            </a:r>
            <a:r>
              <a:rPr lang="en-US" sz="1100" b="1" i="1" dirty="0" err="1">
                <a:solidFill>
                  <a:srgbClr val="0070C0"/>
                </a:solidFill>
                <a:latin typeface="Arial"/>
                <a:cs typeface="Arial" pitchFamily="34" charset="0"/>
              </a:rPr>
              <a:t>Toma</a:t>
            </a:r>
            <a:r>
              <a:rPr lang="en-US" sz="1100" b="1" i="1" dirty="0">
                <a:solidFill>
                  <a:srgbClr val="0070C0"/>
                </a:solidFill>
                <a:latin typeface="Arial"/>
                <a:cs typeface="Arial" pitchFamily="34" charset="0"/>
              </a:rPr>
              <a:t> C, Choi JW, Jaffer FA, Doing AH, Patel M, Mahmud E, </a:t>
            </a:r>
            <a:r>
              <a:rPr lang="en-US" sz="1100" b="1" i="1" dirty="0" err="1">
                <a:solidFill>
                  <a:srgbClr val="0070C0"/>
                </a:solidFill>
                <a:latin typeface="Arial"/>
                <a:cs typeface="Arial" pitchFamily="34" charset="0"/>
              </a:rPr>
              <a:t>Uretsky</a:t>
            </a:r>
            <a:r>
              <a:rPr lang="en-US" sz="1100" b="1" i="1" dirty="0">
                <a:solidFill>
                  <a:srgbClr val="0070C0"/>
                </a:solidFill>
                <a:latin typeface="Arial"/>
                <a:cs typeface="Arial" pitchFamily="34" charset="0"/>
              </a:rPr>
              <a:t> B, Karatasakis A, Karacsonyi J, Danek BA, Rangan BV, Banerjee S, Ungi I, Brilakis ES.</a:t>
            </a:r>
            <a:r>
              <a:rPr lang="en-US" sz="1100" b="1" i="1" dirty="0">
                <a:solidFill>
                  <a:srgbClr val="0070C0"/>
                </a:solidFill>
              </a:rPr>
              <a:t> </a:t>
            </a:r>
            <a:br>
              <a:rPr lang="en-US" sz="1100" b="1" i="1" dirty="0">
                <a:solidFill>
                  <a:srgbClr val="0070C0"/>
                </a:solidFill>
              </a:rPr>
            </a:br>
            <a:r>
              <a:rPr lang="en-US" sz="1100" b="1" i="1" dirty="0">
                <a:solidFill>
                  <a:srgbClr val="92D050"/>
                </a:solidFill>
                <a:latin typeface="Arial"/>
                <a:cs typeface="Arial" pitchFamily="34" charset="0"/>
              </a:rPr>
              <a:t>Catheter </a:t>
            </a:r>
            <a:r>
              <a:rPr lang="en-US" sz="1100" b="1" i="1" dirty="0" err="1">
                <a:solidFill>
                  <a:srgbClr val="92D050"/>
                </a:solidFill>
                <a:latin typeface="Arial"/>
                <a:cs typeface="Arial" pitchFamily="34" charset="0"/>
              </a:rPr>
              <a:t>Cardiovasc</a:t>
            </a:r>
            <a:r>
              <a:rPr lang="en-US" sz="1100" b="1" i="1" dirty="0">
                <a:solidFill>
                  <a:srgbClr val="92D050"/>
                </a:solidFill>
                <a:latin typeface="Arial"/>
                <a:cs typeface="Arial" pitchFamily="34" charset="0"/>
              </a:rPr>
              <a:t> </a:t>
            </a:r>
            <a:r>
              <a:rPr lang="en-US" sz="1100" b="1" i="1" dirty="0" err="1">
                <a:solidFill>
                  <a:srgbClr val="92D050"/>
                </a:solidFill>
                <a:latin typeface="Arial"/>
                <a:cs typeface="Arial" pitchFamily="34" charset="0"/>
              </a:rPr>
              <a:t>Interv</a:t>
            </a:r>
            <a:r>
              <a:rPr lang="en-US" sz="1100" b="1" i="1" dirty="0">
                <a:solidFill>
                  <a:srgbClr val="92D050"/>
                </a:solidFill>
                <a:latin typeface="Arial"/>
                <a:cs typeface="Arial" pitchFamily="34" charset="0"/>
              </a:rPr>
              <a:t>. 2018 Jan 23</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4733" y="2404672"/>
            <a:ext cx="4528838" cy="4375054"/>
          </a:xfrm>
          <a:prstGeom prst="rect">
            <a:avLst/>
          </a:prstGeom>
        </p:spPr>
      </p:pic>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r="2167"/>
          <a:stretch/>
        </p:blipFill>
        <p:spPr>
          <a:xfrm>
            <a:off x="1456269" y="3058043"/>
            <a:ext cx="4639733" cy="3608981"/>
          </a:xfrm>
          <a:prstGeom prst="rect">
            <a:avLst/>
          </a:prstGeom>
        </p:spPr>
      </p:pic>
    </p:spTree>
    <p:extLst>
      <p:ext uri="{BB962C8B-B14F-4D97-AF65-F5344CB8AC3E}">
        <p14:creationId xmlns:p14="http://schemas.microsoft.com/office/powerpoint/2010/main" val="153801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1183" y="662086"/>
            <a:ext cx="3139001" cy="523220"/>
          </a:xfrm>
          <a:prstGeom prst="rect">
            <a:avLst/>
          </a:prstGeom>
          <a:noFill/>
        </p:spPr>
        <p:txBody>
          <a:bodyPr wrap="none" rtlCol="0">
            <a:spAutoFit/>
          </a:bodyPr>
          <a:lstStyle/>
          <a:p>
            <a:pPr algn="ctr"/>
            <a:r>
              <a:rPr lang="en-US" sz="2800" b="1" dirty="0">
                <a:solidFill>
                  <a:srgbClr val="92D050"/>
                </a:solidFill>
                <a:latin typeface="Arial" panose="020B0604020202020204" pitchFamily="34" charset="0"/>
                <a:cs typeface="Arial" panose="020B0604020202020204" pitchFamily="34" charset="0"/>
              </a:rPr>
              <a:t>Ongoing</a:t>
            </a:r>
            <a:r>
              <a:rPr lang="en-US" sz="2201" b="1" dirty="0">
                <a:solidFill>
                  <a:srgbClr val="92D050"/>
                </a:solidFill>
                <a:latin typeface="Arial" panose="020B0604020202020204" pitchFamily="34" charset="0"/>
                <a:cs typeface="Arial" panose="020B0604020202020204" pitchFamily="34" charset="0"/>
              </a:rPr>
              <a:t> </a:t>
            </a:r>
            <a:r>
              <a:rPr lang="en-US" sz="2800" b="1" dirty="0">
                <a:solidFill>
                  <a:srgbClr val="92D050"/>
                </a:solidFill>
                <a:latin typeface="Arial" panose="020B0604020202020204" pitchFamily="34" charset="0"/>
                <a:cs typeface="Arial" panose="020B0604020202020204" pitchFamily="34" charset="0"/>
              </a:rPr>
              <a:t>projects</a:t>
            </a:r>
            <a:endParaRPr lang="en-US" sz="2201" b="1" dirty="0">
              <a:solidFill>
                <a:srgbClr val="92D050"/>
              </a:solidFill>
              <a:latin typeface="Arial" panose="020B0604020202020204" pitchFamily="34" charset="0"/>
              <a:cs typeface="Arial" panose="020B0604020202020204" pitchFamily="34" charset="0"/>
            </a:endParaRPr>
          </a:p>
        </p:txBody>
      </p:sp>
      <p:sp>
        <p:nvSpPr>
          <p:cNvPr id="3" name="Rectangle 2"/>
          <p:cNvSpPr/>
          <p:nvPr/>
        </p:nvSpPr>
        <p:spPr>
          <a:xfrm>
            <a:off x="752257" y="1501764"/>
            <a:ext cx="10098903" cy="4889928"/>
          </a:xfrm>
          <a:prstGeom prst="rect">
            <a:avLst/>
          </a:prstGeom>
        </p:spPr>
        <p:txBody>
          <a:bodyPr wrap="square">
            <a:spAutoFit/>
          </a:bodyPr>
          <a:lstStyle/>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Atherectomy in CTO PCI –</a:t>
            </a:r>
            <a:r>
              <a:rPr lang="en-US" sz="1750" b="1" dirty="0">
                <a:solidFill>
                  <a:schemeClr val="accent2"/>
                </a:solidFill>
                <a:latin typeface="Arial" panose="020B0604020202020204" pitchFamily="34" charset="0"/>
                <a:cs typeface="Arial" panose="020B0604020202020204" pitchFamily="34" charset="0"/>
              </a:rPr>
              <a:t> 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Anomalous coronaries in CTO PCI – </a:t>
            </a:r>
            <a:r>
              <a:rPr lang="en-US" sz="1750" b="1" dirty="0">
                <a:solidFill>
                  <a:schemeClr val="accent2"/>
                </a:solidFill>
                <a:latin typeface="Arial" panose="020B0604020202020204" pitchFamily="34" charset="0"/>
                <a:cs typeface="Arial" panose="020B0604020202020204" pitchFamily="34" charset="0"/>
              </a:rPr>
              <a:t>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Peripheral artery disease in CTO PCI – </a:t>
            </a:r>
            <a:r>
              <a:rPr lang="en-US" sz="1750" b="1" dirty="0">
                <a:solidFill>
                  <a:schemeClr val="accent2"/>
                </a:solidFill>
                <a:latin typeface="Arial" panose="020B0604020202020204" pitchFamily="34" charset="0"/>
                <a:cs typeface="Arial" panose="020B0604020202020204" pitchFamily="34" charset="0"/>
              </a:rPr>
              <a:t>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Guide extension in CTO PCI – </a:t>
            </a:r>
            <a:r>
              <a:rPr lang="en-US" sz="1750" b="1" dirty="0">
                <a:solidFill>
                  <a:schemeClr val="accent2"/>
                </a:solidFill>
                <a:latin typeface="Arial" panose="020B0604020202020204" pitchFamily="34" charset="0"/>
                <a:cs typeface="Arial" panose="020B0604020202020204" pitchFamily="34" charset="0"/>
              </a:rPr>
              <a:t>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Operator experience in retrograde wiring – </a:t>
            </a:r>
            <a:r>
              <a:rPr lang="en-US" sz="1750" b="1" dirty="0">
                <a:solidFill>
                  <a:schemeClr val="accent2"/>
                </a:solidFill>
                <a:latin typeface="Arial" panose="020B0604020202020204" pitchFamily="34" charset="0"/>
                <a:cs typeface="Arial" panose="020B0604020202020204" pitchFamily="34" charset="0"/>
              </a:rPr>
              <a:t>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Snaring in CTO PCI – </a:t>
            </a:r>
            <a:r>
              <a:rPr lang="en-US" sz="1750" b="1" dirty="0">
                <a:solidFill>
                  <a:schemeClr val="accent2"/>
                </a:solidFill>
                <a:latin typeface="Arial" panose="020B0604020202020204" pitchFamily="34" charset="0"/>
                <a:cs typeface="Arial" panose="020B0604020202020204" pitchFamily="34" charset="0"/>
              </a:rPr>
              <a:t>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New JCTO score validation – </a:t>
            </a:r>
            <a:r>
              <a:rPr lang="en-US" sz="1750" b="1" dirty="0">
                <a:solidFill>
                  <a:schemeClr val="accent2"/>
                </a:solidFill>
                <a:latin typeface="Arial" panose="020B0604020202020204" pitchFamily="34" charset="0"/>
                <a:cs typeface="Arial" panose="020B0604020202020204" pitchFamily="34" charset="0"/>
              </a:rPr>
              <a:t>Manuscript under review</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Retrograde success score – </a:t>
            </a:r>
            <a:r>
              <a:rPr lang="en-US" sz="1750" b="1" dirty="0">
                <a:solidFill>
                  <a:schemeClr val="accent2"/>
                </a:solidFill>
                <a:latin typeface="Arial" panose="020B0604020202020204" pitchFamily="34" charset="0"/>
                <a:cs typeface="Arial" panose="020B0604020202020204" pitchFamily="34" charset="0"/>
              </a:rPr>
              <a:t>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Guide size in CTO PCI – </a:t>
            </a:r>
            <a:r>
              <a:rPr lang="en-US" sz="1750" b="1" dirty="0">
                <a:solidFill>
                  <a:schemeClr val="accent2"/>
                </a:solidFill>
                <a:latin typeface="Arial" panose="020B0604020202020204" pitchFamily="34" charset="0"/>
                <a:cs typeface="Arial" panose="020B0604020202020204" pitchFamily="34" charset="0"/>
              </a:rPr>
              <a:t>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STAR in CTO PCI –</a:t>
            </a:r>
            <a:r>
              <a:rPr lang="en-US" sz="1750" b="1" dirty="0">
                <a:solidFill>
                  <a:schemeClr val="accent2"/>
                </a:solidFill>
                <a:latin typeface="Arial" panose="020B0604020202020204" pitchFamily="34" charset="0"/>
                <a:cs typeface="Arial" panose="020B0604020202020204" pitchFamily="34" charset="0"/>
              </a:rPr>
              <a:t> 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Machine learning CTO success score – </a:t>
            </a:r>
            <a:r>
              <a:rPr lang="en-US" sz="1750" b="1" dirty="0">
                <a:solidFill>
                  <a:schemeClr val="accent2"/>
                </a:solidFill>
                <a:latin typeface="Arial" panose="020B0604020202020204" pitchFamily="34" charset="0"/>
                <a:cs typeface="Arial" panose="020B0604020202020204" pitchFamily="34" charset="0"/>
              </a:rPr>
              <a:t>Manuscript in preparation</a:t>
            </a:r>
          </a:p>
          <a:p>
            <a:pPr marL="342900" indent="-342900">
              <a:lnSpc>
                <a:spcPct val="150000"/>
              </a:lnSpc>
              <a:buFont typeface="+mj-lt"/>
              <a:buAutoNum type="arabicPeriod"/>
            </a:pPr>
            <a:r>
              <a:rPr lang="en-US" sz="1750" b="1" dirty="0">
                <a:latin typeface="Arial" panose="020B0604020202020204" pitchFamily="34" charset="0"/>
                <a:cs typeface="Arial" panose="020B0604020202020204" pitchFamily="34" charset="0"/>
              </a:rPr>
              <a:t> Proximal vessel tortuosity in CTO PCI – </a:t>
            </a:r>
            <a:r>
              <a:rPr lang="en-US" sz="1750" b="1" dirty="0">
                <a:solidFill>
                  <a:schemeClr val="accent2"/>
                </a:solidFill>
                <a:latin typeface="Arial" panose="020B0604020202020204" pitchFamily="34" charset="0"/>
                <a:cs typeface="Arial" panose="020B0604020202020204" pitchFamily="34" charset="0"/>
              </a:rPr>
              <a:t>Manuscript in preparation</a:t>
            </a:r>
          </a:p>
        </p:txBody>
      </p:sp>
    </p:spTree>
    <p:extLst>
      <p:ext uri="{BB962C8B-B14F-4D97-AF65-F5344CB8AC3E}">
        <p14:creationId xmlns:p14="http://schemas.microsoft.com/office/powerpoint/2010/main" val="2551269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26" y="2117399"/>
            <a:ext cx="4464698" cy="3376612"/>
          </a:xfrm>
          <a:prstGeom prst="rect">
            <a:avLst/>
          </a:prstGeom>
        </p:spPr>
      </p:pic>
      <p:sp>
        <p:nvSpPr>
          <p:cNvPr id="5" name="TextBox 4"/>
          <p:cNvSpPr txBox="1"/>
          <p:nvPr/>
        </p:nvSpPr>
        <p:spPr>
          <a:xfrm>
            <a:off x="410594" y="5494012"/>
            <a:ext cx="11181332" cy="1200329"/>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Single center </a:t>
            </a:r>
            <a:r>
              <a:rPr lang="en-US" b="1" dirty="0">
                <a:solidFill>
                  <a:srgbClr val="000000"/>
                </a:solidFill>
                <a:latin typeface="Arial" panose="020B0604020202020204" pitchFamily="34" charset="0"/>
                <a:cs typeface="Arial" panose="020B0604020202020204" pitchFamily="34" charset="0"/>
              </a:rPr>
              <a:t>– Dallas VA; </a:t>
            </a:r>
            <a:r>
              <a:rPr lang="en-US" b="1" dirty="0">
                <a:solidFill>
                  <a:srgbClr val="FF0000"/>
                </a:solidFill>
                <a:latin typeface="Arial" panose="020B0604020202020204" pitchFamily="34" charset="0"/>
                <a:cs typeface="Arial" panose="020B0604020202020204" pitchFamily="34" charset="0"/>
              </a:rPr>
              <a:t>109 </a:t>
            </a:r>
            <a:r>
              <a:rPr lang="en-US" b="1" dirty="0">
                <a:latin typeface="Arial" panose="020B0604020202020204" pitchFamily="34" charset="0"/>
                <a:cs typeface="Arial" panose="020B0604020202020204" pitchFamily="34" charset="0"/>
              </a:rPr>
              <a:t>lesions</a:t>
            </a:r>
          </a:p>
          <a:p>
            <a:pPr algn="l"/>
            <a:r>
              <a:rPr lang="en-US" b="1" dirty="0">
                <a:solidFill>
                  <a:srgbClr val="000000"/>
                </a:solidFill>
                <a:latin typeface="Arial" panose="020B0604020202020204" pitchFamily="34" charset="0"/>
                <a:cs typeface="Arial" panose="020B0604020202020204" pitchFamily="34" charset="0"/>
              </a:rPr>
              <a:t>Side branch loss occurred in 28 cases </a:t>
            </a:r>
            <a:r>
              <a:rPr lang="en-US" b="1" dirty="0">
                <a:solidFill>
                  <a:srgbClr val="FF0000"/>
                </a:solidFill>
                <a:latin typeface="Arial" panose="020B0604020202020204" pitchFamily="34" charset="0"/>
                <a:cs typeface="Arial" panose="020B0604020202020204" pitchFamily="34" charset="0"/>
              </a:rPr>
              <a:t>(25.7%)</a:t>
            </a:r>
          </a:p>
          <a:p>
            <a:pPr algn="l"/>
            <a:r>
              <a:rPr lang="en-US" b="1" dirty="0">
                <a:solidFill>
                  <a:srgbClr val="000000"/>
                </a:solidFill>
                <a:latin typeface="Arial" panose="020B0604020202020204" pitchFamily="34" charset="0"/>
                <a:cs typeface="Arial" panose="020B0604020202020204" pitchFamily="34" charset="0"/>
              </a:rPr>
              <a:t>Higher cardiovascular mortality </a:t>
            </a:r>
            <a:r>
              <a:rPr lang="en-US" b="1" dirty="0">
                <a:solidFill>
                  <a:srgbClr val="FF0000"/>
                </a:solidFill>
                <a:latin typeface="Arial" panose="020B0604020202020204" pitchFamily="34" charset="0"/>
                <a:cs typeface="Arial" panose="020B0604020202020204" pitchFamily="34" charset="0"/>
              </a:rPr>
              <a:t>(7.4% vs. 0%, log rank p=0.017)</a:t>
            </a:r>
          </a:p>
          <a:p>
            <a:pPr algn="l"/>
            <a:r>
              <a:rPr lang="en-US" b="1" dirty="0">
                <a:solidFill>
                  <a:srgbClr val="333399">
                    <a:lumMod val="75000"/>
                  </a:srgbClr>
                </a:solidFill>
                <a:latin typeface="Arial" panose="020B0604020202020204" pitchFamily="34" charset="0"/>
                <a:cs typeface="Arial" panose="020B0604020202020204" pitchFamily="34" charset="0"/>
              </a:rPr>
              <a:t>Major complications: 1.8% (perforation with pericardiocentesis, stent thrombosis within 24 hours)</a:t>
            </a:r>
            <a:endParaRPr lang="en-US" b="1" dirty="0">
              <a:solidFill>
                <a:srgbClr val="000000"/>
              </a:solidFill>
              <a:latin typeface="Arial" panose="020B0604020202020204" pitchFamily="34" charset="0"/>
              <a:cs typeface="Arial" panose="020B0604020202020204" pitchFamily="34" charset="0"/>
            </a:endParaRPr>
          </a:p>
        </p:txBody>
      </p:sp>
      <p:sp>
        <p:nvSpPr>
          <p:cNvPr id="8" name="Rectangle 7"/>
          <p:cNvSpPr/>
          <p:nvPr/>
        </p:nvSpPr>
        <p:spPr>
          <a:xfrm>
            <a:off x="1334319" y="6882302"/>
            <a:ext cx="9523369" cy="646331"/>
          </a:xfrm>
          <a:prstGeom prst="rect">
            <a:avLst/>
          </a:prstGeom>
        </p:spPr>
        <p:txBody>
          <a:bodyPr wrap="square">
            <a:spAutoFit/>
          </a:bodyPr>
          <a:lstStyle/>
          <a:p>
            <a:pPr algn="ctr"/>
            <a:r>
              <a:rPr lang="en-US" sz="1200" b="1" i="1" dirty="0">
                <a:solidFill>
                  <a:srgbClr val="0070C0"/>
                </a:solidFill>
                <a:latin typeface="Arial" panose="020B0604020202020204" pitchFamily="34" charset="0"/>
                <a:cs typeface="Arial" panose="020B0604020202020204" pitchFamily="34" charset="0"/>
              </a:rPr>
              <a:t>Nguyen-</a:t>
            </a:r>
            <a:r>
              <a:rPr lang="en-US" sz="1200" b="1" i="1" dirty="0" err="1">
                <a:solidFill>
                  <a:srgbClr val="0070C0"/>
                </a:solidFill>
                <a:latin typeface="Arial" panose="020B0604020202020204" pitchFamily="34" charset="0"/>
                <a:cs typeface="Arial" panose="020B0604020202020204" pitchFamily="34" charset="0"/>
              </a:rPr>
              <a:t>Trong</a:t>
            </a:r>
            <a:r>
              <a:rPr lang="en-US" sz="1200" b="1" i="1" dirty="0">
                <a:solidFill>
                  <a:srgbClr val="0070C0"/>
                </a:solidFill>
                <a:latin typeface="Arial" panose="020B0604020202020204" pitchFamily="34" charset="0"/>
                <a:cs typeface="Arial" panose="020B0604020202020204" pitchFamily="34" charset="0"/>
              </a:rPr>
              <a:t> PJ, Rangan BV, Karatasakis A, Danek BA, Christakopoulos GE, Martinez-</a:t>
            </a:r>
            <a:r>
              <a:rPr lang="en-US" sz="1200" b="1" i="1" dirty="0" err="1">
                <a:solidFill>
                  <a:srgbClr val="0070C0"/>
                </a:solidFill>
                <a:latin typeface="Arial" panose="020B0604020202020204" pitchFamily="34" charset="0"/>
                <a:cs typeface="Arial" panose="020B0604020202020204" pitchFamily="34" charset="0"/>
              </a:rPr>
              <a:t>Parachini</a:t>
            </a:r>
            <a:r>
              <a:rPr lang="en-US" sz="1200" b="1" i="1" dirty="0">
                <a:solidFill>
                  <a:srgbClr val="0070C0"/>
                </a:solidFill>
                <a:latin typeface="Arial" panose="020B0604020202020204" pitchFamily="34" charset="0"/>
                <a:cs typeface="Arial" panose="020B0604020202020204" pitchFamily="34" charset="0"/>
              </a:rPr>
              <a:t> JR, </a:t>
            </a:r>
            <a:r>
              <a:rPr lang="en-US" sz="1200" b="1" i="1" dirty="0" err="1">
                <a:solidFill>
                  <a:srgbClr val="0070C0"/>
                </a:solidFill>
                <a:latin typeface="Arial" panose="020B0604020202020204" pitchFamily="34" charset="0"/>
                <a:cs typeface="Arial" panose="020B0604020202020204" pitchFamily="34" charset="0"/>
              </a:rPr>
              <a:t>Resendes</a:t>
            </a:r>
            <a:r>
              <a:rPr lang="en-US" sz="1200" b="1" i="1" dirty="0">
                <a:solidFill>
                  <a:srgbClr val="0070C0"/>
                </a:solidFill>
                <a:latin typeface="Arial" panose="020B0604020202020204" pitchFamily="34" charset="0"/>
                <a:cs typeface="Arial" panose="020B0604020202020204" pitchFamily="34" charset="0"/>
              </a:rPr>
              <a:t> E, Ayers CR, Luna M, Abdullah S, Kumbhani DJ, Addo T, Grodin J, Banerjee S, Brilakis ES. </a:t>
            </a:r>
          </a:p>
          <a:p>
            <a:pPr algn="ctr"/>
            <a:r>
              <a:rPr lang="en-US" sz="1200" b="1" i="1" dirty="0">
                <a:solidFill>
                  <a:srgbClr val="92D050"/>
                </a:solidFill>
                <a:latin typeface="Arial" panose="020B0604020202020204" pitchFamily="34" charset="0"/>
                <a:cs typeface="Arial" panose="020B0604020202020204" pitchFamily="34" charset="0"/>
              </a:rPr>
              <a:t>J Invasive Cardiol. 2016 Apr;28(4):168-73.</a:t>
            </a:r>
          </a:p>
        </p:txBody>
      </p:sp>
      <p:sp>
        <p:nvSpPr>
          <p:cNvPr id="12" name="Title 1"/>
          <p:cNvSpPr>
            <a:spLocks noGrp="1"/>
          </p:cNvSpPr>
          <p:nvPr>
            <p:ph type="title" idx="4294967295"/>
          </p:nvPr>
        </p:nvSpPr>
        <p:spPr>
          <a:xfrm>
            <a:off x="1981200" y="1817370"/>
            <a:ext cx="8229600" cy="576262"/>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2799" b="1" i="1" dirty="0">
                <a:solidFill>
                  <a:srgbClr val="92D050"/>
                </a:solidFill>
                <a:latin typeface="Arial"/>
                <a:ea typeface="+mn-ea"/>
                <a:cs typeface="+mn-cs"/>
              </a:rPr>
              <a:t>Side Branch Loss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856" y="2252499"/>
            <a:ext cx="4655690" cy="3217714"/>
          </a:xfrm>
          <a:prstGeom prst="rect">
            <a:avLst/>
          </a:prstGeom>
        </p:spPr>
      </p:pic>
    </p:spTree>
    <p:extLst>
      <p:ext uri="{BB962C8B-B14F-4D97-AF65-F5344CB8AC3E}">
        <p14:creationId xmlns:p14="http://schemas.microsoft.com/office/powerpoint/2010/main" val="1439836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125554" y="2245584"/>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6" name="TextBox 5"/>
          <p:cNvSpPr txBox="1"/>
          <p:nvPr/>
        </p:nvSpPr>
        <p:spPr>
          <a:xfrm>
            <a:off x="3304586" y="1876638"/>
            <a:ext cx="5582831" cy="523092"/>
          </a:xfrm>
          <a:prstGeom prst="rect">
            <a:avLst/>
          </a:prstGeom>
        </p:spPr>
        <p:txBody>
          <a:bodyPr wrap="square">
            <a:spAutoFit/>
          </a:bodyPr>
          <a:lstStyle/>
          <a:p>
            <a:pPr algn="ctr">
              <a:defRPr/>
            </a:pPr>
            <a:r>
              <a:rPr lang="en-US" sz="2799" b="1" i="1" kern="0" dirty="0">
                <a:solidFill>
                  <a:srgbClr val="92D050"/>
                </a:solidFill>
                <a:latin typeface="Arial"/>
              </a:rPr>
              <a:t>Intravascular imaging</a:t>
            </a:r>
          </a:p>
        </p:txBody>
      </p:sp>
      <p:sp>
        <p:nvSpPr>
          <p:cNvPr id="8" name="Rectangle 2"/>
          <p:cNvSpPr txBox="1">
            <a:spLocks noChangeArrowheads="1"/>
          </p:cNvSpPr>
          <p:nvPr/>
        </p:nvSpPr>
        <p:spPr bwMode="auto">
          <a:xfrm>
            <a:off x="409670" y="2302293"/>
            <a:ext cx="6858000" cy="1564880"/>
          </a:xfrm>
          <a:prstGeom prst="rect">
            <a:avLst/>
          </a:prstGeom>
          <a:noFill/>
          <a:ln w="9525">
            <a:noFill/>
            <a:miter lim="800000"/>
            <a:headEnd/>
            <a:tailEnd/>
          </a:ln>
        </p:spPr>
        <p:txBody>
          <a:bodyPr anchor="ctr"/>
          <a:lstStyle/>
          <a:p>
            <a:pPr algn="l">
              <a:lnSpc>
                <a:spcPct val="150000"/>
              </a:lnSpc>
              <a:defRPr/>
            </a:pPr>
            <a:r>
              <a:rPr lang="en-US" sz="2000" b="1" kern="0" dirty="0">
                <a:solidFill>
                  <a:srgbClr val="000000"/>
                </a:solidFill>
                <a:latin typeface="Arial"/>
                <a:cs typeface="Arial" charset="0"/>
              </a:rPr>
              <a:t>2012-2015</a:t>
            </a:r>
          </a:p>
          <a:p>
            <a:pPr algn="l">
              <a:lnSpc>
                <a:spcPct val="150000"/>
              </a:lnSpc>
              <a:defRPr/>
            </a:pPr>
            <a:r>
              <a:rPr lang="en-US" sz="2000" b="1" kern="0" dirty="0">
                <a:solidFill>
                  <a:srgbClr val="FF0000"/>
                </a:solidFill>
                <a:latin typeface="Arial"/>
                <a:cs typeface="Arial" charset="0"/>
              </a:rPr>
              <a:t>7 </a:t>
            </a:r>
            <a:r>
              <a:rPr lang="en-US" sz="2000" b="1" kern="0" dirty="0">
                <a:latin typeface="Arial"/>
                <a:cs typeface="Arial" charset="0"/>
              </a:rPr>
              <a:t>centers</a:t>
            </a:r>
            <a:r>
              <a:rPr lang="en-US" sz="2000" b="1" kern="0" dirty="0">
                <a:solidFill>
                  <a:srgbClr val="000000"/>
                </a:solidFill>
                <a:latin typeface="Arial"/>
                <a:cs typeface="Arial" charset="0"/>
              </a:rPr>
              <a:t>,   </a:t>
            </a:r>
            <a:r>
              <a:rPr lang="en-US" sz="2000" b="1" kern="0" dirty="0">
                <a:solidFill>
                  <a:srgbClr val="FF0000"/>
                </a:solidFill>
                <a:latin typeface="Arial"/>
                <a:cs typeface="Arial" charset="0"/>
              </a:rPr>
              <a:t>619 </a:t>
            </a:r>
            <a:r>
              <a:rPr lang="en-US" sz="2000" b="1" kern="0" dirty="0">
                <a:solidFill>
                  <a:srgbClr val="000000"/>
                </a:solidFill>
                <a:latin typeface="Arial"/>
                <a:cs typeface="Arial" charset="0"/>
              </a:rPr>
              <a:t>lesions</a:t>
            </a:r>
          </a:p>
          <a:p>
            <a:pPr algn="l">
              <a:lnSpc>
                <a:spcPct val="150000"/>
              </a:lnSpc>
              <a:defRPr/>
            </a:pPr>
            <a:r>
              <a:rPr lang="en-US" sz="2000" b="1" kern="0" dirty="0">
                <a:solidFill>
                  <a:srgbClr val="000000"/>
                </a:solidFill>
                <a:latin typeface="Arial"/>
                <a:cs typeface="Arial" charset="0"/>
              </a:rPr>
              <a:t>Intravascular imaging: </a:t>
            </a:r>
            <a:r>
              <a:rPr lang="en-US" sz="2000" b="1" kern="0" dirty="0">
                <a:solidFill>
                  <a:srgbClr val="FF0000"/>
                </a:solidFill>
                <a:latin typeface="Arial"/>
                <a:cs typeface="Arial" charset="0"/>
              </a:rPr>
              <a:t>38%</a:t>
            </a:r>
          </a:p>
        </p:txBody>
      </p:sp>
      <p:sp>
        <p:nvSpPr>
          <p:cNvPr id="11" name="Rectangle 10"/>
          <p:cNvSpPr>
            <a:spLocks noChangeArrowheads="1"/>
          </p:cNvSpPr>
          <p:nvPr/>
        </p:nvSpPr>
        <p:spPr bwMode="auto">
          <a:xfrm>
            <a:off x="2057403" y="2466065"/>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15" name="Rectangle 2"/>
          <p:cNvSpPr>
            <a:spLocks noChangeArrowheads="1"/>
          </p:cNvSpPr>
          <p:nvPr/>
        </p:nvSpPr>
        <p:spPr bwMode="auto">
          <a:xfrm>
            <a:off x="95250" y="6928249"/>
            <a:ext cx="120015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100" b="1" i="1" dirty="0">
                <a:solidFill>
                  <a:srgbClr val="0070C0"/>
                </a:solidFill>
                <a:latin typeface="Arial" panose="020B0604020202020204" pitchFamily="34" charset="0"/>
                <a:cs typeface="Arial" panose="020B0604020202020204" pitchFamily="34" charset="0"/>
              </a:rPr>
              <a:t>Karacsonyi J, Alaswad K, Jaffer FA, Yeh RW, Patel MP, </a:t>
            </a:r>
            <a:r>
              <a:rPr lang="en-US" sz="1100" b="1" i="1" dirty="0" err="1">
                <a:solidFill>
                  <a:srgbClr val="0070C0"/>
                </a:solidFill>
                <a:latin typeface="Arial" panose="020B0604020202020204" pitchFamily="34" charset="0"/>
                <a:cs typeface="Arial" panose="020B0604020202020204" pitchFamily="34" charset="0"/>
              </a:rPr>
              <a:t>Bahadorani</a:t>
            </a:r>
            <a:r>
              <a:rPr lang="en-US" sz="1100" b="1" i="1" dirty="0">
                <a:solidFill>
                  <a:srgbClr val="0070C0"/>
                </a:solidFill>
                <a:latin typeface="Arial" panose="020B0604020202020204" pitchFamily="34" charset="0"/>
                <a:cs typeface="Arial" panose="020B0604020202020204" pitchFamily="34" charset="0"/>
              </a:rPr>
              <a:t> JN, Karatasakis A, Danek BA, Doing AH, Grantham JA, Karmpaliotis D,  Moses JW,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AJ, Parikh M, Ali Z,  Lombardi WL, Kandzari DE, Lembo NJ, Garcia S, Wyman RM, </a:t>
            </a:r>
            <a:r>
              <a:rPr lang="en-US" sz="1100" b="1" i="1" dirty="0" err="1">
                <a:solidFill>
                  <a:srgbClr val="0070C0"/>
                </a:solidFill>
                <a:latin typeface="Arial" panose="020B0604020202020204" pitchFamily="34" charset="0"/>
                <a:cs typeface="Arial" panose="020B0604020202020204" pitchFamily="34" charset="0"/>
              </a:rPr>
              <a:t>Alame</a:t>
            </a:r>
            <a:r>
              <a:rPr lang="en-US" sz="1100" b="1" i="1" dirty="0">
                <a:solidFill>
                  <a:srgbClr val="0070C0"/>
                </a:solidFill>
                <a:latin typeface="Arial" panose="020B0604020202020204" pitchFamily="34" charset="0"/>
                <a:cs typeface="Arial" panose="020B0604020202020204" pitchFamily="34" charset="0"/>
              </a:rPr>
              <a:t> AJ, Nguyen-</a:t>
            </a:r>
            <a:r>
              <a:rPr lang="en-US" sz="1100" b="1" i="1" dirty="0" err="1">
                <a:solidFill>
                  <a:srgbClr val="0070C0"/>
                </a:solidFill>
                <a:latin typeface="Arial" panose="020B0604020202020204" pitchFamily="34" charset="0"/>
                <a:cs typeface="Arial" panose="020B0604020202020204" pitchFamily="34" charset="0"/>
              </a:rPr>
              <a:t>Trong</a:t>
            </a:r>
            <a:r>
              <a:rPr lang="en-US" sz="1100" b="1" i="1" dirty="0">
                <a:solidFill>
                  <a:srgbClr val="0070C0"/>
                </a:solidFill>
                <a:latin typeface="Arial" panose="020B0604020202020204" pitchFamily="34" charset="0"/>
                <a:cs typeface="Arial" panose="020B0604020202020204" pitchFamily="34" charset="0"/>
              </a:rPr>
              <a:t> PJ, </a:t>
            </a:r>
            <a:r>
              <a:rPr lang="en-US" sz="1100" b="1" i="1" dirty="0" err="1">
                <a:solidFill>
                  <a:srgbClr val="0070C0"/>
                </a:solidFill>
                <a:latin typeface="Arial" panose="020B0604020202020204" pitchFamily="34" charset="0"/>
                <a:cs typeface="Arial" panose="020B0604020202020204" pitchFamily="34" charset="0"/>
              </a:rPr>
              <a:t>Resendes</a:t>
            </a:r>
            <a:r>
              <a:rPr lang="en-US" sz="1100" b="1" i="1" dirty="0">
                <a:solidFill>
                  <a:srgbClr val="0070C0"/>
                </a:solidFill>
                <a:latin typeface="Arial" panose="020B0604020202020204" pitchFamily="34" charset="0"/>
                <a:cs typeface="Arial" panose="020B0604020202020204" pitchFamily="34" charset="0"/>
              </a:rPr>
              <a:t> E, </a:t>
            </a:r>
            <a:r>
              <a:rPr lang="en-US" sz="1100" b="1" i="1" dirty="0" err="1">
                <a:solidFill>
                  <a:srgbClr val="0070C0"/>
                </a:solidFill>
                <a:latin typeface="Arial" panose="020B0604020202020204" pitchFamily="34" charset="0"/>
                <a:cs typeface="Arial" panose="020B0604020202020204" pitchFamily="34" charset="0"/>
              </a:rPr>
              <a:t>Kalsaria</a:t>
            </a:r>
            <a:r>
              <a:rPr lang="en-US" sz="1100" b="1" i="1" dirty="0">
                <a:solidFill>
                  <a:srgbClr val="0070C0"/>
                </a:solidFill>
                <a:latin typeface="Arial" panose="020B0604020202020204" pitchFamily="34" charset="0"/>
                <a:cs typeface="Arial" panose="020B0604020202020204" pitchFamily="34" charset="0"/>
              </a:rPr>
              <a:t> P, Rangan BV, </a:t>
            </a:r>
            <a:r>
              <a:rPr lang="en-US" sz="1100" b="1" i="1" dirty="0" err="1">
                <a:solidFill>
                  <a:srgbClr val="0070C0"/>
                </a:solidFill>
                <a:latin typeface="Arial" panose="020B0604020202020204" pitchFamily="34" charset="0"/>
                <a:cs typeface="Arial" panose="020B0604020202020204" pitchFamily="34" charset="0"/>
              </a:rPr>
              <a:t>Ungi</a:t>
            </a:r>
            <a:r>
              <a:rPr lang="en-US" sz="1100" b="1" i="1" dirty="0">
                <a:solidFill>
                  <a:srgbClr val="0070C0"/>
                </a:solidFill>
                <a:latin typeface="Arial" panose="020B0604020202020204" pitchFamily="34" charset="0"/>
                <a:cs typeface="Arial" panose="020B0604020202020204" pitchFamily="34" charset="0"/>
              </a:rPr>
              <a:t> I, Thompson CA, Banerjee S, Brilakis ES. </a:t>
            </a:r>
            <a:br>
              <a:rPr lang="en-US" sz="1100" b="1" i="1" dirty="0">
                <a:solidFill>
                  <a:srgbClr val="0070C0"/>
                </a:solidFill>
                <a:latin typeface="Arial" panose="020B0604020202020204" pitchFamily="34" charset="0"/>
                <a:cs typeface="Arial" panose="020B0604020202020204" pitchFamily="34" charset="0"/>
              </a:rPr>
            </a:br>
            <a:r>
              <a:rPr lang="en-US" sz="1100" b="1" i="1" dirty="0">
                <a:solidFill>
                  <a:srgbClr val="92D050"/>
                </a:solidFill>
                <a:latin typeface="Arial"/>
                <a:cs typeface="Arial" pitchFamily="34" charset="0"/>
              </a:rPr>
              <a:t>J Am Heart Assoc. 2016 Aug 20;5(8)</a:t>
            </a:r>
          </a:p>
        </p:txBody>
      </p:sp>
      <p:graphicFrame>
        <p:nvGraphicFramePr>
          <p:cNvPr id="10" name="Chart 9"/>
          <p:cNvGraphicFramePr/>
          <p:nvPr/>
        </p:nvGraphicFramePr>
        <p:xfrm>
          <a:off x="409673" y="3906257"/>
          <a:ext cx="5629181" cy="292773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827" y="2519936"/>
            <a:ext cx="5663330" cy="431405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073055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2236786"/>
            <a:ext cx="12235721" cy="523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n-US" sz="2799" b="1">
              <a:solidFill>
                <a:srgbClr val="000000"/>
              </a:solidFill>
              <a:latin typeface="Arial"/>
            </a:endParaRPr>
          </a:p>
        </p:txBody>
      </p:sp>
      <p:sp>
        <p:nvSpPr>
          <p:cNvPr id="28" name="TextBox 27"/>
          <p:cNvSpPr txBox="1"/>
          <p:nvPr/>
        </p:nvSpPr>
        <p:spPr>
          <a:xfrm>
            <a:off x="3312974" y="2236783"/>
            <a:ext cx="5468256" cy="369332"/>
          </a:xfrm>
          <a:prstGeom prst="rect">
            <a:avLst/>
          </a:prstGeom>
          <a:noFill/>
        </p:spPr>
        <p:txBody>
          <a:bodyPr wrap="square" rtlCol="0">
            <a:spAutoFit/>
          </a:bodyPr>
          <a:lstStyle/>
          <a:p>
            <a:pPr algn="ctr"/>
            <a:r>
              <a:rPr lang="en-US" b="1" dirty="0">
                <a:solidFill>
                  <a:srgbClr val="333399"/>
                </a:solidFill>
              </a:rPr>
              <a:t>Purpose of intravascular imaging techniques</a:t>
            </a:r>
          </a:p>
        </p:txBody>
      </p:sp>
      <p:sp>
        <p:nvSpPr>
          <p:cNvPr id="30" name="TextBox 29"/>
          <p:cNvSpPr txBox="1"/>
          <p:nvPr/>
        </p:nvSpPr>
        <p:spPr>
          <a:xfrm>
            <a:off x="3255690" y="1732243"/>
            <a:ext cx="5582831" cy="523092"/>
          </a:xfrm>
          <a:prstGeom prst="rect">
            <a:avLst/>
          </a:prstGeom>
        </p:spPr>
        <p:txBody>
          <a:bodyPr wrap="square">
            <a:spAutoFit/>
          </a:bodyPr>
          <a:lstStyle/>
          <a:p>
            <a:pPr algn="ctr">
              <a:defRPr/>
            </a:pPr>
            <a:r>
              <a:rPr lang="en-US" sz="2799" b="1" i="1" kern="0" dirty="0">
                <a:solidFill>
                  <a:srgbClr val="92D050"/>
                </a:solidFill>
                <a:latin typeface="Arial"/>
              </a:rPr>
              <a:t>Intravascular imaging</a:t>
            </a:r>
          </a:p>
        </p:txBody>
      </p:sp>
      <p:sp>
        <p:nvSpPr>
          <p:cNvPr id="31" name="Rectangle 2"/>
          <p:cNvSpPr>
            <a:spLocks noChangeArrowheads="1"/>
          </p:cNvSpPr>
          <p:nvPr/>
        </p:nvSpPr>
        <p:spPr bwMode="auto">
          <a:xfrm>
            <a:off x="177803" y="6870585"/>
            <a:ext cx="120142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100" b="1" i="1" dirty="0">
                <a:solidFill>
                  <a:srgbClr val="0070C0"/>
                </a:solidFill>
                <a:latin typeface="Arial" panose="020B0604020202020204" pitchFamily="34" charset="0"/>
                <a:cs typeface="Arial" panose="020B0604020202020204" pitchFamily="34" charset="0"/>
              </a:rPr>
              <a:t>Karacsonyi J, Alaswad K, Jaffer FA, Yeh RW, Patel MP, </a:t>
            </a:r>
            <a:r>
              <a:rPr lang="en-US" sz="1100" b="1" i="1" dirty="0" err="1">
                <a:solidFill>
                  <a:srgbClr val="0070C0"/>
                </a:solidFill>
                <a:latin typeface="Arial" panose="020B0604020202020204" pitchFamily="34" charset="0"/>
                <a:cs typeface="Arial" panose="020B0604020202020204" pitchFamily="34" charset="0"/>
              </a:rPr>
              <a:t>Bahadorani</a:t>
            </a:r>
            <a:r>
              <a:rPr lang="en-US" sz="1100" b="1" i="1" dirty="0">
                <a:solidFill>
                  <a:srgbClr val="0070C0"/>
                </a:solidFill>
                <a:latin typeface="Arial" panose="020B0604020202020204" pitchFamily="34" charset="0"/>
                <a:cs typeface="Arial" panose="020B0604020202020204" pitchFamily="34" charset="0"/>
              </a:rPr>
              <a:t> JN, Karatasakis A, Danek BA, Doing AH, Grantham JA, Karmpaliotis D,  Moses JW,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AJ, Parikh M, Ali Z,  Lombardi WL, Kandzari DE, Lembo NJ, Garcia S, Wyman RM, </a:t>
            </a:r>
            <a:r>
              <a:rPr lang="en-US" sz="1100" b="1" i="1" dirty="0" err="1">
                <a:solidFill>
                  <a:srgbClr val="0070C0"/>
                </a:solidFill>
                <a:latin typeface="Arial" panose="020B0604020202020204" pitchFamily="34" charset="0"/>
                <a:cs typeface="Arial" panose="020B0604020202020204" pitchFamily="34" charset="0"/>
              </a:rPr>
              <a:t>Alame</a:t>
            </a:r>
            <a:r>
              <a:rPr lang="en-US" sz="1100" b="1" i="1" dirty="0">
                <a:solidFill>
                  <a:srgbClr val="0070C0"/>
                </a:solidFill>
                <a:latin typeface="Arial" panose="020B0604020202020204" pitchFamily="34" charset="0"/>
                <a:cs typeface="Arial" panose="020B0604020202020204" pitchFamily="34" charset="0"/>
              </a:rPr>
              <a:t> AJ, Nguyen-</a:t>
            </a:r>
            <a:r>
              <a:rPr lang="en-US" sz="1100" b="1" i="1" dirty="0" err="1">
                <a:solidFill>
                  <a:srgbClr val="0070C0"/>
                </a:solidFill>
                <a:latin typeface="Arial" panose="020B0604020202020204" pitchFamily="34" charset="0"/>
                <a:cs typeface="Arial" panose="020B0604020202020204" pitchFamily="34" charset="0"/>
              </a:rPr>
              <a:t>Trong</a:t>
            </a:r>
            <a:r>
              <a:rPr lang="en-US" sz="1100" b="1" i="1" dirty="0">
                <a:solidFill>
                  <a:srgbClr val="0070C0"/>
                </a:solidFill>
                <a:latin typeface="Arial" panose="020B0604020202020204" pitchFamily="34" charset="0"/>
                <a:cs typeface="Arial" panose="020B0604020202020204" pitchFamily="34" charset="0"/>
              </a:rPr>
              <a:t> PJ, </a:t>
            </a:r>
            <a:r>
              <a:rPr lang="en-US" sz="1100" b="1" i="1" dirty="0" err="1">
                <a:solidFill>
                  <a:srgbClr val="0070C0"/>
                </a:solidFill>
                <a:latin typeface="Arial" panose="020B0604020202020204" pitchFamily="34" charset="0"/>
                <a:cs typeface="Arial" panose="020B0604020202020204" pitchFamily="34" charset="0"/>
              </a:rPr>
              <a:t>Resendes</a:t>
            </a:r>
            <a:r>
              <a:rPr lang="en-US" sz="1100" b="1" i="1" dirty="0">
                <a:solidFill>
                  <a:srgbClr val="0070C0"/>
                </a:solidFill>
                <a:latin typeface="Arial" panose="020B0604020202020204" pitchFamily="34" charset="0"/>
                <a:cs typeface="Arial" panose="020B0604020202020204" pitchFamily="34" charset="0"/>
              </a:rPr>
              <a:t> E, </a:t>
            </a:r>
            <a:r>
              <a:rPr lang="en-US" sz="1100" b="1" i="1" dirty="0" err="1">
                <a:solidFill>
                  <a:srgbClr val="0070C0"/>
                </a:solidFill>
                <a:latin typeface="Arial" panose="020B0604020202020204" pitchFamily="34" charset="0"/>
                <a:cs typeface="Arial" panose="020B0604020202020204" pitchFamily="34" charset="0"/>
              </a:rPr>
              <a:t>Kalsaria</a:t>
            </a:r>
            <a:r>
              <a:rPr lang="en-US" sz="1100" b="1" i="1" dirty="0">
                <a:solidFill>
                  <a:srgbClr val="0070C0"/>
                </a:solidFill>
                <a:latin typeface="Arial" panose="020B0604020202020204" pitchFamily="34" charset="0"/>
                <a:cs typeface="Arial" panose="020B0604020202020204" pitchFamily="34" charset="0"/>
              </a:rPr>
              <a:t> P, Rangan BV, </a:t>
            </a:r>
            <a:r>
              <a:rPr lang="en-US" sz="1100" b="1" i="1" dirty="0" err="1">
                <a:solidFill>
                  <a:srgbClr val="0070C0"/>
                </a:solidFill>
                <a:latin typeface="Arial" panose="020B0604020202020204" pitchFamily="34" charset="0"/>
                <a:cs typeface="Arial" panose="020B0604020202020204" pitchFamily="34" charset="0"/>
              </a:rPr>
              <a:t>Ungi</a:t>
            </a:r>
            <a:r>
              <a:rPr lang="en-US" sz="1100" b="1" i="1" dirty="0">
                <a:solidFill>
                  <a:srgbClr val="0070C0"/>
                </a:solidFill>
                <a:latin typeface="Arial" panose="020B0604020202020204" pitchFamily="34" charset="0"/>
                <a:cs typeface="Arial" panose="020B0604020202020204" pitchFamily="34" charset="0"/>
              </a:rPr>
              <a:t> I, Thompson CA, Banerjee S, Brilakis ES. </a:t>
            </a:r>
            <a:br>
              <a:rPr lang="en-US" sz="1100" b="1" i="1" dirty="0">
                <a:solidFill>
                  <a:srgbClr val="92D050"/>
                </a:solidFill>
                <a:latin typeface="Arial" panose="020B0604020202020204" pitchFamily="34" charset="0"/>
                <a:cs typeface="Arial" panose="020B0604020202020204" pitchFamily="34" charset="0"/>
              </a:rPr>
            </a:br>
            <a:r>
              <a:rPr lang="en-US" sz="1100" b="1" i="1" dirty="0">
                <a:solidFill>
                  <a:srgbClr val="92D050"/>
                </a:solidFill>
                <a:latin typeface="Arial" panose="020B0604020202020204" pitchFamily="34" charset="0"/>
                <a:cs typeface="Arial" panose="020B0604020202020204" pitchFamily="34" charset="0"/>
              </a:rPr>
              <a:t>J Am Heart Assoc. 2016 Aug 20;5(8)</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699" b="12419"/>
          <a:stretch/>
        </p:blipFill>
        <p:spPr>
          <a:xfrm>
            <a:off x="2295249" y="2643781"/>
            <a:ext cx="7601509" cy="3722322"/>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92400" b="1643"/>
          <a:stretch/>
        </p:blipFill>
        <p:spPr>
          <a:xfrm>
            <a:off x="2931977" y="6491562"/>
            <a:ext cx="6230250" cy="293100"/>
          </a:xfrm>
          <a:prstGeom prst="rect">
            <a:avLst/>
          </a:prstGeom>
        </p:spPr>
      </p:pic>
    </p:spTree>
    <p:extLst>
      <p:ext uri="{BB962C8B-B14F-4D97-AF65-F5344CB8AC3E}">
        <p14:creationId xmlns:p14="http://schemas.microsoft.com/office/powerpoint/2010/main" val="5830164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125554" y="2245584"/>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6" name="TextBox 5"/>
          <p:cNvSpPr txBox="1"/>
          <p:nvPr/>
        </p:nvSpPr>
        <p:spPr>
          <a:xfrm>
            <a:off x="3365760" y="1812179"/>
            <a:ext cx="5582831" cy="523092"/>
          </a:xfrm>
          <a:prstGeom prst="rect">
            <a:avLst/>
          </a:prstGeom>
        </p:spPr>
        <p:txBody>
          <a:bodyPr wrap="square">
            <a:spAutoFit/>
          </a:bodyPr>
          <a:lstStyle/>
          <a:p>
            <a:pPr algn="ctr">
              <a:defRPr/>
            </a:pPr>
            <a:r>
              <a:rPr lang="en-US" sz="2799" b="1" i="1" kern="0" dirty="0">
                <a:solidFill>
                  <a:srgbClr val="92D050"/>
                </a:solidFill>
                <a:latin typeface="Arial"/>
              </a:rPr>
              <a:t>Intravascular imaging</a:t>
            </a:r>
          </a:p>
        </p:txBody>
      </p:sp>
      <p:sp>
        <p:nvSpPr>
          <p:cNvPr id="11" name="Rectangle 10"/>
          <p:cNvSpPr>
            <a:spLocks noChangeArrowheads="1"/>
          </p:cNvSpPr>
          <p:nvPr/>
        </p:nvSpPr>
        <p:spPr bwMode="auto">
          <a:xfrm>
            <a:off x="2057403" y="2466065"/>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15" name="Rectangle 2"/>
          <p:cNvSpPr>
            <a:spLocks noChangeArrowheads="1"/>
          </p:cNvSpPr>
          <p:nvPr/>
        </p:nvSpPr>
        <p:spPr bwMode="auto">
          <a:xfrm>
            <a:off x="190503" y="6966721"/>
            <a:ext cx="11772899"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050" b="1" i="1" dirty="0">
                <a:solidFill>
                  <a:srgbClr val="0070C0"/>
                </a:solidFill>
                <a:latin typeface="Arial" panose="020B0604020202020204" pitchFamily="34" charset="0"/>
                <a:cs typeface="Arial" panose="020B0604020202020204" pitchFamily="34" charset="0"/>
              </a:rPr>
              <a:t>Karacsonyi J, Alaswad K, Jaffer FA, Yeh RW, Patel MP, </a:t>
            </a:r>
            <a:r>
              <a:rPr lang="en-US" sz="1050" b="1" i="1" dirty="0" err="1">
                <a:solidFill>
                  <a:srgbClr val="0070C0"/>
                </a:solidFill>
                <a:latin typeface="Arial" panose="020B0604020202020204" pitchFamily="34" charset="0"/>
                <a:cs typeface="Arial" panose="020B0604020202020204" pitchFamily="34" charset="0"/>
              </a:rPr>
              <a:t>Bahadorani</a:t>
            </a:r>
            <a:r>
              <a:rPr lang="en-US" sz="1050" b="1" i="1" dirty="0">
                <a:solidFill>
                  <a:srgbClr val="0070C0"/>
                </a:solidFill>
                <a:latin typeface="Arial" panose="020B0604020202020204" pitchFamily="34" charset="0"/>
                <a:cs typeface="Arial" panose="020B0604020202020204" pitchFamily="34" charset="0"/>
              </a:rPr>
              <a:t> JN, Karatasakis A, Danek BA, Doing AH, Grantham JA, Karmpaliotis D,  Moses JW, </a:t>
            </a:r>
            <a:r>
              <a:rPr lang="en-US" sz="1050" b="1" i="1" dirty="0" err="1">
                <a:solidFill>
                  <a:srgbClr val="0070C0"/>
                </a:solidFill>
                <a:latin typeface="Arial" panose="020B0604020202020204" pitchFamily="34" charset="0"/>
                <a:cs typeface="Arial" panose="020B0604020202020204" pitchFamily="34" charset="0"/>
              </a:rPr>
              <a:t>Kirtane</a:t>
            </a:r>
            <a:r>
              <a:rPr lang="en-US" sz="1050" b="1" i="1" dirty="0">
                <a:solidFill>
                  <a:srgbClr val="0070C0"/>
                </a:solidFill>
                <a:latin typeface="Arial" panose="020B0604020202020204" pitchFamily="34" charset="0"/>
                <a:cs typeface="Arial" panose="020B0604020202020204" pitchFamily="34" charset="0"/>
              </a:rPr>
              <a:t> AJ, Parikh M, Ali Z,  Lombardi WL, Kandzari DE, Lembo NJ, Garcia S, Wyman RM, </a:t>
            </a:r>
            <a:r>
              <a:rPr lang="en-US" sz="1050" b="1" i="1" dirty="0" err="1">
                <a:solidFill>
                  <a:srgbClr val="0070C0"/>
                </a:solidFill>
                <a:latin typeface="Arial" panose="020B0604020202020204" pitchFamily="34" charset="0"/>
                <a:cs typeface="Arial" panose="020B0604020202020204" pitchFamily="34" charset="0"/>
              </a:rPr>
              <a:t>Alame</a:t>
            </a:r>
            <a:r>
              <a:rPr lang="en-US" sz="1050" b="1" i="1" dirty="0">
                <a:solidFill>
                  <a:srgbClr val="0070C0"/>
                </a:solidFill>
                <a:latin typeface="Arial" panose="020B0604020202020204" pitchFamily="34" charset="0"/>
                <a:cs typeface="Arial" panose="020B0604020202020204" pitchFamily="34" charset="0"/>
              </a:rPr>
              <a:t> AJ, Nguyen-</a:t>
            </a:r>
            <a:r>
              <a:rPr lang="en-US" sz="1050" b="1" i="1" dirty="0" err="1">
                <a:solidFill>
                  <a:srgbClr val="0070C0"/>
                </a:solidFill>
                <a:latin typeface="Arial" panose="020B0604020202020204" pitchFamily="34" charset="0"/>
                <a:cs typeface="Arial" panose="020B0604020202020204" pitchFamily="34" charset="0"/>
              </a:rPr>
              <a:t>Trong</a:t>
            </a:r>
            <a:r>
              <a:rPr lang="en-US" sz="1050" b="1" i="1" dirty="0">
                <a:solidFill>
                  <a:srgbClr val="0070C0"/>
                </a:solidFill>
                <a:latin typeface="Arial" panose="020B0604020202020204" pitchFamily="34" charset="0"/>
                <a:cs typeface="Arial" panose="020B0604020202020204" pitchFamily="34" charset="0"/>
              </a:rPr>
              <a:t> PJ, </a:t>
            </a:r>
            <a:r>
              <a:rPr lang="en-US" sz="1050" b="1" i="1" dirty="0" err="1">
                <a:solidFill>
                  <a:srgbClr val="0070C0"/>
                </a:solidFill>
                <a:latin typeface="Arial" panose="020B0604020202020204" pitchFamily="34" charset="0"/>
                <a:cs typeface="Arial" panose="020B0604020202020204" pitchFamily="34" charset="0"/>
              </a:rPr>
              <a:t>Resendes</a:t>
            </a:r>
            <a:r>
              <a:rPr lang="en-US" sz="1050" b="1" i="1" dirty="0">
                <a:solidFill>
                  <a:srgbClr val="0070C0"/>
                </a:solidFill>
                <a:latin typeface="Arial" panose="020B0604020202020204" pitchFamily="34" charset="0"/>
                <a:cs typeface="Arial" panose="020B0604020202020204" pitchFamily="34" charset="0"/>
              </a:rPr>
              <a:t> E, </a:t>
            </a:r>
            <a:r>
              <a:rPr lang="en-US" sz="1050" b="1" i="1" dirty="0" err="1">
                <a:solidFill>
                  <a:srgbClr val="0070C0"/>
                </a:solidFill>
                <a:latin typeface="Arial" panose="020B0604020202020204" pitchFamily="34" charset="0"/>
                <a:cs typeface="Arial" panose="020B0604020202020204" pitchFamily="34" charset="0"/>
              </a:rPr>
              <a:t>Kalsaria</a:t>
            </a:r>
            <a:r>
              <a:rPr lang="en-US" sz="1050" b="1" i="1" dirty="0">
                <a:solidFill>
                  <a:srgbClr val="0070C0"/>
                </a:solidFill>
                <a:latin typeface="Arial" panose="020B0604020202020204" pitchFamily="34" charset="0"/>
                <a:cs typeface="Arial" panose="020B0604020202020204" pitchFamily="34" charset="0"/>
              </a:rPr>
              <a:t> P, Rangan BV, </a:t>
            </a:r>
            <a:r>
              <a:rPr lang="en-US" sz="1050" b="1" i="1" dirty="0" err="1">
                <a:solidFill>
                  <a:srgbClr val="0070C0"/>
                </a:solidFill>
                <a:latin typeface="Arial" panose="020B0604020202020204" pitchFamily="34" charset="0"/>
                <a:cs typeface="Arial" panose="020B0604020202020204" pitchFamily="34" charset="0"/>
              </a:rPr>
              <a:t>Ungi</a:t>
            </a:r>
            <a:r>
              <a:rPr lang="en-US" sz="1050" b="1" i="1" dirty="0">
                <a:solidFill>
                  <a:srgbClr val="0070C0"/>
                </a:solidFill>
                <a:latin typeface="Arial" panose="020B0604020202020204" pitchFamily="34" charset="0"/>
                <a:cs typeface="Arial" panose="020B0604020202020204" pitchFamily="34" charset="0"/>
              </a:rPr>
              <a:t> I, Thompson CA, Banerjee S, Brilakis ES. </a:t>
            </a:r>
            <a:br>
              <a:rPr lang="en-US" sz="1050" b="1" i="1" dirty="0">
                <a:solidFill>
                  <a:srgbClr val="0070C0"/>
                </a:solidFill>
                <a:latin typeface="Arial" panose="020B0604020202020204" pitchFamily="34" charset="0"/>
                <a:cs typeface="Arial" panose="020B0604020202020204" pitchFamily="34" charset="0"/>
              </a:rPr>
            </a:br>
            <a:r>
              <a:rPr lang="en-US" sz="1050" b="1" i="1" dirty="0">
                <a:solidFill>
                  <a:srgbClr val="92D050"/>
                </a:solidFill>
                <a:latin typeface="Arial" panose="020B0604020202020204" pitchFamily="34" charset="0"/>
                <a:cs typeface="Arial" panose="020B0604020202020204" pitchFamily="34" charset="0"/>
              </a:rPr>
              <a:t>J Am Heart Assoc. 2016 Aug 20;5(8)</a:t>
            </a:r>
          </a:p>
        </p:txBody>
      </p:sp>
      <p:graphicFrame>
        <p:nvGraphicFramePr>
          <p:cNvPr id="12" name="Object 6"/>
          <p:cNvGraphicFramePr>
            <a:graphicFrameLocks/>
          </p:cNvGraphicFramePr>
          <p:nvPr/>
        </p:nvGraphicFramePr>
        <p:xfrm>
          <a:off x="1989249" y="2353306"/>
          <a:ext cx="8335852" cy="4613414"/>
        </p:xfrm>
        <a:graphic>
          <a:graphicData uri="http://schemas.openxmlformats.org/presentationml/2006/ole">
            <mc:AlternateContent xmlns:mc="http://schemas.openxmlformats.org/markup-compatibility/2006">
              <mc:Choice xmlns:v="urn:schemas-microsoft-com:vml" Requires="v">
                <p:oleObj name="Worksheet" r:id="rId2" imgW="8858170" imgH="4457700" progId="">
                  <p:embed/>
                </p:oleObj>
              </mc:Choice>
              <mc:Fallback>
                <p:oleObj name="Worksheet" r:id="rId2" imgW="8858170" imgH="4457700" progId="">
                  <p:embed/>
                  <p:pic>
                    <p:nvPicPr>
                      <p:cNvPr id="12" name="Object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249" y="2353306"/>
                        <a:ext cx="8335852" cy="461341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3" name="Rectangle 12"/>
          <p:cNvSpPr>
            <a:spLocks noChangeArrowheads="1"/>
          </p:cNvSpPr>
          <p:nvPr/>
        </p:nvSpPr>
        <p:spPr bwMode="auto">
          <a:xfrm>
            <a:off x="3668570" y="2430248"/>
            <a:ext cx="845103" cy="523220"/>
          </a:xfrm>
          <a:prstGeom prst="rect">
            <a:avLst/>
          </a:prstGeom>
          <a:solidFill>
            <a:schemeClr val="tx1"/>
          </a:solidFill>
          <a:ln w="9525">
            <a:noFill/>
            <a:miter lim="800000"/>
            <a:headEnd/>
            <a:tailEnd/>
          </a:ln>
        </p:spPr>
        <p:txBody>
          <a:bodyPr wrap="none">
            <a:spAutoFit/>
          </a:bodyPr>
          <a:lstStyle/>
          <a:p>
            <a:pPr algn="ctr" eaLnBrk="0" hangingPunct="0"/>
            <a:r>
              <a:rPr lang="el-GR" altLang="en-US" sz="1400" b="1" i="1" dirty="0">
                <a:solidFill>
                  <a:srgbClr val="FFFF00"/>
                </a:solidFill>
                <a:latin typeface="Arial"/>
              </a:rPr>
              <a:t>Δ</a:t>
            </a:r>
            <a:r>
              <a:rPr lang="en-US" altLang="en-US" sz="1400" b="1" i="1" dirty="0">
                <a:solidFill>
                  <a:srgbClr val="FFFF00"/>
                </a:solidFill>
                <a:latin typeface="Arial"/>
              </a:rPr>
              <a:t>=3.2%</a:t>
            </a:r>
          </a:p>
          <a:p>
            <a:pPr algn="ctr" eaLnBrk="0" hangingPunct="0"/>
            <a:r>
              <a:rPr lang="en-US" altLang="en-US" sz="1400" b="1" i="1" dirty="0">
                <a:solidFill>
                  <a:srgbClr val="FFFF00"/>
                </a:solidFill>
                <a:latin typeface="Arial"/>
              </a:rPr>
              <a:t>p=0.302</a:t>
            </a:r>
          </a:p>
        </p:txBody>
      </p:sp>
      <p:sp>
        <p:nvSpPr>
          <p:cNvPr id="14" name="Rectangle 13"/>
          <p:cNvSpPr>
            <a:spLocks noChangeArrowheads="1"/>
          </p:cNvSpPr>
          <p:nvPr/>
        </p:nvSpPr>
        <p:spPr bwMode="auto">
          <a:xfrm>
            <a:off x="6056690" y="2602687"/>
            <a:ext cx="845103" cy="523220"/>
          </a:xfrm>
          <a:prstGeom prst="rect">
            <a:avLst/>
          </a:prstGeom>
          <a:solidFill>
            <a:schemeClr val="tx1"/>
          </a:solidFill>
          <a:ln w="9525">
            <a:noFill/>
            <a:miter lim="800000"/>
            <a:headEnd/>
            <a:tailEnd/>
          </a:ln>
        </p:spPr>
        <p:txBody>
          <a:bodyPr wrap="none">
            <a:spAutoFit/>
          </a:bodyPr>
          <a:lstStyle/>
          <a:p>
            <a:pPr algn="ctr" eaLnBrk="0" hangingPunct="0"/>
            <a:r>
              <a:rPr lang="el-GR" altLang="en-US" sz="1400" b="1" i="1" dirty="0">
                <a:solidFill>
                  <a:srgbClr val="FFFF00"/>
                </a:solidFill>
                <a:latin typeface="Arial"/>
              </a:rPr>
              <a:t>Δ</a:t>
            </a:r>
            <a:r>
              <a:rPr lang="en-US" altLang="en-US" sz="1400" b="1" i="1" dirty="0">
                <a:solidFill>
                  <a:srgbClr val="FFFF00"/>
                </a:solidFill>
                <a:latin typeface="Arial"/>
              </a:rPr>
              <a:t>=1.8%</a:t>
            </a:r>
          </a:p>
          <a:p>
            <a:pPr algn="ctr" eaLnBrk="0" hangingPunct="0"/>
            <a:r>
              <a:rPr lang="en-US" altLang="en-US" sz="1400" b="1" i="1" dirty="0">
                <a:solidFill>
                  <a:srgbClr val="FFFF00"/>
                </a:solidFill>
                <a:latin typeface="Arial"/>
              </a:rPr>
              <a:t>p=0.588</a:t>
            </a:r>
          </a:p>
        </p:txBody>
      </p:sp>
      <p:sp>
        <p:nvSpPr>
          <p:cNvPr id="16" name="Rectangle 15"/>
          <p:cNvSpPr>
            <a:spLocks noChangeArrowheads="1"/>
          </p:cNvSpPr>
          <p:nvPr/>
        </p:nvSpPr>
        <p:spPr bwMode="auto">
          <a:xfrm>
            <a:off x="8442320" y="4784704"/>
            <a:ext cx="845103" cy="523220"/>
          </a:xfrm>
          <a:prstGeom prst="rect">
            <a:avLst/>
          </a:prstGeom>
          <a:solidFill>
            <a:schemeClr val="tx1"/>
          </a:solidFill>
          <a:ln w="9525">
            <a:noFill/>
            <a:miter lim="800000"/>
            <a:headEnd/>
            <a:tailEnd/>
          </a:ln>
        </p:spPr>
        <p:txBody>
          <a:bodyPr wrap="none">
            <a:spAutoFit/>
          </a:bodyPr>
          <a:lstStyle/>
          <a:p>
            <a:pPr algn="ctr" eaLnBrk="0" hangingPunct="0"/>
            <a:r>
              <a:rPr lang="el-GR" altLang="en-US" sz="1400" b="1" i="1" dirty="0">
                <a:solidFill>
                  <a:srgbClr val="FFFF00"/>
                </a:solidFill>
                <a:latin typeface="Arial"/>
              </a:rPr>
              <a:t>Δ</a:t>
            </a:r>
            <a:r>
              <a:rPr lang="en-US" altLang="en-US" sz="1400" b="1" i="1" dirty="0">
                <a:solidFill>
                  <a:srgbClr val="FFFF00"/>
                </a:solidFill>
                <a:latin typeface="Arial"/>
              </a:rPr>
              <a:t>=0.5%</a:t>
            </a:r>
          </a:p>
          <a:p>
            <a:pPr algn="ctr" eaLnBrk="0" hangingPunct="0"/>
            <a:r>
              <a:rPr lang="en-US" altLang="en-US" sz="1400" b="1" i="1" dirty="0">
                <a:solidFill>
                  <a:srgbClr val="FFFF00"/>
                </a:solidFill>
                <a:latin typeface="Arial"/>
              </a:rPr>
              <a:t>p=0.772</a:t>
            </a:r>
          </a:p>
        </p:txBody>
      </p:sp>
    </p:spTree>
    <p:extLst>
      <p:ext uri="{BB962C8B-B14F-4D97-AF65-F5344CB8AC3E}">
        <p14:creationId xmlns:p14="http://schemas.microsoft.com/office/powerpoint/2010/main" val="19368590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jpg"/>
          <p:cNvPicPr>
            <a:picLocks noChangeAspect="1"/>
          </p:cNvPicPr>
          <p:nvPr/>
        </p:nvPicPr>
        <p:blipFill rotWithShape="1">
          <a:blip r:embed="rId3" cstate="email">
            <a:extLst>
              <a:ext uri="{28A0092B-C50C-407E-A947-70E740481C1C}">
                <a14:useLocalDpi xmlns:a14="http://schemas.microsoft.com/office/drawing/2010/main" val="0"/>
              </a:ext>
            </a:extLst>
          </a:blip>
          <a:srcRect t="10237" b="16894"/>
          <a:stretch/>
        </p:blipFill>
        <p:spPr>
          <a:xfrm>
            <a:off x="2060284" y="2391972"/>
            <a:ext cx="7966658" cy="4352925"/>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19" name="Rectangle 18"/>
          <p:cNvSpPr/>
          <p:nvPr/>
        </p:nvSpPr>
        <p:spPr>
          <a:xfrm>
            <a:off x="2976115" y="1801333"/>
            <a:ext cx="6159261" cy="523092"/>
          </a:xfrm>
          <a:prstGeom prst="rect">
            <a:avLst/>
          </a:prstGeom>
        </p:spPr>
        <p:txBody>
          <a:bodyPr wrap="square">
            <a:spAutoFit/>
          </a:bodyPr>
          <a:lstStyle/>
          <a:p>
            <a:pPr algn="ctr" fontAlgn="base">
              <a:spcBef>
                <a:spcPct val="0"/>
              </a:spcBef>
              <a:spcAft>
                <a:spcPct val="0"/>
              </a:spcAft>
              <a:defRPr/>
            </a:pPr>
            <a:r>
              <a:rPr lang="en-US" sz="2799" b="1" i="1" kern="0" dirty="0">
                <a:solidFill>
                  <a:srgbClr val="92D050"/>
                </a:solidFill>
                <a:latin typeface="Arial" panose="020B0604020202020204" pitchFamily="34" charset="0"/>
                <a:cs typeface="Arial" panose="020B0604020202020204" pitchFamily="34" charset="0"/>
              </a:rPr>
              <a:t>Crossing strategy selection (2015) </a:t>
            </a:r>
          </a:p>
        </p:txBody>
      </p:sp>
      <p:sp>
        <p:nvSpPr>
          <p:cNvPr id="8" name="Rectangle 2"/>
          <p:cNvSpPr>
            <a:spLocks noChangeArrowheads="1"/>
          </p:cNvSpPr>
          <p:nvPr/>
        </p:nvSpPr>
        <p:spPr bwMode="auto">
          <a:xfrm>
            <a:off x="542927" y="6879734"/>
            <a:ext cx="1100137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200" b="1" i="1" dirty="0" err="1">
                <a:solidFill>
                  <a:srgbClr val="0070C0"/>
                </a:solidFill>
                <a:latin typeface="Arial" panose="020B0604020202020204" pitchFamily="34" charset="0"/>
                <a:cs typeface="Arial" panose="020B0604020202020204" pitchFamily="34" charset="0"/>
              </a:rPr>
              <a:t>Christopoulos</a:t>
            </a:r>
            <a:r>
              <a:rPr lang="en-US" sz="1200" b="1" i="1" dirty="0">
                <a:solidFill>
                  <a:srgbClr val="0070C0"/>
                </a:solidFill>
                <a:latin typeface="Arial" panose="020B0604020202020204" pitchFamily="34" charset="0"/>
                <a:cs typeface="Arial" panose="020B0604020202020204" pitchFamily="34" charset="0"/>
              </a:rPr>
              <a:t>, Karmpaliotis, </a:t>
            </a:r>
            <a:r>
              <a:rPr lang="en-US" sz="1200" b="1" i="1" dirty="0" err="1">
                <a:solidFill>
                  <a:srgbClr val="0070C0"/>
                </a:solidFill>
                <a:latin typeface="Arial" panose="020B0604020202020204" pitchFamily="34" charset="0"/>
                <a:cs typeface="Arial" panose="020B0604020202020204" pitchFamily="34" charset="0"/>
              </a:rPr>
              <a:t>Alaswad</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Yeh</a:t>
            </a:r>
            <a:r>
              <a:rPr lang="en-US" sz="1200" b="1" i="1" dirty="0">
                <a:solidFill>
                  <a:srgbClr val="0070C0"/>
                </a:solidFill>
                <a:latin typeface="Arial" panose="020B0604020202020204" pitchFamily="34" charset="0"/>
                <a:cs typeface="Arial" panose="020B0604020202020204" pitchFamily="34" charset="0"/>
              </a:rPr>
              <a:t>, Jaffer, Wyman, Lombardi, Menon, Grantham, </a:t>
            </a:r>
            <a:r>
              <a:rPr lang="en-US" sz="1200" b="1" i="1" dirty="0" err="1">
                <a:solidFill>
                  <a:srgbClr val="0070C0"/>
                </a:solidFill>
                <a:latin typeface="Arial" panose="020B0604020202020204" pitchFamily="34" charset="0"/>
                <a:cs typeface="Arial" panose="020B0604020202020204" pitchFamily="34" charset="0"/>
              </a:rPr>
              <a:t>Kandzari</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Lembo</a:t>
            </a:r>
            <a:r>
              <a:rPr lang="en-US" sz="1200" b="1" i="1" dirty="0">
                <a:solidFill>
                  <a:srgbClr val="0070C0"/>
                </a:solidFill>
                <a:latin typeface="Arial" panose="020B0604020202020204" pitchFamily="34" charset="0"/>
                <a:cs typeface="Arial" panose="020B0604020202020204" pitchFamily="34" charset="0"/>
              </a:rPr>
              <a:t>, Moses, </a:t>
            </a:r>
            <a:r>
              <a:rPr lang="en-US" sz="1200" b="1" i="1" dirty="0" err="1">
                <a:solidFill>
                  <a:srgbClr val="0070C0"/>
                </a:solidFill>
                <a:latin typeface="Arial" panose="020B0604020202020204" pitchFamily="34" charset="0"/>
                <a:cs typeface="Arial" panose="020B0604020202020204" pitchFamily="34" charset="0"/>
              </a:rPr>
              <a:t>Kirtane</a:t>
            </a:r>
            <a:r>
              <a:rPr lang="en-US" sz="1200" b="1" i="1" dirty="0">
                <a:solidFill>
                  <a:srgbClr val="0070C0"/>
                </a:solidFill>
                <a:latin typeface="Arial" panose="020B0604020202020204" pitchFamily="34" charset="0"/>
                <a:cs typeface="Arial" panose="020B0604020202020204" pitchFamily="34" charset="0"/>
              </a:rPr>
              <a:t>, Parikh, Green, Finn, Garcia, Doing, Patel, </a:t>
            </a:r>
            <a:r>
              <a:rPr lang="en-US" sz="1200" b="1" i="1" dirty="0" err="1">
                <a:solidFill>
                  <a:srgbClr val="0070C0"/>
                </a:solidFill>
                <a:latin typeface="Arial" panose="020B0604020202020204" pitchFamily="34" charset="0"/>
                <a:cs typeface="Arial" panose="020B0604020202020204" pitchFamily="34" charset="0"/>
              </a:rPr>
              <a:t>Bahadorani</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Tarar</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Christakopoulos</a:t>
            </a:r>
            <a:r>
              <a:rPr lang="en-US" sz="1200" b="1" i="1" dirty="0">
                <a:solidFill>
                  <a:srgbClr val="0070C0"/>
                </a:solidFill>
                <a:latin typeface="Arial" panose="020B0604020202020204" pitchFamily="34" charset="0"/>
                <a:cs typeface="Arial" panose="020B0604020202020204" pitchFamily="34" charset="0"/>
              </a:rPr>
              <a:t>, Thompson, Banerjee, Brilakis. </a:t>
            </a:r>
            <a:br>
              <a:rPr lang="en-US" sz="1200" b="1" i="1" dirty="0">
                <a:solidFill>
                  <a:srgbClr val="0070C0"/>
                </a:solidFill>
                <a:latin typeface="Arial" panose="020B0604020202020204" pitchFamily="34" charset="0"/>
                <a:cs typeface="Arial" panose="020B0604020202020204" pitchFamily="34" charset="0"/>
              </a:rPr>
            </a:br>
            <a:r>
              <a:rPr lang="en-US" sz="1200" b="1" i="1" dirty="0" err="1">
                <a:solidFill>
                  <a:srgbClr val="92D050"/>
                </a:solidFill>
                <a:latin typeface="Arial" panose="020B0604020202020204" pitchFamily="34" charset="0"/>
                <a:cs typeface="Arial" panose="020B0604020202020204" pitchFamily="34" charset="0"/>
              </a:rPr>
              <a:t>Int</a:t>
            </a:r>
            <a:r>
              <a:rPr lang="en-US" sz="1200" b="1" i="1" dirty="0">
                <a:solidFill>
                  <a:srgbClr val="92D050"/>
                </a:solidFill>
                <a:latin typeface="Arial" panose="020B0604020202020204" pitchFamily="34" charset="0"/>
                <a:cs typeface="Arial" panose="020B0604020202020204" pitchFamily="34" charset="0"/>
              </a:rPr>
              <a:t> J Cardiology 2015;198:222-228</a:t>
            </a:r>
          </a:p>
        </p:txBody>
      </p:sp>
    </p:spTree>
    <p:extLst>
      <p:ext uri="{BB962C8B-B14F-4D97-AF65-F5344CB8AC3E}">
        <p14:creationId xmlns:p14="http://schemas.microsoft.com/office/powerpoint/2010/main" val="12328480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42446" y="1778527"/>
            <a:ext cx="7797317" cy="707886"/>
          </a:xfrm>
          <a:prstGeom prst="rect">
            <a:avLst/>
          </a:prstGeom>
        </p:spPr>
        <p:txBody>
          <a:bodyPr wrap="square">
            <a:spAutoFit/>
          </a:bodyPr>
          <a:lstStyle/>
          <a:p>
            <a:pPr algn="ctr" fontAlgn="base">
              <a:spcBef>
                <a:spcPct val="0"/>
              </a:spcBef>
              <a:spcAft>
                <a:spcPct val="0"/>
              </a:spcAft>
              <a:defRPr/>
            </a:pPr>
            <a:r>
              <a:rPr lang="en-US" sz="2000" b="1" i="1" kern="0" dirty="0">
                <a:solidFill>
                  <a:srgbClr val="92D050"/>
                </a:solidFill>
                <a:latin typeface="Arial" panose="020B0604020202020204" pitchFamily="34" charset="0"/>
                <a:cs typeface="Arial" panose="020B0604020202020204" pitchFamily="34" charset="0"/>
              </a:rPr>
              <a:t>In-hospital MACE based upon successful crossing strategy (2017)</a:t>
            </a:r>
          </a:p>
        </p:txBody>
      </p:sp>
      <p:sp>
        <p:nvSpPr>
          <p:cNvPr id="8" name="Rectangle 2"/>
          <p:cNvSpPr>
            <a:spLocks noChangeArrowheads="1"/>
          </p:cNvSpPr>
          <p:nvPr/>
        </p:nvSpPr>
        <p:spPr bwMode="auto">
          <a:xfrm>
            <a:off x="542927" y="6966723"/>
            <a:ext cx="11001374"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050" b="1" i="1" dirty="0">
                <a:solidFill>
                  <a:srgbClr val="0070C0"/>
                </a:solidFill>
                <a:latin typeface="Arial" panose="020B0604020202020204" pitchFamily="34" charset="0"/>
                <a:cs typeface="Arial" panose="020B0604020202020204" pitchFamily="34" charset="0"/>
              </a:rPr>
              <a:t>Tajti , Karmpaliotis, Karmpaliotis, </a:t>
            </a:r>
            <a:r>
              <a:rPr lang="en-US" sz="1050" b="1" i="1" dirty="0" err="1">
                <a:solidFill>
                  <a:srgbClr val="0070C0"/>
                </a:solidFill>
                <a:latin typeface="Arial" panose="020B0604020202020204" pitchFamily="34" charset="0"/>
                <a:cs typeface="Arial" panose="020B0604020202020204" pitchFamily="34" charset="0"/>
              </a:rPr>
              <a:t>Alaswad</a:t>
            </a:r>
            <a:r>
              <a:rPr lang="en-US" sz="1050" b="1" i="1" dirty="0">
                <a:solidFill>
                  <a:srgbClr val="0070C0"/>
                </a:solidFill>
                <a:latin typeface="Arial" panose="020B0604020202020204" pitchFamily="34" charset="0"/>
                <a:cs typeface="Arial" panose="020B0604020202020204" pitchFamily="34" charset="0"/>
              </a:rPr>
              <a:t>, Jaffer, </a:t>
            </a:r>
            <a:r>
              <a:rPr lang="en-US" sz="1050" b="1" i="1" dirty="0" err="1">
                <a:solidFill>
                  <a:srgbClr val="0070C0"/>
                </a:solidFill>
                <a:latin typeface="Arial" panose="020B0604020202020204" pitchFamily="34" charset="0"/>
                <a:cs typeface="Arial" panose="020B0604020202020204" pitchFamily="34" charset="0"/>
              </a:rPr>
              <a:t>Yeh</a:t>
            </a:r>
            <a:r>
              <a:rPr lang="en-US" sz="1050" b="1" i="1" dirty="0">
                <a:solidFill>
                  <a:srgbClr val="0070C0"/>
                </a:solidFill>
                <a:latin typeface="Arial" panose="020B0604020202020204" pitchFamily="34" charset="0"/>
                <a:cs typeface="Arial" panose="020B0604020202020204" pitchFamily="34" charset="0"/>
              </a:rPr>
              <a:t>, Patel, Mahmud, Choi, Burke, Doing, </a:t>
            </a:r>
            <a:r>
              <a:rPr lang="en-US" sz="1050" b="1" i="1" dirty="0" err="1">
                <a:solidFill>
                  <a:srgbClr val="0070C0"/>
                </a:solidFill>
                <a:latin typeface="Arial" panose="020B0604020202020204" pitchFamily="34" charset="0"/>
                <a:cs typeface="Arial" panose="020B0604020202020204" pitchFamily="34" charset="0"/>
              </a:rPr>
              <a:t>Dattilo</a:t>
            </a:r>
            <a:r>
              <a:rPr lang="en-US" sz="1050" b="1" i="1" dirty="0">
                <a:solidFill>
                  <a:srgbClr val="0070C0"/>
                </a:solidFill>
                <a:latin typeface="Arial" panose="020B0604020202020204" pitchFamily="34" charset="0"/>
                <a:cs typeface="Arial" panose="020B0604020202020204" pitchFamily="34" charset="0"/>
              </a:rPr>
              <a:t>, </a:t>
            </a:r>
            <a:r>
              <a:rPr lang="en-US" sz="1050" b="1" i="1" dirty="0" err="1">
                <a:solidFill>
                  <a:srgbClr val="0070C0"/>
                </a:solidFill>
                <a:latin typeface="Arial" panose="020B0604020202020204" pitchFamily="34" charset="0"/>
                <a:cs typeface="Arial" panose="020B0604020202020204" pitchFamily="34" charset="0"/>
              </a:rPr>
              <a:t>Toma</a:t>
            </a:r>
            <a:r>
              <a:rPr lang="en-US" sz="1050" b="1" i="1" dirty="0">
                <a:solidFill>
                  <a:srgbClr val="0070C0"/>
                </a:solidFill>
                <a:latin typeface="Arial" panose="020B0604020202020204" pitchFamily="34" charset="0"/>
                <a:cs typeface="Arial" panose="020B0604020202020204" pitchFamily="34" charset="0"/>
              </a:rPr>
              <a:t>, Smith, </a:t>
            </a:r>
            <a:r>
              <a:rPr lang="en-US" sz="1050" b="1" i="1" dirty="0" err="1">
                <a:solidFill>
                  <a:srgbClr val="0070C0"/>
                </a:solidFill>
                <a:latin typeface="Arial" panose="020B0604020202020204" pitchFamily="34" charset="0"/>
                <a:cs typeface="Arial" panose="020B0604020202020204" pitchFamily="34" charset="0"/>
              </a:rPr>
              <a:t>Uretksy</a:t>
            </a:r>
            <a:r>
              <a:rPr lang="en-US" sz="1050" b="1" i="1" dirty="0">
                <a:solidFill>
                  <a:srgbClr val="0070C0"/>
                </a:solidFill>
                <a:latin typeface="Arial" panose="020B0604020202020204" pitchFamily="34" charset="0"/>
                <a:cs typeface="Arial" panose="020B0604020202020204" pitchFamily="34" charset="0"/>
              </a:rPr>
              <a:t>, </a:t>
            </a:r>
            <a:r>
              <a:rPr lang="en-US" sz="1050" b="1" i="1" dirty="0" err="1">
                <a:solidFill>
                  <a:srgbClr val="0070C0"/>
                </a:solidFill>
                <a:latin typeface="Arial" panose="020B0604020202020204" pitchFamily="34" charset="0"/>
                <a:cs typeface="Arial" panose="020B0604020202020204" pitchFamily="34" charset="0"/>
              </a:rPr>
              <a:t>Holper</a:t>
            </a:r>
            <a:r>
              <a:rPr lang="en-US" sz="1050" b="1" i="1" dirty="0">
                <a:solidFill>
                  <a:srgbClr val="0070C0"/>
                </a:solidFill>
                <a:latin typeface="Arial" panose="020B0604020202020204" pitchFamily="34" charset="0"/>
                <a:cs typeface="Arial" panose="020B0604020202020204" pitchFamily="34" charset="0"/>
              </a:rPr>
              <a:t>, Wyman, </a:t>
            </a:r>
            <a:r>
              <a:rPr lang="en-US" sz="1050" b="1" i="1" dirty="0" err="1">
                <a:solidFill>
                  <a:srgbClr val="0070C0"/>
                </a:solidFill>
                <a:latin typeface="Arial" panose="020B0604020202020204" pitchFamily="34" charset="0"/>
                <a:cs typeface="Arial" panose="020B0604020202020204" pitchFamily="34" charset="0"/>
              </a:rPr>
              <a:t>Kandzari</a:t>
            </a:r>
            <a:r>
              <a:rPr lang="en-US" sz="1050" b="1" i="1" dirty="0">
                <a:solidFill>
                  <a:srgbClr val="0070C0"/>
                </a:solidFill>
                <a:latin typeface="Arial" panose="020B0604020202020204" pitchFamily="34" charset="0"/>
                <a:cs typeface="Arial" panose="020B0604020202020204" pitchFamily="34" charset="0"/>
              </a:rPr>
              <a:t>, Garcia, </a:t>
            </a:r>
            <a:r>
              <a:rPr lang="en-US" sz="1050" b="1" i="1" dirty="0" err="1">
                <a:solidFill>
                  <a:srgbClr val="0070C0"/>
                </a:solidFill>
                <a:latin typeface="Arial" panose="020B0604020202020204" pitchFamily="34" charset="0"/>
                <a:cs typeface="Arial" panose="020B0604020202020204" pitchFamily="34" charset="0"/>
              </a:rPr>
              <a:t>Krestyaninov</a:t>
            </a:r>
            <a:r>
              <a:rPr lang="en-US" sz="1050" b="1" i="1" dirty="0">
                <a:solidFill>
                  <a:srgbClr val="0070C0"/>
                </a:solidFill>
                <a:latin typeface="Arial" panose="020B0604020202020204" pitchFamily="34" charset="0"/>
                <a:cs typeface="Arial" panose="020B0604020202020204" pitchFamily="34" charset="0"/>
              </a:rPr>
              <a:t>, </a:t>
            </a:r>
            <a:r>
              <a:rPr lang="en-US" sz="1050" b="1" i="1" dirty="0" err="1">
                <a:solidFill>
                  <a:srgbClr val="0070C0"/>
                </a:solidFill>
                <a:latin typeface="Arial" panose="020B0604020202020204" pitchFamily="34" charset="0"/>
                <a:cs typeface="Arial" panose="020B0604020202020204" pitchFamily="34" charset="0"/>
              </a:rPr>
              <a:t>Khelimskii</a:t>
            </a:r>
            <a:r>
              <a:rPr lang="en-US" sz="1050" b="1" i="1" dirty="0">
                <a:solidFill>
                  <a:srgbClr val="0070C0"/>
                </a:solidFill>
                <a:latin typeface="Arial" panose="020B0604020202020204" pitchFamily="34" charset="0"/>
                <a:cs typeface="Arial" panose="020B0604020202020204" pitchFamily="34" charset="0"/>
              </a:rPr>
              <a:t>, </a:t>
            </a:r>
            <a:r>
              <a:rPr lang="en-US" sz="1050" b="1" i="1" dirty="0" err="1">
                <a:solidFill>
                  <a:srgbClr val="0070C0"/>
                </a:solidFill>
                <a:latin typeface="Arial" panose="020B0604020202020204" pitchFamily="34" charset="0"/>
                <a:cs typeface="Arial" panose="020B0604020202020204" pitchFamily="34" charset="0"/>
              </a:rPr>
              <a:t>Koutouzis</a:t>
            </a:r>
            <a:r>
              <a:rPr lang="en-US" sz="1050" b="1" i="1" dirty="0">
                <a:solidFill>
                  <a:srgbClr val="0070C0"/>
                </a:solidFill>
                <a:latin typeface="Arial" panose="020B0604020202020204" pitchFamily="34" charset="0"/>
                <a:cs typeface="Arial" panose="020B0604020202020204" pitchFamily="34" charset="0"/>
              </a:rPr>
              <a:t>, </a:t>
            </a:r>
            <a:r>
              <a:rPr lang="en-US" sz="1050" b="1" i="1" dirty="0" err="1">
                <a:solidFill>
                  <a:srgbClr val="0070C0"/>
                </a:solidFill>
                <a:latin typeface="Arial" panose="020B0604020202020204" pitchFamily="34" charset="0"/>
                <a:cs typeface="Arial" panose="020B0604020202020204" pitchFamily="34" charset="0"/>
              </a:rPr>
              <a:t>Tsiafoutis</a:t>
            </a:r>
            <a:r>
              <a:rPr lang="en-US" sz="1050" b="1" i="1" dirty="0">
                <a:solidFill>
                  <a:srgbClr val="0070C0"/>
                </a:solidFill>
                <a:latin typeface="Arial" panose="020B0604020202020204" pitchFamily="34" charset="0"/>
                <a:cs typeface="Arial" panose="020B0604020202020204" pitchFamily="34" charset="0"/>
              </a:rPr>
              <a:t>, Moses, </a:t>
            </a:r>
            <a:r>
              <a:rPr lang="en-US" sz="1050" b="1" i="1" dirty="0" err="1">
                <a:solidFill>
                  <a:srgbClr val="0070C0"/>
                </a:solidFill>
                <a:latin typeface="Arial" panose="020B0604020202020204" pitchFamily="34" charset="0"/>
                <a:cs typeface="Arial" panose="020B0604020202020204" pitchFamily="34" charset="0"/>
              </a:rPr>
              <a:t>Lembo</a:t>
            </a:r>
            <a:r>
              <a:rPr lang="en-US" sz="1050" b="1" i="1" dirty="0">
                <a:solidFill>
                  <a:srgbClr val="0070C0"/>
                </a:solidFill>
                <a:latin typeface="Arial" panose="020B0604020202020204" pitchFamily="34" charset="0"/>
                <a:cs typeface="Arial" panose="020B0604020202020204" pitchFamily="34" charset="0"/>
              </a:rPr>
              <a:t>, Parikh, </a:t>
            </a:r>
            <a:r>
              <a:rPr lang="en-US" sz="1050" b="1" i="1" dirty="0" err="1">
                <a:solidFill>
                  <a:srgbClr val="0070C0"/>
                </a:solidFill>
                <a:latin typeface="Arial" panose="020B0604020202020204" pitchFamily="34" charset="0"/>
                <a:cs typeface="Arial" panose="020B0604020202020204" pitchFamily="34" charset="0"/>
              </a:rPr>
              <a:t>Kirtane</a:t>
            </a:r>
            <a:r>
              <a:rPr lang="en-US" sz="1050" b="1" i="1" dirty="0">
                <a:solidFill>
                  <a:srgbClr val="0070C0"/>
                </a:solidFill>
                <a:latin typeface="Arial" panose="020B0604020202020204" pitchFamily="34" charset="0"/>
                <a:cs typeface="Arial" panose="020B0604020202020204" pitchFamily="34" charset="0"/>
              </a:rPr>
              <a:t>, </a:t>
            </a:r>
            <a:r>
              <a:rPr lang="en-US" sz="1050" b="1" i="1" dirty="0" err="1">
                <a:solidFill>
                  <a:srgbClr val="0070C0"/>
                </a:solidFill>
                <a:latin typeface="Arial" panose="020B0604020202020204" pitchFamily="34" charset="0"/>
                <a:cs typeface="Arial" panose="020B0604020202020204" pitchFamily="34" charset="0"/>
              </a:rPr>
              <a:t>Doshi</a:t>
            </a:r>
            <a:r>
              <a:rPr lang="en-US" sz="1050" b="1" i="1" dirty="0">
                <a:solidFill>
                  <a:srgbClr val="0070C0"/>
                </a:solidFill>
                <a:latin typeface="Arial" panose="020B0604020202020204" pitchFamily="34" charset="0"/>
                <a:cs typeface="Arial" panose="020B0604020202020204" pitchFamily="34" charset="0"/>
              </a:rPr>
              <a:t>, </a:t>
            </a:r>
            <a:r>
              <a:rPr lang="en-US" sz="1050" b="1" i="1" dirty="0" err="1">
                <a:solidFill>
                  <a:srgbClr val="0070C0"/>
                </a:solidFill>
                <a:latin typeface="Arial" panose="020B0604020202020204" pitchFamily="34" charset="0"/>
                <a:cs typeface="Arial" panose="020B0604020202020204" pitchFamily="34" charset="0"/>
              </a:rPr>
              <a:t>Rangan</a:t>
            </a:r>
            <a:r>
              <a:rPr lang="en-US" sz="1050" b="1" i="1" dirty="0">
                <a:solidFill>
                  <a:srgbClr val="0070C0"/>
                </a:solidFill>
                <a:latin typeface="Arial" panose="020B0604020202020204" pitchFamily="34" charset="0"/>
                <a:cs typeface="Arial" panose="020B0604020202020204" pitchFamily="34" charset="0"/>
              </a:rPr>
              <a:t>, Ungi, Banerjee, Brilakis. </a:t>
            </a:r>
            <a:br>
              <a:rPr lang="en-US" sz="1050" b="1" i="1" dirty="0">
                <a:solidFill>
                  <a:srgbClr val="0070C0"/>
                </a:solidFill>
                <a:latin typeface="Arial" panose="020B0604020202020204" pitchFamily="34" charset="0"/>
                <a:cs typeface="Arial" panose="020B0604020202020204" pitchFamily="34" charset="0"/>
              </a:rPr>
            </a:br>
            <a:r>
              <a:rPr lang="en-US" sz="1050" b="1" i="1" dirty="0">
                <a:solidFill>
                  <a:srgbClr val="92D050"/>
                </a:solidFill>
                <a:latin typeface="Arial" panose="020B0604020202020204" pitchFamily="34" charset="0"/>
                <a:cs typeface="Arial" panose="020B0604020202020204" pitchFamily="34" charset="0"/>
              </a:rPr>
              <a:t>JACC </a:t>
            </a:r>
            <a:r>
              <a:rPr lang="en-US" sz="1050" b="1" i="1" dirty="0" err="1">
                <a:solidFill>
                  <a:srgbClr val="92D050"/>
                </a:solidFill>
                <a:latin typeface="Arial" panose="020B0604020202020204" pitchFamily="34" charset="0"/>
                <a:cs typeface="Arial" panose="020B0604020202020204" pitchFamily="34" charset="0"/>
              </a:rPr>
              <a:t>Intv</a:t>
            </a:r>
            <a:r>
              <a:rPr lang="en-US" sz="1050" b="1" i="1" dirty="0">
                <a:solidFill>
                  <a:srgbClr val="92D050"/>
                </a:solidFill>
                <a:latin typeface="Arial" panose="020B0604020202020204" pitchFamily="34" charset="0"/>
                <a:cs typeface="Arial" panose="020B0604020202020204" pitchFamily="34" charset="0"/>
              </a:rPr>
              <a:t>. [accepted for publication]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884" y="2431692"/>
            <a:ext cx="10644445" cy="4235810"/>
          </a:xfrm>
          <a:prstGeom prst="rect">
            <a:avLst/>
          </a:prstGeom>
        </p:spPr>
      </p:pic>
      <p:sp>
        <p:nvSpPr>
          <p:cNvPr id="4" name="TextBox 3"/>
          <p:cNvSpPr txBox="1"/>
          <p:nvPr/>
        </p:nvSpPr>
        <p:spPr>
          <a:xfrm>
            <a:off x="542930" y="2301747"/>
            <a:ext cx="3076575" cy="369332"/>
          </a:xfrm>
          <a:prstGeom prst="rect">
            <a:avLst/>
          </a:prstGeom>
          <a:noFill/>
          <a:ln>
            <a:solidFill>
              <a:schemeClr val="bg1">
                <a:lumMod val="65000"/>
              </a:schemeClr>
            </a:solidFill>
          </a:ln>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3,122</a:t>
            </a:r>
            <a:r>
              <a:rPr lang="en-US" b="1" dirty="0">
                <a:latin typeface="Arial" panose="020B0604020202020204" pitchFamily="34" charset="0"/>
                <a:cs typeface="Arial" panose="020B0604020202020204" pitchFamily="34" charset="0"/>
              </a:rPr>
              <a:t> lesions, </a:t>
            </a:r>
            <a:r>
              <a:rPr lang="en-US" b="1" dirty="0">
                <a:solidFill>
                  <a:srgbClr val="FF0000"/>
                </a:solidFill>
                <a:latin typeface="Arial" panose="020B0604020202020204" pitchFamily="34" charset="0"/>
                <a:cs typeface="Arial" panose="020B0604020202020204" pitchFamily="34" charset="0"/>
              </a:rPr>
              <a:t>20</a:t>
            </a:r>
            <a:r>
              <a:rPr lang="en-US" b="1" dirty="0">
                <a:latin typeface="Arial" panose="020B0604020202020204" pitchFamily="34" charset="0"/>
                <a:cs typeface="Arial" panose="020B0604020202020204" pitchFamily="34" charset="0"/>
              </a:rPr>
              <a:t> centers</a:t>
            </a:r>
          </a:p>
        </p:txBody>
      </p:sp>
    </p:spTree>
    <p:extLst>
      <p:ext uri="{BB962C8B-B14F-4D97-AF65-F5344CB8AC3E}">
        <p14:creationId xmlns:p14="http://schemas.microsoft.com/office/powerpoint/2010/main" val="15968459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1768477"/>
            <a:ext cx="8229600" cy="574675"/>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2799" b="1" i="1" dirty="0">
                <a:solidFill>
                  <a:srgbClr val="92D050"/>
                </a:solidFill>
                <a:latin typeface="Arial"/>
                <a:ea typeface="+mn-ea"/>
                <a:cs typeface="+mn-cs"/>
              </a:rPr>
              <a:t>Success and target vessel</a:t>
            </a:r>
          </a:p>
        </p:txBody>
      </p:sp>
      <p:graphicFrame>
        <p:nvGraphicFramePr>
          <p:cNvPr id="3" name="Chart 2"/>
          <p:cNvGraphicFramePr/>
          <p:nvPr/>
        </p:nvGraphicFramePr>
        <p:xfrm>
          <a:off x="2" y="2634219"/>
          <a:ext cx="4724400" cy="2692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5524502" y="2543882"/>
          <a:ext cx="5105400" cy="33909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362700" y="3364706"/>
            <a:ext cx="685800" cy="338554"/>
          </a:xfrm>
          <a:prstGeom prst="rect">
            <a:avLst/>
          </a:prstGeom>
          <a:noFill/>
        </p:spPr>
        <p:txBody>
          <a:bodyPr wrap="square" rtlCol="0">
            <a:spAutoFit/>
          </a:bodyPr>
          <a:lstStyle/>
          <a:p>
            <a:pPr algn="ctr" fontAlgn="base">
              <a:spcBef>
                <a:spcPct val="0"/>
              </a:spcBef>
              <a:spcAft>
                <a:spcPct val="0"/>
              </a:spcAft>
            </a:pPr>
            <a:r>
              <a:rPr lang="en-US" sz="1600" b="1" dirty="0">
                <a:solidFill>
                  <a:srgbClr val="FF0000"/>
                </a:solidFill>
                <a:latin typeface="Arial" panose="020B0604020202020204" pitchFamily="34" charset="0"/>
                <a:cs typeface="Arial" panose="020B0604020202020204" pitchFamily="34" charset="0"/>
              </a:rPr>
              <a:t>93%</a:t>
            </a:r>
          </a:p>
        </p:txBody>
      </p:sp>
      <p:sp>
        <p:nvSpPr>
          <p:cNvPr id="6" name="TextBox 5"/>
          <p:cNvSpPr txBox="1"/>
          <p:nvPr/>
        </p:nvSpPr>
        <p:spPr>
          <a:xfrm>
            <a:off x="422198" y="5599441"/>
            <a:ext cx="9976006" cy="923330"/>
          </a:xfrm>
          <a:prstGeom prst="rect">
            <a:avLst/>
          </a:prstGeom>
          <a:noFill/>
        </p:spPr>
        <p:txBody>
          <a:bodyPr wrap="square" rtlCol="0">
            <a:spAutoFit/>
          </a:bodyPr>
          <a:lstStyle/>
          <a:p>
            <a:pPr fontAlgn="base">
              <a:spcBef>
                <a:spcPct val="0"/>
              </a:spcBef>
              <a:spcAft>
                <a:spcPct val="0"/>
              </a:spcAft>
            </a:pPr>
            <a:r>
              <a:rPr lang="en-US" b="1" dirty="0">
                <a:solidFill>
                  <a:srgbClr val="FF0000"/>
                </a:solidFill>
                <a:latin typeface="Arial" panose="020B0604020202020204" pitchFamily="34" charset="0"/>
                <a:cs typeface="Arial" panose="020B0604020202020204" pitchFamily="34" charset="0"/>
              </a:rPr>
              <a:t>636 </a:t>
            </a:r>
            <a:r>
              <a:rPr lang="en-US" b="1" dirty="0">
                <a:latin typeface="Arial" panose="020B0604020202020204" pitchFamily="34" charset="0"/>
                <a:cs typeface="Arial" panose="020B0604020202020204" pitchFamily="34" charset="0"/>
              </a:rPr>
              <a:t>lesions;</a:t>
            </a:r>
            <a:r>
              <a:rPr lang="en-US" b="1" dirty="0">
                <a:solidFill>
                  <a:srgbClr val="FF0000"/>
                </a:solidFill>
                <a:latin typeface="Arial" panose="020B0604020202020204" pitchFamily="34" charset="0"/>
                <a:cs typeface="Arial" panose="020B0604020202020204" pitchFamily="34" charset="0"/>
              </a:rPr>
              <a:t> 6</a:t>
            </a:r>
            <a:r>
              <a:rPr lang="en-US" b="1" dirty="0">
                <a:solidFill>
                  <a:srgbClr val="000000"/>
                </a:solidFill>
                <a:latin typeface="Arial" panose="020B0604020202020204" pitchFamily="34" charset="0"/>
                <a:cs typeface="Arial" panose="020B0604020202020204" pitchFamily="34" charset="0"/>
              </a:rPr>
              <a:t> US centers</a:t>
            </a:r>
          </a:p>
          <a:p>
            <a:pPr fontAlgn="base">
              <a:spcBef>
                <a:spcPct val="0"/>
              </a:spcBef>
              <a:spcAft>
                <a:spcPct val="0"/>
              </a:spcAft>
            </a:pPr>
            <a:r>
              <a:rPr lang="en-US" b="1" dirty="0">
                <a:solidFill>
                  <a:srgbClr val="000000"/>
                </a:solidFill>
                <a:latin typeface="Arial" panose="020B0604020202020204" pitchFamily="34" charset="0"/>
                <a:cs typeface="Arial" panose="020B0604020202020204" pitchFamily="34" charset="0"/>
              </a:rPr>
              <a:t>Retrograde more frequently in RCA intervention:</a:t>
            </a:r>
          </a:p>
          <a:p>
            <a:pPr fontAlgn="base">
              <a:spcBef>
                <a:spcPct val="0"/>
              </a:spcBef>
              <a:spcAft>
                <a:spcPct val="0"/>
              </a:spcAft>
            </a:pPr>
            <a:r>
              <a:rPr lang="en-US" b="1" i="1" dirty="0">
                <a:latin typeface="Arial" panose="020B0604020202020204" pitchFamily="34" charset="0"/>
                <a:cs typeface="Arial" panose="020B0604020202020204" pitchFamily="34" charset="0"/>
              </a:rPr>
              <a:t>Initial strategy </a:t>
            </a:r>
            <a:r>
              <a:rPr lang="en-US" b="1" i="1" dirty="0">
                <a:solidFill>
                  <a:srgbClr val="FF0000"/>
                </a:solidFill>
                <a:latin typeface="Arial" panose="020B0604020202020204" pitchFamily="34" charset="0"/>
                <a:cs typeface="Arial" panose="020B0604020202020204" pitchFamily="34" charset="0"/>
              </a:rPr>
              <a:t>(26%)</a:t>
            </a:r>
            <a:r>
              <a:rPr lang="en-US" b="1" i="1" dirty="0">
                <a:latin typeface="Arial" panose="020B0604020202020204" pitchFamily="34" charset="0"/>
                <a:cs typeface="Arial" panose="020B0604020202020204" pitchFamily="34" charset="0"/>
              </a:rPr>
              <a:t>, final successful strategy </a:t>
            </a:r>
            <a:r>
              <a:rPr lang="en-US" b="1" i="1" dirty="0">
                <a:solidFill>
                  <a:srgbClr val="FF0000"/>
                </a:solidFill>
                <a:latin typeface="Arial" panose="020B0604020202020204" pitchFamily="34" charset="0"/>
                <a:cs typeface="Arial" panose="020B0604020202020204" pitchFamily="34" charset="0"/>
              </a:rPr>
              <a:t>(33%)</a:t>
            </a:r>
          </a:p>
        </p:txBody>
      </p:sp>
      <p:sp>
        <p:nvSpPr>
          <p:cNvPr id="9" name="Rectangle 2"/>
          <p:cNvSpPr>
            <a:spLocks noChangeArrowheads="1"/>
          </p:cNvSpPr>
          <p:nvPr/>
        </p:nvSpPr>
        <p:spPr bwMode="auto">
          <a:xfrm>
            <a:off x="1861754" y="6867737"/>
            <a:ext cx="85014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200" b="1" i="1" dirty="0" err="1">
                <a:solidFill>
                  <a:srgbClr val="0070C0"/>
                </a:solidFill>
                <a:latin typeface="Arial" panose="020B0604020202020204" pitchFamily="34" charset="0"/>
                <a:cs typeface="Arial" panose="020B0604020202020204" pitchFamily="34" charset="0"/>
              </a:rPr>
              <a:t>Christopoulos</a:t>
            </a:r>
            <a:r>
              <a:rPr lang="en-US" sz="1200" b="1" i="1" dirty="0">
                <a:solidFill>
                  <a:srgbClr val="0070C0"/>
                </a:solidFill>
                <a:latin typeface="Arial" panose="020B0604020202020204" pitchFamily="34" charset="0"/>
                <a:cs typeface="Arial" panose="020B0604020202020204" pitchFamily="34" charset="0"/>
              </a:rPr>
              <a:t>, Karmpaliotis, Wyman, </a:t>
            </a:r>
            <a:r>
              <a:rPr lang="en-US" sz="1200" b="1" i="1" dirty="0" err="1">
                <a:solidFill>
                  <a:srgbClr val="0070C0"/>
                </a:solidFill>
                <a:latin typeface="Arial" panose="020B0604020202020204" pitchFamily="34" charset="0"/>
                <a:cs typeface="Arial" panose="020B0604020202020204" pitchFamily="34" charset="0"/>
              </a:rPr>
              <a:t>Alaswad</a:t>
            </a:r>
            <a:r>
              <a:rPr lang="en-US" sz="1200" b="1" i="1" dirty="0">
                <a:solidFill>
                  <a:srgbClr val="0070C0"/>
                </a:solidFill>
                <a:latin typeface="Arial" panose="020B0604020202020204" pitchFamily="34" charset="0"/>
                <a:cs typeface="Arial" panose="020B0604020202020204" pitchFamily="34" charset="0"/>
              </a:rPr>
              <a:t>, McCabe, Lombardi, Grantham, </a:t>
            </a:r>
            <a:r>
              <a:rPr lang="en-US" sz="1200" b="1" i="1" dirty="0" err="1">
                <a:solidFill>
                  <a:srgbClr val="0070C0"/>
                </a:solidFill>
                <a:latin typeface="Arial" panose="020B0604020202020204" pitchFamily="34" charset="0"/>
                <a:cs typeface="Arial" panose="020B0604020202020204" pitchFamily="34" charset="0"/>
              </a:rPr>
              <a:t>Marso</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Kotsia</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Rangan</a:t>
            </a:r>
            <a:r>
              <a:rPr lang="en-US" sz="1200" b="1" i="1" dirty="0">
                <a:solidFill>
                  <a:srgbClr val="0070C0"/>
                </a:solidFill>
                <a:latin typeface="Arial" panose="020B0604020202020204" pitchFamily="34" charset="0"/>
                <a:cs typeface="Arial" panose="020B0604020202020204" pitchFamily="34" charset="0"/>
              </a:rPr>
              <a:t>, Garcia, </a:t>
            </a:r>
            <a:r>
              <a:rPr lang="en-US" sz="1200" b="1" i="1" dirty="0" err="1">
                <a:solidFill>
                  <a:srgbClr val="0070C0"/>
                </a:solidFill>
                <a:latin typeface="Arial" panose="020B0604020202020204" pitchFamily="34" charset="0"/>
                <a:cs typeface="Arial" panose="020B0604020202020204" pitchFamily="34" charset="0"/>
              </a:rPr>
              <a:t>Lembo</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Kandzari</a:t>
            </a:r>
            <a:r>
              <a:rPr lang="en-US" sz="1200" b="1" i="1" dirty="0">
                <a:solidFill>
                  <a:srgbClr val="0070C0"/>
                </a:solidFill>
                <a:latin typeface="Arial" panose="020B0604020202020204" pitchFamily="34" charset="0"/>
                <a:cs typeface="Arial" panose="020B0604020202020204" pitchFamily="34" charset="0"/>
              </a:rPr>
              <a:t>, Lee, </a:t>
            </a:r>
            <a:r>
              <a:rPr lang="en-US" sz="1200" b="1" i="1" dirty="0" err="1">
                <a:solidFill>
                  <a:srgbClr val="0070C0"/>
                </a:solidFill>
                <a:latin typeface="Arial" panose="020B0604020202020204" pitchFamily="34" charset="0"/>
                <a:cs typeface="Arial" panose="020B0604020202020204" pitchFamily="34" charset="0"/>
              </a:rPr>
              <a:t>Kalynych</a:t>
            </a:r>
            <a:r>
              <a:rPr lang="en-US" sz="1200" b="1" i="1" dirty="0">
                <a:solidFill>
                  <a:srgbClr val="0070C0"/>
                </a:solidFill>
                <a:latin typeface="Arial" panose="020B0604020202020204" pitchFamily="34" charset="0"/>
                <a:cs typeface="Arial" panose="020B0604020202020204" pitchFamily="34" charset="0"/>
              </a:rPr>
              <a:t>, Carlson, Thompson, Banerjee, Brilakis.</a:t>
            </a:r>
          </a:p>
          <a:p>
            <a:pPr algn="ctr" fontAlgn="base">
              <a:spcBef>
                <a:spcPct val="0"/>
              </a:spcBef>
              <a:spcAft>
                <a:spcPct val="0"/>
              </a:spcAft>
            </a:pPr>
            <a:r>
              <a:rPr lang="en-US" sz="1200" b="1" i="1" dirty="0">
                <a:solidFill>
                  <a:srgbClr val="92D050"/>
                </a:solidFill>
                <a:latin typeface="Arial" panose="020B0604020202020204" pitchFamily="34" charset="0"/>
                <a:cs typeface="Arial" panose="020B0604020202020204" pitchFamily="34" charset="0"/>
              </a:rPr>
              <a:t>Can J </a:t>
            </a:r>
            <a:r>
              <a:rPr lang="en-US" sz="1200" b="1" i="1" dirty="0" err="1">
                <a:solidFill>
                  <a:srgbClr val="92D050"/>
                </a:solidFill>
                <a:latin typeface="Arial" panose="020B0604020202020204" pitchFamily="34" charset="0"/>
                <a:cs typeface="Arial" panose="020B0604020202020204" pitchFamily="34" charset="0"/>
              </a:rPr>
              <a:t>Cardiol</a:t>
            </a:r>
            <a:r>
              <a:rPr lang="en-US" sz="1200" b="1" i="1" dirty="0">
                <a:solidFill>
                  <a:srgbClr val="92D050"/>
                </a:solidFill>
                <a:latin typeface="Arial" panose="020B0604020202020204" pitchFamily="34" charset="0"/>
                <a:cs typeface="Arial" panose="020B0604020202020204" pitchFamily="34" charset="0"/>
              </a:rPr>
              <a:t> 2014;30:1588-94</a:t>
            </a:r>
          </a:p>
        </p:txBody>
      </p:sp>
    </p:spTree>
    <p:extLst>
      <p:ext uri="{BB962C8B-B14F-4D97-AF65-F5344CB8AC3E}">
        <p14:creationId xmlns:p14="http://schemas.microsoft.com/office/powerpoint/2010/main" val="14203936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nvGraphicFramePr>
        <p:xfrm>
          <a:off x="4969097" y="3364618"/>
          <a:ext cx="4143362" cy="2999216"/>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1"/>
          <p:cNvSpPr>
            <a:spLocks noGrp="1"/>
          </p:cNvSpPr>
          <p:nvPr>
            <p:ph type="title" idx="4294967295"/>
          </p:nvPr>
        </p:nvSpPr>
        <p:spPr>
          <a:xfrm>
            <a:off x="1981200" y="1830541"/>
            <a:ext cx="8229600" cy="574675"/>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2799" b="1" i="1" dirty="0">
                <a:solidFill>
                  <a:srgbClr val="92D050"/>
                </a:solidFill>
                <a:latin typeface="Arial"/>
                <a:ea typeface="+mn-ea"/>
                <a:cs typeface="+mn-cs"/>
              </a:rPr>
              <a:t>Mode of failure</a:t>
            </a:r>
          </a:p>
        </p:txBody>
      </p:sp>
      <p:graphicFrame>
        <p:nvGraphicFramePr>
          <p:cNvPr id="47" name="Chart 46"/>
          <p:cNvGraphicFramePr/>
          <p:nvPr/>
        </p:nvGraphicFramePr>
        <p:xfrm>
          <a:off x="1214984" y="3220358"/>
          <a:ext cx="4408556" cy="3155706"/>
        </p:xfrm>
        <a:graphic>
          <a:graphicData uri="http://schemas.openxmlformats.org/drawingml/2006/chart">
            <c:chart xmlns:c="http://schemas.openxmlformats.org/drawingml/2006/chart" xmlns:r="http://schemas.openxmlformats.org/officeDocument/2006/relationships" r:id="rId3"/>
          </a:graphicData>
        </a:graphic>
      </p:graphicFrame>
      <p:sp>
        <p:nvSpPr>
          <p:cNvPr id="49" name="Rectangle 48"/>
          <p:cNvSpPr/>
          <p:nvPr/>
        </p:nvSpPr>
        <p:spPr>
          <a:xfrm>
            <a:off x="3396892" y="3163819"/>
            <a:ext cx="716863" cy="369332"/>
          </a:xfrm>
          <a:prstGeom prst="rect">
            <a:avLst/>
          </a:prstGeom>
        </p:spPr>
        <p:txBody>
          <a:bodyPr wrap="none">
            <a:spAutoFit/>
          </a:bodyPr>
          <a:lstStyle/>
          <a:p>
            <a:pPr eaLnBrk="0" fontAlgn="base" hangingPunct="0">
              <a:spcBef>
                <a:spcPct val="0"/>
              </a:spcBef>
              <a:spcAft>
                <a:spcPct val="0"/>
              </a:spcAft>
            </a:pPr>
            <a:r>
              <a:rPr lang="en-US" b="1" dirty="0">
                <a:solidFill>
                  <a:srgbClr val="000000"/>
                </a:solidFill>
                <a:latin typeface="Arial" panose="020B0604020202020204" pitchFamily="34" charset="0"/>
                <a:cs typeface="Arial" panose="020B0604020202020204" pitchFamily="34" charset="0"/>
              </a:rPr>
              <a:t>n=33</a:t>
            </a:r>
            <a:endParaRPr lang="en-US" dirty="0">
              <a:solidFill>
                <a:srgbClr val="000000"/>
              </a:solidFill>
              <a:latin typeface="Arial" panose="020B0604020202020204" pitchFamily="34" charset="0"/>
              <a:cs typeface="Arial" panose="020B0604020202020204" pitchFamily="34" charset="0"/>
            </a:endParaRPr>
          </a:p>
        </p:txBody>
      </p:sp>
      <p:sp>
        <p:nvSpPr>
          <p:cNvPr id="50" name="Rectangle 49"/>
          <p:cNvSpPr/>
          <p:nvPr/>
        </p:nvSpPr>
        <p:spPr>
          <a:xfrm>
            <a:off x="2395175" y="4382868"/>
            <a:ext cx="845103" cy="369332"/>
          </a:xfrm>
          <a:prstGeom prst="rect">
            <a:avLst/>
          </a:prstGeom>
        </p:spPr>
        <p:txBody>
          <a:bodyPr wrap="none">
            <a:spAutoFit/>
          </a:bodyPr>
          <a:lstStyle/>
          <a:p>
            <a:pPr eaLnBrk="0" fontAlgn="base" hangingPunct="0">
              <a:spcBef>
                <a:spcPct val="0"/>
              </a:spcBef>
              <a:spcAft>
                <a:spcPct val="0"/>
              </a:spcAft>
            </a:pPr>
            <a:r>
              <a:rPr lang="en-US" altLang="en-US" b="1" dirty="0">
                <a:solidFill>
                  <a:srgbClr val="000000"/>
                </a:solidFill>
                <a:latin typeface="Arial" panose="020B0604020202020204" pitchFamily="34" charset="0"/>
                <a:cs typeface="Arial" panose="020B0604020202020204" pitchFamily="34" charset="0"/>
              </a:rPr>
              <a:t>n=347</a:t>
            </a:r>
            <a:endParaRPr lang="en-US" dirty="0">
              <a:solidFill>
                <a:srgbClr val="000000"/>
              </a:solidFill>
              <a:latin typeface="Arial" panose="020B0604020202020204" pitchFamily="34" charset="0"/>
              <a:cs typeface="Arial" panose="020B0604020202020204" pitchFamily="34" charset="0"/>
            </a:endParaRPr>
          </a:p>
        </p:txBody>
      </p:sp>
      <p:sp>
        <p:nvSpPr>
          <p:cNvPr id="53" name="Freeform 52"/>
          <p:cNvSpPr/>
          <p:nvPr/>
        </p:nvSpPr>
        <p:spPr bwMode="auto">
          <a:xfrm>
            <a:off x="6136084" y="4504100"/>
            <a:ext cx="745264" cy="430759"/>
          </a:xfrm>
          <a:custGeom>
            <a:avLst/>
            <a:gdLst>
              <a:gd name="connsiteX0" fmla="*/ 745263 w 745263"/>
              <a:gd name="connsiteY0" fmla="*/ 385845 h 385845"/>
              <a:gd name="connsiteX1" fmla="*/ 0 w 745263"/>
              <a:gd name="connsiteY1" fmla="*/ 0 h 385845"/>
            </a:gdLst>
            <a:ahLst/>
            <a:cxnLst>
              <a:cxn ang="0">
                <a:pos x="connsiteX0" y="connsiteY0"/>
              </a:cxn>
              <a:cxn ang="0">
                <a:pos x="connsiteX1" y="connsiteY1"/>
              </a:cxn>
            </a:cxnLst>
            <a:rect l="l" t="t" r="r" b="b"/>
            <a:pathLst>
              <a:path w="745263" h="385845">
                <a:moveTo>
                  <a:pt x="745263" y="385845"/>
                </a:moveTo>
                <a:lnTo>
                  <a:pt x="0" y="0"/>
                </a:lnTo>
              </a:path>
            </a:pathLst>
          </a:cu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fontAlgn="base">
              <a:spcBef>
                <a:spcPct val="0"/>
              </a:spcBef>
              <a:spcAft>
                <a:spcPct val="0"/>
              </a:spcAft>
            </a:pPr>
            <a:endParaRPr lang="en-US" sz="2799" b="1">
              <a:solidFill>
                <a:srgbClr val="333399"/>
              </a:solidFill>
            </a:endParaRPr>
          </a:p>
        </p:txBody>
      </p:sp>
      <p:sp>
        <p:nvSpPr>
          <p:cNvPr id="54" name="Oval 53"/>
          <p:cNvSpPr/>
          <p:nvPr/>
        </p:nvSpPr>
        <p:spPr bwMode="auto">
          <a:xfrm>
            <a:off x="3044901" y="3341582"/>
            <a:ext cx="1375565" cy="60572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fontAlgn="base">
              <a:spcBef>
                <a:spcPct val="0"/>
              </a:spcBef>
              <a:spcAft>
                <a:spcPct val="0"/>
              </a:spcAft>
            </a:pPr>
            <a:endParaRPr lang="en-US" sz="2799" b="1">
              <a:solidFill>
                <a:srgbClr val="333399"/>
              </a:solidFill>
            </a:endParaRPr>
          </a:p>
        </p:txBody>
      </p:sp>
      <p:cxnSp>
        <p:nvCxnSpPr>
          <p:cNvPr id="55" name="Straight Connector 54"/>
          <p:cNvCxnSpPr>
            <a:stCxn id="54" idx="6"/>
            <a:endCxn id="57" idx="1"/>
          </p:cNvCxnSpPr>
          <p:nvPr/>
        </p:nvCxnSpPr>
        <p:spPr bwMode="auto">
          <a:xfrm flipV="1">
            <a:off x="4420466" y="3556638"/>
            <a:ext cx="2587581" cy="87809"/>
          </a:xfrm>
          <a:prstGeom prst="line">
            <a:avLst/>
          </a:prstGeom>
          <a:noFill/>
          <a:ln w="38100" cap="flat" cmpd="sng" algn="ctr">
            <a:solidFill>
              <a:srgbClr val="FF0000"/>
            </a:solidFill>
            <a:prstDash val="solid"/>
            <a:round/>
            <a:headEnd type="none" w="med" len="med"/>
            <a:tailEnd type="none" w="med" len="med"/>
          </a:ln>
          <a:effectLst/>
        </p:spPr>
      </p:cxnSp>
      <p:cxnSp>
        <p:nvCxnSpPr>
          <p:cNvPr id="56" name="Straight Connector 55"/>
          <p:cNvCxnSpPr>
            <a:stCxn id="54" idx="6"/>
            <a:endCxn id="58" idx="1"/>
          </p:cNvCxnSpPr>
          <p:nvPr/>
        </p:nvCxnSpPr>
        <p:spPr bwMode="auto">
          <a:xfrm>
            <a:off x="4420466" y="3644447"/>
            <a:ext cx="1808850" cy="1018233"/>
          </a:xfrm>
          <a:prstGeom prst="line">
            <a:avLst/>
          </a:prstGeom>
          <a:noFill/>
          <a:ln w="38100" cap="flat" cmpd="sng" algn="ctr">
            <a:solidFill>
              <a:srgbClr val="FF0000"/>
            </a:solidFill>
            <a:prstDash val="solid"/>
            <a:round/>
            <a:headEnd type="none" w="med" len="med"/>
            <a:tailEnd type="none" w="med" len="med"/>
          </a:ln>
          <a:effectLst/>
        </p:spPr>
      </p:cxnSp>
      <p:sp>
        <p:nvSpPr>
          <p:cNvPr id="57" name="Rectangle 56"/>
          <p:cNvSpPr/>
          <p:nvPr/>
        </p:nvSpPr>
        <p:spPr>
          <a:xfrm>
            <a:off x="7008047" y="3387361"/>
            <a:ext cx="657552" cy="338554"/>
          </a:xfrm>
          <a:prstGeom prst="rect">
            <a:avLst/>
          </a:prstGeom>
        </p:spPr>
        <p:txBody>
          <a:bodyPr wrap="none">
            <a:spAutoFit/>
          </a:bodyPr>
          <a:lstStyle/>
          <a:p>
            <a:pPr eaLnBrk="0" fontAlgn="base" hangingPunct="0">
              <a:spcBef>
                <a:spcPct val="0"/>
              </a:spcBef>
              <a:spcAft>
                <a:spcPct val="0"/>
              </a:spcAft>
            </a:pPr>
            <a:r>
              <a:rPr lang="en-US" sz="1600" b="1" dirty="0">
                <a:latin typeface="Arial" panose="020B0604020202020204" pitchFamily="34" charset="0"/>
                <a:cs typeface="Arial" panose="020B0604020202020204" pitchFamily="34" charset="0"/>
              </a:rPr>
              <a:t>n=10</a:t>
            </a:r>
          </a:p>
        </p:txBody>
      </p:sp>
      <p:sp>
        <p:nvSpPr>
          <p:cNvPr id="58" name="Rectangle 57"/>
          <p:cNvSpPr/>
          <p:nvPr/>
        </p:nvSpPr>
        <p:spPr>
          <a:xfrm>
            <a:off x="6229316" y="4493403"/>
            <a:ext cx="657552" cy="338554"/>
          </a:xfrm>
          <a:prstGeom prst="rect">
            <a:avLst/>
          </a:prstGeom>
        </p:spPr>
        <p:txBody>
          <a:bodyPr wrap="none">
            <a:spAutoFit/>
          </a:bodyPr>
          <a:lstStyle/>
          <a:p>
            <a:pPr eaLnBrk="0" fontAlgn="base" hangingPunct="0">
              <a:spcBef>
                <a:spcPct val="0"/>
              </a:spcBef>
              <a:spcAft>
                <a:spcPct val="0"/>
              </a:spcAft>
            </a:pPr>
            <a:r>
              <a:rPr lang="en-US" sz="1600" b="1" dirty="0">
                <a:latin typeface="Arial" panose="020B0604020202020204" pitchFamily="34" charset="0"/>
                <a:cs typeface="Arial" panose="020B0604020202020204" pitchFamily="34" charset="0"/>
              </a:rPr>
              <a:t>n=23</a:t>
            </a:r>
            <a:endParaRPr lang="en-US" sz="1600" dirty="0">
              <a:latin typeface="Arial" panose="020B0604020202020204" pitchFamily="34" charset="0"/>
              <a:cs typeface="Arial" panose="020B0604020202020204" pitchFamily="34" charset="0"/>
            </a:endParaRPr>
          </a:p>
        </p:txBody>
      </p:sp>
      <p:sp>
        <p:nvSpPr>
          <p:cNvPr id="59" name="Rectangle 58"/>
          <p:cNvSpPr/>
          <p:nvPr/>
        </p:nvSpPr>
        <p:spPr>
          <a:xfrm>
            <a:off x="8606884" y="3285212"/>
            <a:ext cx="2399995" cy="1015663"/>
          </a:xfrm>
          <a:prstGeom prst="rect">
            <a:avLst/>
          </a:prstGeom>
          <a:ln>
            <a:solidFill>
              <a:schemeClr val="bg1">
                <a:lumMod val="65000"/>
              </a:schemeClr>
            </a:solidFill>
          </a:ln>
          <a:effectLst/>
        </p:spPr>
        <p:txBody>
          <a:bodyPr wrap="square">
            <a:spAutoFit/>
          </a:bodyPr>
          <a:lstStyle/>
          <a:p>
            <a:pPr eaLnBrk="0" fontAlgn="base" hangingPunct="0">
              <a:spcBef>
                <a:spcPct val="0"/>
              </a:spcBef>
              <a:spcAft>
                <a:spcPct val="0"/>
              </a:spcAft>
            </a:pPr>
            <a:r>
              <a:rPr lang="en-US" sz="1200" b="1" dirty="0">
                <a:solidFill>
                  <a:srgbClr val="FF0000"/>
                </a:solidFill>
                <a:latin typeface="Arial" panose="020B0604020202020204" pitchFamily="34" charset="0"/>
                <a:cs typeface="Arial" panose="020B0604020202020204" pitchFamily="34" charset="0"/>
              </a:rPr>
              <a:t>9 technical successes</a:t>
            </a:r>
          </a:p>
          <a:p>
            <a:pPr marL="171440" indent="-171440" eaLnBrk="0" fontAlgn="base" hangingPunct="0">
              <a:spcBef>
                <a:spcPct val="0"/>
              </a:spcBef>
              <a:spcAft>
                <a:spcPct val="0"/>
              </a:spcAft>
              <a:buFont typeface="Arial" panose="020B0604020202020204" pitchFamily="34" charset="0"/>
              <a:buChar char="•"/>
            </a:pPr>
            <a:r>
              <a:rPr lang="en-US" sz="1200" b="1" dirty="0">
                <a:solidFill>
                  <a:srgbClr val="BBE0E3">
                    <a:lumMod val="50000"/>
                  </a:srgbClr>
                </a:solidFill>
                <a:latin typeface="Arial" panose="020B0604020202020204" pitchFamily="34" charset="0"/>
                <a:cs typeface="Arial" panose="020B0604020202020204" pitchFamily="34" charset="0"/>
              </a:rPr>
              <a:t>Death (n=1)</a:t>
            </a:r>
          </a:p>
          <a:p>
            <a:pPr marL="171440" indent="-171440" eaLnBrk="0" fontAlgn="base" hangingPunct="0">
              <a:spcBef>
                <a:spcPct val="0"/>
              </a:spcBef>
              <a:spcAft>
                <a:spcPct val="0"/>
              </a:spcAft>
              <a:buFont typeface="Arial" panose="020B0604020202020204" pitchFamily="34" charset="0"/>
              <a:buChar char="•"/>
            </a:pPr>
            <a:r>
              <a:rPr lang="en-US" sz="1200" b="1" dirty="0">
                <a:solidFill>
                  <a:srgbClr val="BBE0E3">
                    <a:lumMod val="50000"/>
                  </a:srgbClr>
                </a:solidFill>
                <a:latin typeface="Arial" panose="020B0604020202020204" pitchFamily="34" charset="0"/>
                <a:cs typeface="Arial" panose="020B0604020202020204" pitchFamily="34" charset="0"/>
              </a:rPr>
              <a:t>MI (n=4)</a:t>
            </a:r>
          </a:p>
          <a:p>
            <a:pPr marL="171440" indent="-171440" eaLnBrk="0" fontAlgn="base" hangingPunct="0">
              <a:spcBef>
                <a:spcPct val="0"/>
              </a:spcBef>
              <a:spcAft>
                <a:spcPct val="0"/>
              </a:spcAft>
              <a:buFont typeface="Arial" panose="020B0604020202020204" pitchFamily="34" charset="0"/>
              <a:buChar char="•"/>
            </a:pPr>
            <a:r>
              <a:rPr lang="en-US" sz="1200" b="1" dirty="0">
                <a:solidFill>
                  <a:srgbClr val="BBE0E3">
                    <a:lumMod val="50000"/>
                  </a:srgbClr>
                </a:solidFill>
                <a:latin typeface="Arial" panose="020B0604020202020204" pitchFamily="34" charset="0"/>
                <a:cs typeface="Arial" panose="020B0604020202020204" pitchFamily="34" charset="0"/>
              </a:rPr>
              <a:t>Urgent PCI (n=1)</a:t>
            </a:r>
          </a:p>
          <a:p>
            <a:pPr marL="171440" indent="-171440" eaLnBrk="0" fontAlgn="base" hangingPunct="0">
              <a:spcBef>
                <a:spcPct val="0"/>
              </a:spcBef>
              <a:spcAft>
                <a:spcPct val="0"/>
              </a:spcAft>
              <a:buFont typeface="Arial" panose="020B0604020202020204" pitchFamily="34" charset="0"/>
              <a:buChar char="•"/>
            </a:pPr>
            <a:r>
              <a:rPr lang="en-US" sz="1200" b="1" dirty="0">
                <a:solidFill>
                  <a:srgbClr val="BBE0E3">
                    <a:lumMod val="50000"/>
                  </a:srgbClr>
                </a:solidFill>
                <a:latin typeface="Arial" panose="020B0604020202020204" pitchFamily="34" charset="0"/>
                <a:cs typeface="Arial" panose="020B0604020202020204" pitchFamily="34" charset="0"/>
              </a:rPr>
              <a:t>Pericardiocentesis (n=3)</a:t>
            </a:r>
          </a:p>
        </p:txBody>
      </p:sp>
      <p:cxnSp>
        <p:nvCxnSpPr>
          <p:cNvPr id="60" name="Straight Connector 59"/>
          <p:cNvCxnSpPr>
            <a:stCxn id="59" idx="1"/>
          </p:cNvCxnSpPr>
          <p:nvPr/>
        </p:nvCxnSpPr>
        <p:spPr bwMode="auto">
          <a:xfrm flipH="1" flipV="1">
            <a:off x="7705309" y="3555649"/>
            <a:ext cx="901575" cy="237395"/>
          </a:xfrm>
          <a:prstGeom prst="line">
            <a:avLst/>
          </a:prstGeom>
          <a:noFill/>
          <a:ln w="38100" cap="flat" cmpd="sng" algn="ctr">
            <a:solidFill>
              <a:srgbClr val="FF0000"/>
            </a:solidFill>
            <a:prstDash val="solid"/>
            <a:round/>
            <a:headEnd type="none" w="med" len="med"/>
            <a:tailEnd type="none" w="med" len="med"/>
          </a:ln>
          <a:effectLst/>
        </p:spPr>
      </p:cxnSp>
      <p:cxnSp>
        <p:nvCxnSpPr>
          <p:cNvPr id="61" name="Straight Connector 60"/>
          <p:cNvCxnSpPr>
            <a:stCxn id="62" idx="1"/>
            <a:endCxn id="57" idx="3"/>
          </p:cNvCxnSpPr>
          <p:nvPr/>
        </p:nvCxnSpPr>
        <p:spPr bwMode="auto">
          <a:xfrm flipH="1">
            <a:off x="7665599" y="2796974"/>
            <a:ext cx="941284" cy="759664"/>
          </a:xfrm>
          <a:prstGeom prst="line">
            <a:avLst/>
          </a:prstGeom>
          <a:noFill/>
          <a:ln w="38100" cap="flat" cmpd="sng" algn="ctr">
            <a:solidFill>
              <a:srgbClr val="FF0000"/>
            </a:solidFill>
            <a:prstDash val="solid"/>
            <a:round/>
            <a:headEnd type="none" w="med" len="med"/>
            <a:tailEnd type="none" w="med" len="med"/>
          </a:ln>
          <a:effectLst/>
        </p:spPr>
      </p:cxnSp>
      <p:sp>
        <p:nvSpPr>
          <p:cNvPr id="62" name="Rectangle 61"/>
          <p:cNvSpPr/>
          <p:nvPr/>
        </p:nvSpPr>
        <p:spPr>
          <a:xfrm>
            <a:off x="8606883" y="2566141"/>
            <a:ext cx="2399995" cy="461665"/>
          </a:xfrm>
          <a:prstGeom prst="rect">
            <a:avLst/>
          </a:prstGeom>
          <a:ln>
            <a:solidFill>
              <a:schemeClr val="bg1">
                <a:lumMod val="65000"/>
              </a:schemeClr>
            </a:solidFill>
          </a:ln>
        </p:spPr>
        <p:txBody>
          <a:bodyPr wrap="square">
            <a:spAutoFit/>
          </a:bodyPr>
          <a:lstStyle/>
          <a:p>
            <a:pPr eaLnBrk="0" fontAlgn="base" hangingPunct="0">
              <a:spcBef>
                <a:spcPct val="0"/>
              </a:spcBef>
              <a:spcAft>
                <a:spcPct val="0"/>
              </a:spcAft>
            </a:pPr>
            <a:r>
              <a:rPr lang="en-US" sz="1200" b="1" i="1" dirty="0">
                <a:solidFill>
                  <a:srgbClr val="FF0000"/>
                </a:solidFill>
                <a:latin typeface="Arial" panose="020B0604020202020204" pitchFamily="34" charset="0"/>
                <a:cs typeface="Arial" panose="020B0604020202020204" pitchFamily="34" charset="0"/>
              </a:rPr>
              <a:t>1 technical failure</a:t>
            </a:r>
          </a:p>
          <a:p>
            <a:pPr marL="171440" indent="-171440" eaLnBrk="0" fontAlgn="base" hangingPunct="0">
              <a:spcBef>
                <a:spcPct val="0"/>
              </a:spcBef>
              <a:spcAft>
                <a:spcPct val="0"/>
              </a:spcAft>
              <a:buFont typeface="Arial" panose="020B0604020202020204" pitchFamily="34" charset="0"/>
              <a:buChar char="•"/>
            </a:pPr>
            <a:r>
              <a:rPr lang="en-US" sz="1200" b="1" i="1" dirty="0">
                <a:solidFill>
                  <a:srgbClr val="BBE0E3">
                    <a:lumMod val="50000"/>
                  </a:srgbClr>
                </a:solidFill>
                <a:latin typeface="Arial" panose="020B0604020202020204" pitchFamily="34" charset="0"/>
                <a:cs typeface="Arial" panose="020B0604020202020204" pitchFamily="34" charset="0"/>
              </a:rPr>
              <a:t>Death from tamponade</a:t>
            </a:r>
          </a:p>
        </p:txBody>
      </p:sp>
      <p:grpSp>
        <p:nvGrpSpPr>
          <p:cNvPr id="14" name="Group 13"/>
          <p:cNvGrpSpPr/>
          <p:nvPr/>
        </p:nvGrpSpPr>
        <p:grpSpPr>
          <a:xfrm>
            <a:off x="151757" y="2291254"/>
            <a:ext cx="3369536" cy="1096106"/>
            <a:chOff x="688114" y="1069819"/>
            <a:chExt cx="3369536" cy="1096107"/>
          </a:xfrm>
        </p:grpSpPr>
        <p:sp>
          <p:nvSpPr>
            <p:cNvPr id="48" name="Rectangle 47"/>
            <p:cNvSpPr/>
            <p:nvPr/>
          </p:nvSpPr>
          <p:spPr>
            <a:xfrm>
              <a:off x="688114" y="1069819"/>
              <a:ext cx="1890261" cy="369332"/>
            </a:xfrm>
            <a:prstGeom prst="rect">
              <a:avLst/>
            </a:prstGeom>
          </p:spPr>
          <p:txBody>
            <a:bodyPr wrap="none">
              <a:spAutoFit/>
            </a:bodyPr>
            <a:lstStyle/>
            <a:p>
              <a:pPr marL="285733" indent="-285733" eaLnBrk="0" fontAlgn="base" hangingPunct="0">
                <a:spcBef>
                  <a:spcPct val="0"/>
                </a:spcBef>
                <a:spcAft>
                  <a:spcPct val="0"/>
                </a:spcAft>
              </a:pPr>
              <a:r>
                <a:rPr lang="en-US" altLang="en-US" b="1" dirty="0">
                  <a:solidFill>
                    <a:srgbClr val="FF0000"/>
                  </a:solidFill>
                  <a:latin typeface="Arial" panose="020B0604020202020204" pitchFamily="34" charset="0"/>
                  <a:ea typeface="MS PGothic" panose="020B0600070205080204" pitchFamily="34" charset="-128"/>
                  <a:cs typeface="Arial" panose="020B0604020202020204" pitchFamily="34" charset="0"/>
                </a:rPr>
                <a:t>380 procedures</a:t>
              </a:r>
            </a:p>
          </p:txBody>
        </p:sp>
        <p:sp>
          <p:nvSpPr>
            <p:cNvPr id="2" name="Rectangle 1"/>
            <p:cNvSpPr/>
            <p:nvPr/>
          </p:nvSpPr>
          <p:spPr>
            <a:xfrm>
              <a:off x="688114" y="1334928"/>
              <a:ext cx="3369536" cy="830998"/>
            </a:xfrm>
            <a:prstGeom prst="rect">
              <a:avLst/>
            </a:prstGeom>
          </p:spPr>
          <p:txBody>
            <a:bodyPr wrap="square">
              <a:spAutoFit/>
            </a:bodyPr>
            <a:lstStyle/>
            <a:p>
              <a:pPr marL="342880" indent="-342880">
                <a:buFont typeface="Arial" panose="020B0604020202020204" pitchFamily="34" charset="0"/>
                <a:buChar char="•"/>
              </a:pPr>
              <a:r>
                <a:rPr lang="en-US" sz="1200" b="1" dirty="0">
                  <a:latin typeface="Arial" panose="020B0604020202020204" pitchFamily="34" charset="0"/>
                  <a:cs typeface="Arial" panose="020B0604020202020204" pitchFamily="34" charset="0"/>
                </a:rPr>
                <a:t>Appleton,</a:t>
              </a:r>
            </a:p>
            <a:p>
              <a:pPr marL="342880" indent="-342880">
                <a:buFont typeface="Arial" panose="020B0604020202020204" pitchFamily="34" charset="0"/>
                <a:buChar char="•"/>
              </a:pPr>
              <a:r>
                <a:rPr lang="en-US" sz="1200" b="1" dirty="0" err="1">
                  <a:latin typeface="Arial" panose="020B0604020202020204" pitchFamily="34" charset="0"/>
                  <a:cs typeface="Arial" panose="020B0604020202020204" pitchFamily="34" charset="0"/>
                </a:rPr>
                <a:t>PeaceHealth</a:t>
              </a:r>
              <a:endParaRPr lang="en-US" sz="1200" b="1" dirty="0">
                <a:latin typeface="Arial" panose="020B0604020202020204" pitchFamily="34" charset="0"/>
                <a:cs typeface="Arial" panose="020B0604020202020204" pitchFamily="34" charset="0"/>
              </a:endParaRPr>
            </a:p>
            <a:p>
              <a:pPr marL="342880" indent="-342880">
                <a:buFont typeface="Arial" panose="020B0604020202020204" pitchFamily="34" charset="0"/>
                <a:buChar char="•"/>
              </a:pPr>
              <a:r>
                <a:rPr lang="en-US" sz="1200" b="1" dirty="0">
                  <a:latin typeface="Arial" panose="020B0604020202020204" pitchFamily="34" charset="0"/>
                  <a:cs typeface="Arial" panose="020B0604020202020204" pitchFamily="34" charset="0"/>
                </a:rPr>
                <a:t>Mid America Heart Institute</a:t>
              </a:r>
            </a:p>
            <a:p>
              <a:pPr marL="342880" indent="-342880">
                <a:buFont typeface="Arial" panose="020B0604020202020204" pitchFamily="34" charset="0"/>
                <a:buChar char="•"/>
              </a:pPr>
              <a:r>
                <a:rPr lang="en-US" sz="1200" b="1" dirty="0">
                  <a:latin typeface="Arial" panose="020B0604020202020204" pitchFamily="34" charset="0"/>
                  <a:cs typeface="Arial" panose="020B0604020202020204" pitchFamily="34" charset="0"/>
                </a:rPr>
                <a:t>Dallas VAMC</a:t>
              </a:r>
            </a:p>
          </p:txBody>
        </p:sp>
      </p:grpSp>
      <p:cxnSp>
        <p:nvCxnSpPr>
          <p:cNvPr id="22" name="Straight Connector 21"/>
          <p:cNvCxnSpPr/>
          <p:nvPr/>
        </p:nvCxnSpPr>
        <p:spPr bwMode="auto">
          <a:xfrm flipH="1" flipV="1">
            <a:off x="6888982" y="4662680"/>
            <a:ext cx="1717900" cy="410076"/>
          </a:xfrm>
          <a:prstGeom prst="line">
            <a:avLst/>
          </a:prstGeom>
          <a:noFill/>
          <a:ln w="38100" cap="flat" cmpd="sng" algn="ctr">
            <a:solidFill>
              <a:srgbClr val="FF0000"/>
            </a:solidFill>
            <a:prstDash val="solid"/>
            <a:round/>
            <a:headEnd type="none" w="med" len="med"/>
            <a:tailEnd type="none" w="med" len="med"/>
          </a:ln>
          <a:effectLst/>
        </p:spPr>
      </p:cxnSp>
      <p:sp>
        <p:nvSpPr>
          <p:cNvPr id="24" name="Rectangle 23"/>
          <p:cNvSpPr/>
          <p:nvPr/>
        </p:nvSpPr>
        <p:spPr>
          <a:xfrm>
            <a:off x="8599991" y="5543343"/>
            <a:ext cx="2406886" cy="646331"/>
          </a:xfrm>
          <a:prstGeom prst="rect">
            <a:avLst/>
          </a:prstGeom>
          <a:ln>
            <a:solidFill>
              <a:schemeClr val="bg1">
                <a:lumMod val="65000"/>
              </a:schemeClr>
            </a:solidFill>
          </a:ln>
        </p:spPr>
        <p:txBody>
          <a:bodyPr wrap="square">
            <a:spAutoFit/>
          </a:bodyPr>
          <a:lstStyle/>
          <a:p>
            <a:pPr eaLnBrk="0" fontAlgn="base" hangingPunct="0">
              <a:spcBef>
                <a:spcPct val="0"/>
              </a:spcBef>
              <a:spcAft>
                <a:spcPct val="0"/>
              </a:spcAft>
            </a:pPr>
            <a:r>
              <a:rPr lang="en-US" sz="1200" b="1" dirty="0">
                <a:solidFill>
                  <a:srgbClr val="FF0000"/>
                </a:solidFill>
                <a:latin typeface="Arial" panose="020B0604020202020204" pitchFamily="34" charset="0"/>
                <a:cs typeface="Arial" panose="020B0604020202020204" pitchFamily="34" charset="0"/>
              </a:rPr>
              <a:t>&lt;TIMI 3 flow</a:t>
            </a:r>
          </a:p>
          <a:p>
            <a:pPr marL="285733" indent="-285733" eaLnBrk="0" fontAlgn="base" hangingPunct="0">
              <a:spcBef>
                <a:spcPct val="0"/>
              </a:spcBef>
              <a:spcAft>
                <a:spcPct val="0"/>
              </a:spcAft>
              <a:buFont typeface="Arial" panose="020B0604020202020204" pitchFamily="34" charset="0"/>
              <a:buChar char="•"/>
            </a:pPr>
            <a:r>
              <a:rPr lang="en-US" sz="1200" b="1" dirty="0">
                <a:solidFill>
                  <a:srgbClr val="BBE0E3">
                    <a:lumMod val="50000"/>
                  </a:srgbClr>
                </a:solidFill>
                <a:latin typeface="Arial" panose="020B0604020202020204" pitchFamily="34" charset="0"/>
                <a:cs typeface="Arial" panose="020B0604020202020204" pitchFamily="34" charset="0"/>
              </a:rPr>
              <a:t>Distal dissection (n=2)</a:t>
            </a:r>
          </a:p>
          <a:p>
            <a:pPr marL="285733" indent="-285733" eaLnBrk="0" fontAlgn="base" hangingPunct="0">
              <a:spcBef>
                <a:spcPct val="0"/>
              </a:spcBef>
              <a:spcAft>
                <a:spcPct val="0"/>
              </a:spcAft>
              <a:buFont typeface="Arial" panose="020B0604020202020204" pitchFamily="34" charset="0"/>
              <a:buChar char="•"/>
            </a:pPr>
            <a:r>
              <a:rPr lang="en-US" sz="1200" b="1" dirty="0">
                <a:solidFill>
                  <a:srgbClr val="BBE0E3">
                    <a:lumMod val="50000"/>
                  </a:srgbClr>
                </a:solidFill>
                <a:latin typeface="Arial" panose="020B0604020202020204" pitchFamily="34" charset="0"/>
                <a:cs typeface="Arial" panose="020B0604020202020204" pitchFamily="34" charset="0"/>
              </a:rPr>
              <a:t>Side branch loss (n=3)</a:t>
            </a:r>
          </a:p>
        </p:txBody>
      </p:sp>
      <p:cxnSp>
        <p:nvCxnSpPr>
          <p:cNvPr id="26" name="Straight Connector 25"/>
          <p:cNvCxnSpPr/>
          <p:nvPr/>
        </p:nvCxnSpPr>
        <p:spPr bwMode="auto">
          <a:xfrm flipH="1" flipV="1">
            <a:off x="6888239" y="4678769"/>
            <a:ext cx="1711754" cy="1187740"/>
          </a:xfrm>
          <a:prstGeom prst="line">
            <a:avLst/>
          </a:prstGeom>
          <a:noFill/>
          <a:ln w="38100" cap="flat" cmpd="sng" algn="ctr">
            <a:solidFill>
              <a:srgbClr val="FF0000"/>
            </a:solidFill>
            <a:prstDash val="solid"/>
            <a:round/>
            <a:headEnd type="none" w="med" len="med"/>
            <a:tailEnd type="none" w="med" len="med"/>
          </a:ln>
          <a:effectLst/>
        </p:spPr>
      </p:cxnSp>
      <p:sp>
        <p:nvSpPr>
          <p:cNvPr id="6" name="Rectangle 5"/>
          <p:cNvSpPr/>
          <p:nvPr/>
        </p:nvSpPr>
        <p:spPr>
          <a:xfrm>
            <a:off x="8607625" y="4928380"/>
            <a:ext cx="2399250" cy="276999"/>
          </a:xfrm>
          <a:prstGeom prst="rect">
            <a:avLst/>
          </a:prstGeom>
          <a:ln>
            <a:solidFill>
              <a:schemeClr val="bg1">
                <a:lumMod val="65000"/>
              </a:schemeClr>
            </a:solidFill>
          </a:ln>
        </p:spPr>
        <p:txBody>
          <a:bodyPr wrap="square">
            <a:spAutoFit/>
          </a:bodyPr>
          <a:lstStyle/>
          <a:p>
            <a:pPr eaLnBrk="0" fontAlgn="base" hangingPunct="0">
              <a:spcBef>
                <a:spcPct val="0"/>
              </a:spcBef>
              <a:spcAft>
                <a:spcPct val="0"/>
              </a:spcAft>
            </a:pPr>
            <a:r>
              <a:rPr lang="en-US" sz="1200" b="1" dirty="0">
                <a:solidFill>
                  <a:srgbClr val="FF0000"/>
                </a:solidFill>
                <a:latin typeface="Arial" panose="020B0604020202020204" pitchFamily="34" charset="0"/>
                <a:cs typeface="Arial" panose="020B0604020202020204" pitchFamily="34" charset="0"/>
              </a:rPr>
              <a:t>Failure to wire (n=18)</a:t>
            </a:r>
          </a:p>
        </p:txBody>
      </p:sp>
      <p:sp>
        <p:nvSpPr>
          <p:cNvPr id="27" name="Rectangle 1"/>
          <p:cNvSpPr>
            <a:spLocks noChangeArrowheads="1"/>
          </p:cNvSpPr>
          <p:nvPr/>
        </p:nvSpPr>
        <p:spPr bwMode="auto">
          <a:xfrm>
            <a:off x="406403" y="6785810"/>
            <a:ext cx="11379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200" b="1" dirty="0" err="1">
                <a:solidFill>
                  <a:srgbClr val="0070C0"/>
                </a:solidFill>
                <a:latin typeface="Arial" panose="020B0604020202020204" pitchFamily="34" charset="0"/>
                <a:cs typeface="Arial" panose="020B0604020202020204" pitchFamily="34" charset="0"/>
              </a:rPr>
              <a:t>Sapontis</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Christopoulos</a:t>
            </a:r>
            <a:r>
              <a:rPr lang="en-US" sz="1200" b="1" dirty="0">
                <a:solidFill>
                  <a:srgbClr val="0070C0"/>
                </a:solidFill>
                <a:latin typeface="Arial" panose="020B0604020202020204" pitchFamily="34" charset="0"/>
                <a:cs typeface="Arial" panose="020B0604020202020204" pitchFamily="34" charset="0"/>
              </a:rPr>
              <a:t>, Grantham, Wyman, </a:t>
            </a:r>
            <a:r>
              <a:rPr lang="en-US" sz="1200" b="1" dirty="0" err="1">
                <a:solidFill>
                  <a:srgbClr val="0070C0"/>
                </a:solidFill>
                <a:latin typeface="Arial" panose="020B0604020202020204" pitchFamily="34" charset="0"/>
                <a:cs typeface="Arial" panose="020B0604020202020204" pitchFamily="34" charset="0"/>
              </a:rPr>
              <a:t>Alaswad</a:t>
            </a:r>
            <a:r>
              <a:rPr lang="en-US" sz="1200" b="1" dirty="0">
                <a:solidFill>
                  <a:srgbClr val="0070C0"/>
                </a:solidFill>
                <a:latin typeface="Arial" panose="020B0604020202020204" pitchFamily="34" charset="0"/>
                <a:cs typeface="Arial" panose="020B0604020202020204" pitchFamily="34" charset="0"/>
              </a:rPr>
              <a:t>, Karmpaliotis, Lombardi, McCabe, </a:t>
            </a:r>
            <a:r>
              <a:rPr lang="en-US" sz="1200" b="1" dirty="0" err="1">
                <a:solidFill>
                  <a:srgbClr val="0070C0"/>
                </a:solidFill>
                <a:latin typeface="Arial" panose="020B0604020202020204" pitchFamily="34" charset="0"/>
                <a:cs typeface="Arial" panose="020B0604020202020204" pitchFamily="34" charset="0"/>
              </a:rPr>
              <a:t>Marso</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Kotsia</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Rangan</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Christakopoulos</a:t>
            </a:r>
            <a:r>
              <a:rPr lang="en-US" sz="1200" b="1" dirty="0">
                <a:solidFill>
                  <a:srgbClr val="0070C0"/>
                </a:solidFill>
                <a:latin typeface="Arial" panose="020B0604020202020204" pitchFamily="34" charset="0"/>
                <a:cs typeface="Arial" panose="020B0604020202020204" pitchFamily="34" charset="0"/>
              </a:rPr>
              <a:t>, Garcia, Thompson, Banerjee, Brilakis. </a:t>
            </a:r>
            <a:br>
              <a:rPr lang="en-US" sz="1200" b="1" dirty="0">
                <a:solidFill>
                  <a:srgbClr val="0070C0"/>
                </a:solidFill>
                <a:latin typeface="Arial" panose="020B0604020202020204" pitchFamily="34" charset="0"/>
                <a:cs typeface="Arial" panose="020B0604020202020204" pitchFamily="34" charset="0"/>
              </a:rPr>
            </a:br>
            <a:r>
              <a:rPr lang="en-US" sz="1200" b="1" i="1" dirty="0">
                <a:solidFill>
                  <a:srgbClr val="92D050"/>
                </a:solidFill>
                <a:latin typeface="Arial" panose="020B0604020202020204" pitchFamily="34" charset="0"/>
                <a:cs typeface="Arial" panose="020B0604020202020204" pitchFamily="34" charset="0"/>
              </a:rPr>
              <a:t>Cath </a:t>
            </a:r>
            <a:r>
              <a:rPr lang="en-US" sz="1200" b="1" i="1" dirty="0" err="1">
                <a:solidFill>
                  <a:srgbClr val="92D050"/>
                </a:solidFill>
                <a:latin typeface="Arial" panose="020B0604020202020204" pitchFamily="34" charset="0"/>
                <a:cs typeface="Arial" panose="020B0604020202020204" pitchFamily="34" charset="0"/>
              </a:rPr>
              <a:t>Cardiovasc</a:t>
            </a:r>
            <a:r>
              <a:rPr lang="en-US" sz="1200" b="1" i="1" dirty="0">
                <a:solidFill>
                  <a:srgbClr val="92D050"/>
                </a:solidFill>
                <a:latin typeface="Arial" panose="020B0604020202020204" pitchFamily="34" charset="0"/>
                <a:cs typeface="Arial" panose="020B0604020202020204" pitchFamily="34" charset="0"/>
              </a:rPr>
              <a:t> </a:t>
            </a:r>
            <a:r>
              <a:rPr lang="en-US" sz="1200" b="1" i="1" dirty="0" err="1">
                <a:solidFill>
                  <a:srgbClr val="92D050"/>
                </a:solidFill>
                <a:latin typeface="Arial" panose="020B0604020202020204" pitchFamily="34" charset="0"/>
                <a:cs typeface="Arial" panose="020B0604020202020204" pitchFamily="34" charset="0"/>
              </a:rPr>
              <a:t>Interv</a:t>
            </a:r>
            <a:r>
              <a:rPr lang="en-US" sz="1200" b="1" i="1" dirty="0">
                <a:solidFill>
                  <a:srgbClr val="92D050"/>
                </a:solidFill>
                <a:latin typeface="Arial" panose="020B0604020202020204" pitchFamily="34" charset="0"/>
                <a:cs typeface="Arial" panose="020B0604020202020204" pitchFamily="34" charset="0"/>
              </a:rPr>
              <a:t> 2015;85:1115-22</a:t>
            </a:r>
          </a:p>
        </p:txBody>
      </p:sp>
    </p:spTree>
    <p:extLst>
      <p:ext uri="{BB962C8B-B14F-4D97-AF65-F5344CB8AC3E}">
        <p14:creationId xmlns:p14="http://schemas.microsoft.com/office/powerpoint/2010/main" val="11282924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1803563"/>
            <a:ext cx="8229600" cy="574675"/>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3200" b="1" i="1" dirty="0">
                <a:solidFill>
                  <a:srgbClr val="92D050"/>
                </a:solidFill>
                <a:latin typeface="Arial"/>
                <a:ea typeface="+mn-ea"/>
                <a:cs typeface="+mn-cs"/>
              </a:rPr>
              <a:t>Radial vs femoral access</a:t>
            </a:r>
          </a:p>
        </p:txBody>
      </p:sp>
      <p:sp>
        <p:nvSpPr>
          <p:cNvPr id="6" name="TextBox 5"/>
          <p:cNvSpPr txBox="1"/>
          <p:nvPr/>
        </p:nvSpPr>
        <p:spPr>
          <a:xfrm>
            <a:off x="529712" y="5748252"/>
            <a:ext cx="7772400" cy="1015663"/>
          </a:xfrm>
          <a:prstGeom prst="rect">
            <a:avLst/>
          </a:prstGeom>
          <a:noFill/>
        </p:spPr>
        <p:txBody>
          <a:bodyPr wrap="square" rtlCol="0">
            <a:spAutoFit/>
          </a:bodyPr>
          <a:lstStyle/>
          <a:p>
            <a:pPr fontAlgn="base">
              <a:spcBef>
                <a:spcPct val="0"/>
              </a:spcBef>
              <a:spcAft>
                <a:spcPct val="0"/>
              </a:spcAft>
            </a:pPr>
            <a:r>
              <a:rPr lang="en-US" sz="2000" b="1" dirty="0">
                <a:solidFill>
                  <a:srgbClr val="FF0000"/>
                </a:solidFill>
                <a:latin typeface="Arial" panose="020B0604020202020204" pitchFamily="34" charset="0"/>
                <a:cs typeface="Arial" panose="020B0604020202020204" pitchFamily="34" charset="0"/>
              </a:rPr>
              <a:t>650 </a:t>
            </a:r>
            <a:r>
              <a:rPr lang="en-US" sz="2000" b="1" dirty="0">
                <a:latin typeface="Arial" panose="020B0604020202020204" pitchFamily="34" charset="0"/>
                <a:cs typeface="Arial" panose="020B0604020202020204" pitchFamily="34" charset="0"/>
              </a:rPr>
              <a:t>lesions;</a:t>
            </a:r>
            <a:r>
              <a:rPr lang="en-US" sz="2000" b="1" dirty="0">
                <a:solidFill>
                  <a:srgbClr val="FF0000"/>
                </a:solidFill>
                <a:latin typeface="Arial" panose="020B0604020202020204" pitchFamily="34" charset="0"/>
                <a:cs typeface="Arial" panose="020B0604020202020204" pitchFamily="34" charset="0"/>
              </a:rPr>
              <a:t> 6</a:t>
            </a:r>
            <a:r>
              <a:rPr lang="en-US" sz="2000" b="1" dirty="0">
                <a:solidFill>
                  <a:srgbClr val="000000"/>
                </a:solidFill>
                <a:latin typeface="Arial" panose="020B0604020202020204" pitchFamily="34" charset="0"/>
                <a:cs typeface="Arial" panose="020B0604020202020204" pitchFamily="34" charset="0"/>
              </a:rPr>
              <a:t> US centers</a:t>
            </a:r>
          </a:p>
          <a:p>
            <a:pPr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Transradial (17%): mainly Appleton WI</a:t>
            </a:r>
          </a:p>
          <a:p>
            <a:pPr fontAlgn="base">
              <a:spcBef>
                <a:spcPct val="0"/>
              </a:spcBef>
              <a:spcAft>
                <a:spcPct val="0"/>
              </a:spcAft>
            </a:pPr>
            <a:r>
              <a:rPr lang="en-US" sz="2000" b="1" i="1" dirty="0">
                <a:latin typeface="Arial" panose="020B0604020202020204" pitchFamily="34" charset="0"/>
                <a:cs typeface="Arial" panose="020B0604020202020204" pitchFamily="34" charset="0"/>
              </a:rPr>
              <a:t>Technical success: </a:t>
            </a:r>
            <a:r>
              <a:rPr lang="en-US" sz="2000" b="1" i="1" dirty="0">
                <a:solidFill>
                  <a:srgbClr val="FF0000"/>
                </a:solidFill>
                <a:latin typeface="Arial" panose="020B0604020202020204" pitchFamily="34" charset="0"/>
                <a:cs typeface="Arial" panose="020B0604020202020204" pitchFamily="34" charset="0"/>
              </a:rPr>
              <a:t>92.6% </a:t>
            </a:r>
            <a:r>
              <a:rPr lang="en-US" sz="2000" b="1" i="1" dirty="0">
                <a:latin typeface="Arial" panose="020B0604020202020204" pitchFamily="34" charset="0"/>
                <a:cs typeface="Arial" panose="020B0604020202020204" pitchFamily="34" charset="0"/>
              </a:rPr>
              <a:t>femoral vs. </a:t>
            </a:r>
            <a:r>
              <a:rPr lang="en-US" sz="2000" b="1" i="1" dirty="0">
                <a:solidFill>
                  <a:srgbClr val="FF0000"/>
                </a:solidFill>
                <a:latin typeface="Arial" panose="020B0604020202020204" pitchFamily="34" charset="0"/>
                <a:cs typeface="Arial" panose="020B0604020202020204" pitchFamily="34" charset="0"/>
              </a:rPr>
              <a:t>93% </a:t>
            </a:r>
            <a:r>
              <a:rPr lang="en-US" sz="2000" b="1" i="1" dirty="0">
                <a:latin typeface="Arial" panose="020B0604020202020204" pitchFamily="34" charset="0"/>
                <a:cs typeface="Arial" panose="020B0604020202020204" pitchFamily="34" charset="0"/>
              </a:rPr>
              <a:t>radial,</a:t>
            </a:r>
            <a:r>
              <a:rPr lang="en-US" sz="2000" b="1" i="1" dirty="0">
                <a:solidFill>
                  <a:srgbClr val="FF0000"/>
                </a:solidFill>
                <a:latin typeface="Arial" panose="020B0604020202020204" pitchFamily="34" charset="0"/>
                <a:cs typeface="Arial" panose="020B0604020202020204" pitchFamily="34" charset="0"/>
              </a:rPr>
              <a:t> p=0.87</a:t>
            </a: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9714" y="2297018"/>
            <a:ext cx="5141192" cy="3217753"/>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43392" y="2297015"/>
            <a:ext cx="5297923" cy="3973442"/>
          </a:xfrm>
          <a:prstGeom prst="rect">
            <a:avLst/>
          </a:prstGeom>
        </p:spPr>
      </p:pic>
      <p:sp>
        <p:nvSpPr>
          <p:cNvPr id="12" name="Rectangle 2"/>
          <p:cNvSpPr>
            <a:spLocks noChangeArrowheads="1"/>
          </p:cNvSpPr>
          <p:nvPr/>
        </p:nvSpPr>
        <p:spPr bwMode="auto">
          <a:xfrm>
            <a:off x="1676404" y="6897473"/>
            <a:ext cx="883919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200" b="1" i="1" dirty="0" err="1">
                <a:solidFill>
                  <a:srgbClr val="0070C0"/>
                </a:solidFill>
                <a:latin typeface="Arial" panose="020B0604020202020204" pitchFamily="34" charset="0"/>
                <a:cs typeface="Arial" panose="020B0604020202020204" pitchFamily="34" charset="0"/>
              </a:rPr>
              <a:t>Alaswad</a:t>
            </a:r>
            <a:r>
              <a:rPr lang="en-US" sz="1200" b="1" i="1" dirty="0">
                <a:solidFill>
                  <a:srgbClr val="0070C0"/>
                </a:solidFill>
                <a:latin typeface="Arial" panose="020B0604020202020204" pitchFamily="34" charset="0"/>
                <a:cs typeface="Arial" panose="020B0604020202020204" pitchFamily="34" charset="0"/>
              </a:rPr>
              <a:t>, Menon, </a:t>
            </a:r>
            <a:r>
              <a:rPr lang="en-US" sz="1200" b="1" i="1" dirty="0" err="1">
                <a:solidFill>
                  <a:srgbClr val="0070C0"/>
                </a:solidFill>
                <a:latin typeface="Arial" panose="020B0604020202020204" pitchFamily="34" charset="0"/>
                <a:cs typeface="Arial" panose="020B0604020202020204" pitchFamily="34" charset="0"/>
              </a:rPr>
              <a:t>Christopoulos</a:t>
            </a:r>
            <a:r>
              <a:rPr lang="en-US" sz="1200" b="1" i="1" dirty="0">
                <a:solidFill>
                  <a:srgbClr val="0070C0"/>
                </a:solidFill>
                <a:latin typeface="Arial" panose="020B0604020202020204" pitchFamily="34" charset="0"/>
                <a:cs typeface="Arial" panose="020B0604020202020204" pitchFamily="34" charset="0"/>
              </a:rPr>
              <a:t>, Lombardi, Karmpaliotis, Grantham, </a:t>
            </a:r>
            <a:r>
              <a:rPr lang="en-US" sz="1200" b="1" i="1" dirty="0" err="1">
                <a:solidFill>
                  <a:srgbClr val="0070C0"/>
                </a:solidFill>
                <a:latin typeface="Arial" panose="020B0604020202020204" pitchFamily="34" charset="0"/>
                <a:cs typeface="Arial" panose="020B0604020202020204" pitchFamily="34" charset="0"/>
              </a:rPr>
              <a:t>Marso</a:t>
            </a:r>
            <a:r>
              <a:rPr lang="en-US" sz="1200" b="1" i="1" dirty="0">
                <a:solidFill>
                  <a:srgbClr val="0070C0"/>
                </a:solidFill>
                <a:latin typeface="Arial" panose="020B0604020202020204" pitchFamily="34" charset="0"/>
                <a:cs typeface="Arial" panose="020B0604020202020204" pitchFamily="34" charset="0"/>
              </a:rPr>
              <a:t>, Wyman, </a:t>
            </a:r>
            <a:r>
              <a:rPr lang="en-US" sz="1200" b="1" i="1" dirty="0" err="1">
                <a:solidFill>
                  <a:srgbClr val="0070C0"/>
                </a:solidFill>
                <a:latin typeface="Arial" panose="020B0604020202020204" pitchFamily="34" charset="0"/>
                <a:cs typeface="Arial" panose="020B0604020202020204" pitchFamily="34" charset="0"/>
              </a:rPr>
              <a:t>Pokala</a:t>
            </a:r>
            <a:r>
              <a:rPr lang="en-US" sz="1200" b="1" i="1" dirty="0">
                <a:solidFill>
                  <a:srgbClr val="0070C0"/>
                </a:solidFill>
                <a:latin typeface="Arial" panose="020B0604020202020204" pitchFamily="34" charset="0"/>
                <a:cs typeface="Arial" panose="020B0604020202020204" pitchFamily="34" charset="0"/>
              </a:rPr>
              <a:t>, Patel, </a:t>
            </a:r>
            <a:r>
              <a:rPr lang="en-US" sz="1200" b="1" i="1" dirty="0" err="1">
                <a:solidFill>
                  <a:srgbClr val="0070C0"/>
                </a:solidFill>
                <a:latin typeface="Arial" panose="020B0604020202020204" pitchFamily="34" charset="0"/>
                <a:cs typeface="Arial" panose="020B0604020202020204" pitchFamily="34" charset="0"/>
              </a:rPr>
              <a:t>Kotsia</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Rangan</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Lembo</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Kandzari</a:t>
            </a:r>
            <a:r>
              <a:rPr lang="en-US" sz="1200" b="1" i="1" dirty="0">
                <a:solidFill>
                  <a:srgbClr val="0070C0"/>
                </a:solidFill>
                <a:latin typeface="Arial" panose="020B0604020202020204" pitchFamily="34" charset="0"/>
                <a:cs typeface="Arial" panose="020B0604020202020204" pitchFamily="34" charset="0"/>
              </a:rPr>
              <a:t>, Lee, </a:t>
            </a:r>
            <a:r>
              <a:rPr lang="en-US" sz="1200" b="1" i="1" dirty="0" err="1">
                <a:solidFill>
                  <a:srgbClr val="0070C0"/>
                </a:solidFill>
                <a:latin typeface="Arial" panose="020B0604020202020204" pitchFamily="34" charset="0"/>
                <a:cs typeface="Arial" panose="020B0604020202020204" pitchFamily="34" charset="0"/>
              </a:rPr>
              <a:t>Kalynych</a:t>
            </a:r>
            <a:r>
              <a:rPr lang="en-US" sz="1200" b="1" i="1" dirty="0">
                <a:solidFill>
                  <a:srgbClr val="0070C0"/>
                </a:solidFill>
                <a:latin typeface="Arial" panose="020B0604020202020204" pitchFamily="34" charset="0"/>
                <a:cs typeface="Arial" panose="020B0604020202020204" pitchFamily="34" charset="0"/>
              </a:rPr>
              <a:t>, Carlson, Garcia, Thompson, Banerjee, Brilakis. </a:t>
            </a:r>
            <a:br>
              <a:rPr lang="en-US" sz="1200" b="1" i="1" dirty="0">
                <a:solidFill>
                  <a:srgbClr val="0070C0"/>
                </a:solidFill>
                <a:latin typeface="Arial" panose="020B0604020202020204" pitchFamily="34" charset="0"/>
                <a:cs typeface="Arial" panose="020B0604020202020204" pitchFamily="34" charset="0"/>
              </a:rPr>
            </a:br>
            <a:r>
              <a:rPr lang="en-US" sz="1200" b="1" i="1" dirty="0">
                <a:solidFill>
                  <a:srgbClr val="92D050"/>
                </a:solidFill>
                <a:latin typeface="Arial" panose="020B0604020202020204" pitchFamily="34" charset="0"/>
                <a:cs typeface="Arial" panose="020B0604020202020204" pitchFamily="34" charset="0"/>
              </a:rPr>
              <a:t>Cath </a:t>
            </a:r>
            <a:r>
              <a:rPr lang="en-US" sz="1200" b="1" i="1" dirty="0" err="1">
                <a:solidFill>
                  <a:srgbClr val="92D050"/>
                </a:solidFill>
                <a:latin typeface="Arial" panose="020B0604020202020204" pitchFamily="34" charset="0"/>
                <a:cs typeface="Arial" panose="020B0604020202020204" pitchFamily="34" charset="0"/>
              </a:rPr>
              <a:t>Cardiovasc</a:t>
            </a:r>
            <a:r>
              <a:rPr lang="en-US" sz="1200" b="1" i="1" dirty="0">
                <a:solidFill>
                  <a:srgbClr val="92D050"/>
                </a:solidFill>
                <a:latin typeface="Arial" panose="020B0604020202020204" pitchFamily="34" charset="0"/>
                <a:cs typeface="Arial" panose="020B0604020202020204" pitchFamily="34" charset="0"/>
              </a:rPr>
              <a:t> </a:t>
            </a:r>
            <a:r>
              <a:rPr lang="en-US" sz="1200" b="1" i="1" dirty="0" err="1">
                <a:solidFill>
                  <a:srgbClr val="92D050"/>
                </a:solidFill>
                <a:latin typeface="Arial" panose="020B0604020202020204" pitchFamily="34" charset="0"/>
                <a:cs typeface="Arial" panose="020B0604020202020204" pitchFamily="34" charset="0"/>
              </a:rPr>
              <a:t>Intv</a:t>
            </a:r>
            <a:r>
              <a:rPr lang="en-US" sz="1200" b="1" i="1" dirty="0">
                <a:solidFill>
                  <a:srgbClr val="92D050"/>
                </a:solidFill>
                <a:latin typeface="Arial" panose="020B0604020202020204" pitchFamily="34" charset="0"/>
                <a:cs typeface="Arial" panose="020B0604020202020204" pitchFamily="34" charset="0"/>
              </a:rPr>
              <a:t> 2015;85:1123-29</a:t>
            </a:r>
          </a:p>
        </p:txBody>
      </p:sp>
    </p:spTree>
    <p:extLst>
      <p:ext uri="{BB962C8B-B14F-4D97-AF65-F5344CB8AC3E}">
        <p14:creationId xmlns:p14="http://schemas.microsoft.com/office/powerpoint/2010/main" val="9311083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6"/>
          <p:cNvGraphicFramePr>
            <a:graphicFrameLocks/>
          </p:cNvGraphicFramePr>
          <p:nvPr/>
        </p:nvGraphicFramePr>
        <p:xfrm>
          <a:off x="1849372" y="2038351"/>
          <a:ext cx="8493258" cy="4443932"/>
        </p:xfrm>
        <a:graphic>
          <a:graphicData uri="http://schemas.openxmlformats.org/presentationml/2006/ole">
            <mc:AlternateContent xmlns:mc="http://schemas.openxmlformats.org/markup-compatibility/2006">
              <mc:Choice xmlns:v="urn:schemas-microsoft-com:vml" Requires="v">
                <p:oleObj name="Worksheet" r:id="rId2" imgW="8582123" imgH="4533840" progId="">
                  <p:embed/>
                </p:oleObj>
              </mc:Choice>
              <mc:Fallback>
                <p:oleObj name="Worksheet" r:id="rId2" imgW="8582123" imgH="4533840" progId="">
                  <p:embed/>
                  <p:pic>
                    <p:nvPicPr>
                      <p:cNvPr id="10" name="Object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372" y="2038351"/>
                        <a:ext cx="8493258" cy="444393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TextBox 10"/>
          <p:cNvSpPr txBox="1"/>
          <p:nvPr/>
        </p:nvSpPr>
        <p:spPr>
          <a:xfrm>
            <a:off x="4029075" y="4468116"/>
            <a:ext cx="1143000" cy="584775"/>
          </a:xfrm>
          <a:prstGeom prst="rect">
            <a:avLst/>
          </a:prstGeom>
          <a:solidFill>
            <a:schemeClr val="tx1"/>
          </a:solidFill>
        </p:spPr>
        <p:txBody>
          <a:bodyPr wrap="square" rtlCol="0">
            <a:spAutoFit/>
          </a:bodyPr>
          <a:lstStyle/>
          <a:p>
            <a:pPr algn="ctr" fontAlgn="base">
              <a:spcBef>
                <a:spcPct val="0"/>
              </a:spcBef>
              <a:spcAft>
                <a:spcPct val="0"/>
              </a:spcAft>
            </a:pPr>
            <a:r>
              <a:rPr lang="el-GR" sz="1600" b="1" dirty="0">
                <a:solidFill>
                  <a:srgbClr val="FFFF00"/>
                </a:solidFill>
                <a:latin typeface="Arial" panose="020B0604020202020204" pitchFamily="34" charset="0"/>
                <a:cs typeface="Arial" panose="020B0604020202020204" pitchFamily="34" charset="0"/>
              </a:rPr>
              <a:t>Δ</a:t>
            </a:r>
            <a:r>
              <a:rPr lang="en-US" sz="1600" b="1" dirty="0">
                <a:solidFill>
                  <a:srgbClr val="FFFF00"/>
                </a:solidFill>
                <a:latin typeface="Arial" panose="020B0604020202020204" pitchFamily="34" charset="0"/>
                <a:cs typeface="Arial" panose="020B0604020202020204" pitchFamily="34" charset="0"/>
              </a:rPr>
              <a:t>=3.3%</a:t>
            </a:r>
          </a:p>
          <a:p>
            <a:pPr algn="ctr" fontAlgn="base">
              <a:spcBef>
                <a:spcPct val="0"/>
              </a:spcBef>
              <a:spcAft>
                <a:spcPct val="0"/>
              </a:spcAft>
            </a:pPr>
            <a:r>
              <a:rPr lang="en-US" sz="1600" b="1" dirty="0">
                <a:solidFill>
                  <a:srgbClr val="FFFF00"/>
                </a:solidFill>
                <a:latin typeface="Arial" panose="020B0604020202020204" pitchFamily="34" charset="0"/>
                <a:cs typeface="Arial" panose="020B0604020202020204" pitchFamily="34" charset="0"/>
              </a:rPr>
              <a:t>p=0.31</a:t>
            </a:r>
          </a:p>
        </p:txBody>
      </p:sp>
      <p:sp>
        <p:nvSpPr>
          <p:cNvPr id="4" name="TextBox 3"/>
          <p:cNvSpPr txBox="1"/>
          <p:nvPr/>
        </p:nvSpPr>
        <p:spPr>
          <a:xfrm>
            <a:off x="7715827" y="4468116"/>
            <a:ext cx="1143000" cy="584775"/>
          </a:xfrm>
          <a:prstGeom prst="rect">
            <a:avLst/>
          </a:prstGeom>
          <a:solidFill>
            <a:schemeClr val="tx1"/>
          </a:solidFill>
        </p:spPr>
        <p:txBody>
          <a:bodyPr wrap="square" rtlCol="0">
            <a:spAutoFit/>
          </a:bodyPr>
          <a:lstStyle/>
          <a:p>
            <a:pPr algn="ctr" fontAlgn="base">
              <a:spcBef>
                <a:spcPct val="0"/>
              </a:spcBef>
              <a:spcAft>
                <a:spcPct val="0"/>
              </a:spcAft>
            </a:pPr>
            <a:r>
              <a:rPr lang="el-GR" sz="1600" b="1" dirty="0">
                <a:solidFill>
                  <a:srgbClr val="FFFF00"/>
                </a:solidFill>
                <a:latin typeface="Arial" panose="020B0604020202020204" pitchFamily="34" charset="0"/>
                <a:cs typeface="Arial" panose="020B0604020202020204" pitchFamily="34" charset="0"/>
              </a:rPr>
              <a:t>Δ</a:t>
            </a:r>
            <a:r>
              <a:rPr lang="en-US" sz="1600" b="1" dirty="0">
                <a:solidFill>
                  <a:srgbClr val="FFFF00"/>
                </a:solidFill>
                <a:latin typeface="Arial" panose="020B0604020202020204" pitchFamily="34" charset="0"/>
                <a:cs typeface="Arial" panose="020B0604020202020204" pitchFamily="34" charset="0"/>
              </a:rPr>
              <a:t>=4.8%</a:t>
            </a:r>
          </a:p>
          <a:p>
            <a:pPr algn="ctr" fontAlgn="base">
              <a:spcBef>
                <a:spcPct val="0"/>
              </a:spcBef>
              <a:spcAft>
                <a:spcPct val="0"/>
              </a:spcAft>
            </a:pPr>
            <a:r>
              <a:rPr lang="en-US" sz="1600" b="1" dirty="0">
                <a:solidFill>
                  <a:srgbClr val="FFFF00"/>
                </a:solidFill>
                <a:latin typeface="Arial" panose="020B0604020202020204" pitchFamily="34" charset="0"/>
                <a:cs typeface="Arial" panose="020B0604020202020204" pitchFamily="34" charset="0"/>
              </a:rPr>
              <a:t>p=0.18</a:t>
            </a:r>
          </a:p>
        </p:txBody>
      </p:sp>
      <p:sp>
        <p:nvSpPr>
          <p:cNvPr id="5" name="TextBox 4"/>
          <p:cNvSpPr txBox="1"/>
          <p:nvPr/>
        </p:nvSpPr>
        <p:spPr>
          <a:xfrm>
            <a:off x="1157290" y="5838559"/>
            <a:ext cx="9877425" cy="1015663"/>
          </a:xfrm>
          <a:prstGeom prst="rect">
            <a:avLst/>
          </a:prstGeom>
          <a:noFill/>
        </p:spPr>
        <p:txBody>
          <a:bodyPr wrap="square" rtlCol="0">
            <a:spAutoFit/>
          </a:bodyPr>
          <a:lstStyle/>
          <a:p>
            <a:pPr algn="ctr" fontAlgn="base">
              <a:spcBef>
                <a:spcPct val="0"/>
              </a:spcBef>
              <a:spcAft>
                <a:spcPct val="0"/>
              </a:spcAft>
            </a:pPr>
            <a:r>
              <a:rPr lang="en-US" sz="2000" b="1" dirty="0">
                <a:solidFill>
                  <a:srgbClr val="FF0000"/>
                </a:solidFill>
                <a:latin typeface="Arial" panose="020B0604020202020204" pitchFamily="34" charset="0"/>
                <a:cs typeface="Arial" panose="020B0604020202020204" pitchFamily="34" charset="0"/>
              </a:rPr>
              <a:t>642 </a:t>
            </a:r>
            <a:r>
              <a:rPr lang="en-US" sz="2000" b="1" dirty="0">
                <a:latin typeface="Arial" panose="020B0604020202020204" pitchFamily="34" charset="0"/>
                <a:cs typeface="Arial" panose="020B0604020202020204" pitchFamily="34" charset="0"/>
              </a:rPr>
              <a:t>lesions;</a:t>
            </a:r>
            <a:r>
              <a:rPr lang="en-US" sz="2000" b="1" dirty="0">
                <a:solidFill>
                  <a:srgbClr val="FF0000"/>
                </a:solidFill>
                <a:latin typeface="Arial" panose="020B0604020202020204" pitchFamily="34" charset="0"/>
                <a:cs typeface="Arial" panose="020B0604020202020204" pitchFamily="34" charset="0"/>
              </a:rPr>
              <a:t> 6 </a:t>
            </a:r>
            <a:r>
              <a:rPr lang="en-US" sz="2000" b="1" dirty="0">
                <a:solidFill>
                  <a:srgbClr val="000000"/>
                </a:solidFill>
                <a:latin typeface="Arial" panose="020B0604020202020204" pitchFamily="34" charset="0"/>
                <a:cs typeface="Arial" panose="020B0604020202020204" pitchFamily="34" charset="0"/>
              </a:rPr>
              <a:t>US centers</a:t>
            </a:r>
            <a:endParaRPr lang="en-US" sz="2000" b="1" dirty="0">
              <a:solidFill>
                <a:srgbClr val="FF0000"/>
              </a:solidFill>
              <a:latin typeface="Arial" panose="020B0604020202020204" pitchFamily="34" charset="0"/>
              <a:cs typeface="Arial" panose="020B0604020202020204" pitchFamily="34" charset="0"/>
            </a:endParaRPr>
          </a:p>
          <a:p>
            <a:pPr algn="ctr"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ISR=</a:t>
            </a:r>
            <a:r>
              <a:rPr lang="en-US" sz="2000" b="1" dirty="0">
                <a:solidFill>
                  <a:srgbClr val="FF0000"/>
                </a:solidFill>
                <a:latin typeface="Arial" panose="020B0604020202020204" pitchFamily="34" charset="0"/>
                <a:cs typeface="Arial" panose="020B0604020202020204" pitchFamily="34" charset="0"/>
              </a:rPr>
              <a:t>69 (10.7%) </a:t>
            </a:r>
            <a:r>
              <a:rPr lang="en-US" sz="2000" b="1" dirty="0">
                <a:latin typeface="Arial" panose="020B0604020202020204" pitchFamily="34" charset="0"/>
                <a:cs typeface="Arial" panose="020B0604020202020204" pitchFamily="34" charset="0"/>
              </a:rPr>
              <a:t>vs.</a:t>
            </a:r>
            <a:r>
              <a:rPr lang="en-US" sz="2000" b="1" dirty="0">
                <a:solidFill>
                  <a:srgbClr val="000000"/>
                </a:solidFill>
                <a:latin typeface="Arial" panose="020B0604020202020204" pitchFamily="34" charset="0"/>
                <a:cs typeface="Arial" panose="020B0604020202020204" pitchFamily="34" charset="0"/>
              </a:rPr>
              <a:t> De novo lesions=</a:t>
            </a:r>
            <a:r>
              <a:rPr lang="en-US" sz="2000" b="1" dirty="0">
                <a:solidFill>
                  <a:srgbClr val="FF0000"/>
                </a:solidFill>
                <a:latin typeface="Arial" panose="020B0604020202020204" pitchFamily="34" charset="0"/>
                <a:cs typeface="Arial" panose="020B0604020202020204" pitchFamily="34" charset="0"/>
              </a:rPr>
              <a:t>573</a:t>
            </a:r>
          </a:p>
          <a:p>
            <a:pPr algn="ctr" fontAlgn="base">
              <a:spcBef>
                <a:spcPct val="0"/>
              </a:spcBef>
              <a:spcAft>
                <a:spcPct val="0"/>
              </a:spcAft>
            </a:pPr>
            <a:r>
              <a:rPr lang="en-US" sz="2000" b="1" dirty="0">
                <a:latin typeface="Arial" panose="020B0604020202020204" pitchFamily="34" charset="0"/>
                <a:cs typeface="Arial" panose="020B0604020202020204" pitchFamily="34" charset="0"/>
              </a:rPr>
              <a:t>MACE:</a:t>
            </a:r>
            <a:r>
              <a:rPr lang="en-US" sz="2000" b="1" dirty="0">
                <a:solidFill>
                  <a:srgbClr val="333399">
                    <a:lumMod val="75000"/>
                  </a:srgbClr>
                </a:solidFill>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ISR </a:t>
            </a:r>
            <a:r>
              <a:rPr lang="en-US" sz="2000" b="1" i="1" dirty="0">
                <a:solidFill>
                  <a:srgbClr val="FF0000"/>
                </a:solidFill>
                <a:latin typeface="Arial" panose="020B0604020202020204" pitchFamily="34" charset="0"/>
                <a:cs typeface="Arial" panose="020B0604020202020204" pitchFamily="34" charset="0"/>
              </a:rPr>
              <a:t>2.9% vs. </a:t>
            </a:r>
            <a:r>
              <a:rPr lang="en-US" sz="2000" b="1" i="1" dirty="0">
                <a:latin typeface="Arial" panose="020B0604020202020204" pitchFamily="34" charset="0"/>
                <a:cs typeface="Arial" panose="020B0604020202020204" pitchFamily="34" charset="0"/>
              </a:rPr>
              <a:t>De novo </a:t>
            </a:r>
            <a:r>
              <a:rPr lang="en-US" sz="2000" b="1" i="1" dirty="0">
                <a:solidFill>
                  <a:srgbClr val="FF0000"/>
                </a:solidFill>
                <a:latin typeface="Arial" panose="020B0604020202020204" pitchFamily="34" charset="0"/>
                <a:cs typeface="Arial" panose="020B0604020202020204" pitchFamily="34" charset="0"/>
              </a:rPr>
              <a:t>1.6%</a:t>
            </a:r>
          </a:p>
        </p:txBody>
      </p:sp>
      <p:sp>
        <p:nvSpPr>
          <p:cNvPr id="8" name="Rectangle 7"/>
          <p:cNvSpPr/>
          <p:nvPr/>
        </p:nvSpPr>
        <p:spPr>
          <a:xfrm>
            <a:off x="1443041" y="6943636"/>
            <a:ext cx="9305925" cy="600164"/>
          </a:xfrm>
          <a:prstGeom prst="rect">
            <a:avLst/>
          </a:prstGeom>
        </p:spPr>
        <p:txBody>
          <a:bodyPr wrap="square">
            <a:spAutoFit/>
          </a:bodyPr>
          <a:lstStyle/>
          <a:p>
            <a:pPr algn="ctr" fontAlgn="base">
              <a:spcBef>
                <a:spcPct val="0"/>
              </a:spcBef>
              <a:spcAft>
                <a:spcPct val="0"/>
              </a:spcAft>
            </a:pPr>
            <a:r>
              <a:rPr lang="en-US" sz="1100" b="1" i="1" dirty="0">
                <a:solidFill>
                  <a:srgbClr val="0070C0"/>
                </a:solidFill>
                <a:latin typeface="Arial" panose="020B0604020202020204" pitchFamily="34" charset="0"/>
                <a:cs typeface="Arial" panose="020B0604020202020204" pitchFamily="34" charset="0"/>
              </a:rPr>
              <a:t>Christopoulos, Karmpaliotis, Alaswad, Lombardi, Grantham, </a:t>
            </a:r>
            <a:r>
              <a:rPr lang="en-US" sz="1100" b="1" i="1" dirty="0" err="1">
                <a:solidFill>
                  <a:srgbClr val="0070C0"/>
                </a:solidFill>
                <a:latin typeface="Arial" panose="020B0604020202020204" pitchFamily="34" charset="0"/>
                <a:cs typeface="Arial" panose="020B0604020202020204" pitchFamily="34" charset="0"/>
              </a:rPr>
              <a:t>Rangan</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Kotsia</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Lembo</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Kandzari</a:t>
            </a:r>
            <a:r>
              <a:rPr lang="en-US" sz="1100" b="1" i="1" dirty="0">
                <a:solidFill>
                  <a:srgbClr val="0070C0"/>
                </a:solidFill>
                <a:latin typeface="Arial" panose="020B0604020202020204" pitchFamily="34" charset="0"/>
                <a:cs typeface="Arial" panose="020B0604020202020204" pitchFamily="34" charset="0"/>
              </a:rPr>
              <a:t>, Lee, </a:t>
            </a:r>
            <a:r>
              <a:rPr lang="en-US" sz="1100" b="1" i="1" dirty="0" err="1">
                <a:solidFill>
                  <a:srgbClr val="0070C0"/>
                </a:solidFill>
                <a:latin typeface="Arial" panose="020B0604020202020204" pitchFamily="34" charset="0"/>
                <a:cs typeface="Arial" panose="020B0604020202020204" pitchFamily="34" charset="0"/>
              </a:rPr>
              <a:t>Kalynych</a:t>
            </a:r>
            <a:r>
              <a:rPr lang="en-US" sz="1100" b="1" i="1" dirty="0">
                <a:solidFill>
                  <a:srgbClr val="0070C0"/>
                </a:solidFill>
                <a:latin typeface="Arial" panose="020B0604020202020204" pitchFamily="34" charset="0"/>
                <a:cs typeface="Arial" panose="020B0604020202020204" pitchFamily="34" charset="0"/>
              </a:rPr>
              <a:t>, Carlson, Garcia, Banerjee, Thompson, Brilakis.</a:t>
            </a:r>
          </a:p>
          <a:p>
            <a:pPr algn="ctr" fontAlgn="base">
              <a:spcBef>
                <a:spcPct val="0"/>
              </a:spcBef>
              <a:spcAft>
                <a:spcPct val="0"/>
              </a:spcAft>
            </a:pPr>
            <a:r>
              <a:rPr lang="en-US" sz="1100" b="1" i="1" dirty="0">
                <a:solidFill>
                  <a:srgbClr val="92D050"/>
                </a:solidFill>
                <a:latin typeface="Arial" panose="020B0604020202020204" pitchFamily="34" charset="0"/>
                <a:cs typeface="Arial" panose="020B0604020202020204" pitchFamily="34" charset="0"/>
              </a:rPr>
              <a:t>Catheter </a:t>
            </a:r>
            <a:r>
              <a:rPr lang="en-US" sz="1100" b="1" i="1" dirty="0" err="1">
                <a:solidFill>
                  <a:srgbClr val="92D050"/>
                </a:solidFill>
                <a:latin typeface="Arial" panose="020B0604020202020204" pitchFamily="34" charset="0"/>
                <a:cs typeface="Arial" panose="020B0604020202020204" pitchFamily="34" charset="0"/>
              </a:rPr>
              <a:t>Cardiovasc</a:t>
            </a:r>
            <a:r>
              <a:rPr lang="en-US" sz="1100" b="1" i="1" dirty="0">
                <a:solidFill>
                  <a:srgbClr val="92D050"/>
                </a:solidFill>
                <a:latin typeface="Arial" panose="020B0604020202020204" pitchFamily="34" charset="0"/>
                <a:cs typeface="Arial" panose="020B0604020202020204" pitchFamily="34" charset="0"/>
              </a:rPr>
              <a:t> </a:t>
            </a:r>
            <a:r>
              <a:rPr lang="en-US" sz="1100" b="1" i="1" dirty="0" err="1">
                <a:solidFill>
                  <a:srgbClr val="92D050"/>
                </a:solidFill>
                <a:latin typeface="Arial" panose="020B0604020202020204" pitchFamily="34" charset="0"/>
                <a:cs typeface="Arial" panose="020B0604020202020204" pitchFamily="34" charset="0"/>
              </a:rPr>
              <a:t>Interv</a:t>
            </a:r>
            <a:r>
              <a:rPr lang="en-US" sz="1100" b="1" i="1" dirty="0">
                <a:solidFill>
                  <a:srgbClr val="92D050"/>
                </a:solidFill>
                <a:latin typeface="Arial" panose="020B0604020202020204" pitchFamily="34" charset="0"/>
                <a:cs typeface="Arial" panose="020B0604020202020204" pitchFamily="34" charset="0"/>
              </a:rPr>
              <a:t>. 2014;84:646-51</a:t>
            </a:r>
          </a:p>
        </p:txBody>
      </p:sp>
      <p:sp>
        <p:nvSpPr>
          <p:cNvPr id="12" name="Title 1"/>
          <p:cNvSpPr>
            <a:spLocks noGrp="1"/>
          </p:cNvSpPr>
          <p:nvPr>
            <p:ph type="title" idx="4294967295"/>
          </p:nvPr>
        </p:nvSpPr>
        <p:spPr>
          <a:xfrm>
            <a:off x="1981199" y="1865314"/>
            <a:ext cx="8229600" cy="574675"/>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3200" b="1" i="1" dirty="0">
                <a:solidFill>
                  <a:srgbClr val="92D050"/>
                </a:solidFill>
                <a:latin typeface="Arial"/>
                <a:ea typeface="+mn-ea"/>
                <a:cs typeface="+mn-cs"/>
              </a:rPr>
              <a:t>In-stent restenosis</a:t>
            </a:r>
          </a:p>
        </p:txBody>
      </p:sp>
    </p:spTree>
    <p:extLst>
      <p:ext uri="{BB962C8B-B14F-4D97-AF65-F5344CB8AC3E}">
        <p14:creationId xmlns:p14="http://schemas.microsoft.com/office/powerpoint/2010/main" val="42470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5800" y="1715021"/>
            <a:ext cx="8243732" cy="830997"/>
          </a:xfrm>
          <a:prstGeom prst="rect">
            <a:avLst/>
          </a:prstGeom>
          <a:noFill/>
        </p:spPr>
        <p:txBody>
          <a:bodyPr wrap="none" rtlCol="0">
            <a:spAutoFit/>
          </a:bodyPr>
          <a:lstStyle/>
          <a:p>
            <a:pPr>
              <a:defRPr/>
            </a:pPr>
            <a:r>
              <a:rPr lang="en-US" sz="4800" b="1" dirty="0">
                <a:solidFill>
                  <a:srgbClr val="000000"/>
                </a:solidFill>
                <a:latin typeface="Arial"/>
              </a:rPr>
              <a:t>D. RECENT PUBLICATIONS</a:t>
            </a:r>
          </a:p>
        </p:txBody>
      </p:sp>
    </p:spTree>
    <p:extLst>
      <p:ext uri="{BB962C8B-B14F-4D97-AF65-F5344CB8AC3E}">
        <p14:creationId xmlns:p14="http://schemas.microsoft.com/office/powerpoint/2010/main" val="17895759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2313665"/>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6" name="TextBox 5"/>
          <p:cNvSpPr txBox="1"/>
          <p:nvPr/>
        </p:nvSpPr>
        <p:spPr>
          <a:xfrm>
            <a:off x="3716945" y="1776056"/>
            <a:ext cx="4758117" cy="584775"/>
          </a:xfrm>
          <a:prstGeom prst="rect">
            <a:avLst/>
          </a:prstGeom>
        </p:spPr>
        <p:txBody>
          <a:bodyPr wrap="square">
            <a:spAutoFit/>
          </a:bodyPr>
          <a:lstStyle/>
          <a:p>
            <a:pPr algn="ctr">
              <a:defRPr/>
            </a:pPr>
            <a:r>
              <a:rPr lang="en-US" sz="3200" b="1" i="1" kern="0" dirty="0">
                <a:solidFill>
                  <a:srgbClr val="92D050"/>
                </a:solidFill>
                <a:latin typeface="Arial"/>
              </a:rPr>
              <a:t>Impact of prior failure</a:t>
            </a:r>
          </a:p>
        </p:txBody>
      </p:sp>
      <p:sp>
        <p:nvSpPr>
          <p:cNvPr id="11" name="Rectangle 2"/>
          <p:cNvSpPr>
            <a:spLocks noChangeArrowheads="1"/>
          </p:cNvSpPr>
          <p:nvPr/>
        </p:nvSpPr>
        <p:spPr bwMode="auto">
          <a:xfrm>
            <a:off x="1400176" y="6928247"/>
            <a:ext cx="8808512"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100" b="1" i="1" dirty="0">
                <a:solidFill>
                  <a:srgbClr val="0070C0"/>
                </a:solidFill>
                <a:latin typeface="Arial" panose="020B0604020202020204" pitchFamily="34" charset="0"/>
                <a:cs typeface="Arial" panose="020B0604020202020204" pitchFamily="34" charset="0"/>
              </a:rPr>
              <a:t>Karacsonyi,</a:t>
            </a:r>
            <a:r>
              <a:rPr lang="en-US" sz="1100" b="1" i="1" baseline="30000" dirty="0">
                <a:solidFill>
                  <a:srgbClr val="0070C0"/>
                </a:solidFill>
                <a:latin typeface="Arial" panose="020B0604020202020204" pitchFamily="34" charset="0"/>
                <a:cs typeface="Arial" panose="020B0604020202020204" pitchFamily="34" charset="0"/>
              </a:rPr>
              <a:t> </a:t>
            </a:r>
            <a:r>
              <a:rPr lang="en-US" sz="1100" b="1" i="1" dirty="0">
                <a:solidFill>
                  <a:srgbClr val="0070C0"/>
                </a:solidFill>
                <a:latin typeface="Arial" panose="020B0604020202020204" pitchFamily="34" charset="0"/>
                <a:cs typeface="Arial" panose="020B0604020202020204" pitchFamily="34" charset="0"/>
              </a:rPr>
              <a:t>Karatasakis, Karmpaliotis,  Alaswad, Yeh,  Jaffer,  Wyman, Lombardi, Grantham, Kandzari,  Lembo, Moses,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Parikh, Green, Finn, Garcia, Doing, Patel,  Martinez </a:t>
            </a:r>
            <a:r>
              <a:rPr lang="en-US" sz="1100" b="1" i="1" dirty="0" err="1">
                <a:solidFill>
                  <a:srgbClr val="0070C0"/>
                </a:solidFill>
                <a:latin typeface="Arial" panose="020B0604020202020204" pitchFamily="34" charset="0"/>
                <a:cs typeface="Arial" panose="020B0604020202020204" pitchFamily="34" charset="0"/>
              </a:rPr>
              <a:t>Parachini</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Resendes</a:t>
            </a:r>
            <a:r>
              <a:rPr lang="en-US" sz="1100" b="1" i="1" dirty="0">
                <a:solidFill>
                  <a:srgbClr val="0070C0"/>
                </a:solidFill>
                <a:latin typeface="Arial" panose="020B0604020202020204" pitchFamily="34" charset="0"/>
                <a:cs typeface="Arial" panose="020B0604020202020204" pitchFamily="34" charset="0"/>
              </a:rPr>
              <a:t>, Rangan, Ungi, Thompson, Banerjee, Brilakis. Am J </a:t>
            </a:r>
            <a:r>
              <a:rPr lang="en-US" sz="1100" b="1" i="1" dirty="0">
                <a:solidFill>
                  <a:srgbClr val="92D050"/>
                </a:solidFill>
                <a:latin typeface="Arial" panose="020B0604020202020204" pitchFamily="34" charset="0"/>
                <a:cs typeface="Arial" panose="020B0604020202020204" pitchFamily="34" charset="0"/>
              </a:rPr>
              <a:t>Cardiol 2016; 2016 Apr 15;117(8):1267-71</a:t>
            </a:r>
          </a:p>
        </p:txBody>
      </p:sp>
      <p:sp>
        <p:nvSpPr>
          <p:cNvPr id="2" name="TextBox 1"/>
          <p:cNvSpPr txBox="1"/>
          <p:nvPr/>
        </p:nvSpPr>
        <p:spPr>
          <a:xfrm>
            <a:off x="4025446" y="2360830"/>
            <a:ext cx="3982885" cy="492314"/>
          </a:xfrm>
          <a:prstGeom prst="rect">
            <a:avLst/>
          </a:prstGeom>
          <a:noFill/>
        </p:spPr>
        <p:txBody>
          <a:bodyPr wrap="none" rtlCol="0">
            <a:spAutoFit/>
          </a:bodyPr>
          <a:lstStyle/>
          <a:p>
            <a:r>
              <a:rPr lang="en-US" sz="2599" b="1" dirty="0">
                <a:solidFill>
                  <a:srgbClr val="333399"/>
                </a:solidFill>
              </a:rPr>
              <a:t>Successful crossing strategy</a:t>
            </a:r>
          </a:p>
        </p:txBody>
      </p:sp>
      <p:graphicFrame>
        <p:nvGraphicFramePr>
          <p:cNvPr id="12" name="Chart 11"/>
          <p:cNvGraphicFramePr/>
          <p:nvPr/>
        </p:nvGraphicFramePr>
        <p:xfrm>
          <a:off x="3367087" y="2849757"/>
          <a:ext cx="5457828" cy="33878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nvGraphicFramePr>
        <p:xfrm>
          <a:off x="-233359" y="3708292"/>
          <a:ext cx="5629276" cy="33432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3789772" y="3708292"/>
          <a:ext cx="8440322" cy="33432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11451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p:cNvGraphicFramePr>
            <a:graphicFrameLocks/>
          </p:cNvGraphicFramePr>
          <p:nvPr/>
        </p:nvGraphicFramePr>
        <p:xfrm>
          <a:off x="3979456" y="4228753"/>
          <a:ext cx="4233088" cy="2875286"/>
        </p:xfrm>
        <a:graphic>
          <a:graphicData uri="http://schemas.openxmlformats.org/presentationml/2006/ole">
            <mc:AlternateContent xmlns:mc="http://schemas.openxmlformats.org/markup-compatibility/2006">
              <mc:Choice xmlns:v="urn:schemas-microsoft-com:vml" Requires="v">
                <p:oleObj name="Worksheet" r:id="rId2" imgW="8749440" imgH="4708440" progId="">
                  <p:embed/>
                </p:oleObj>
              </mc:Choice>
              <mc:Fallback>
                <p:oleObj name="Worksheet" r:id="rId2" imgW="8749440" imgH="4708440" progId="">
                  <p:embed/>
                  <p:pic>
                    <p:nvPicPr>
                      <p:cNvPr id="16" name="Object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456" y="4228753"/>
                        <a:ext cx="4233088" cy="287528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4" name="Group 3"/>
          <p:cNvGrpSpPr/>
          <p:nvPr/>
        </p:nvGrpSpPr>
        <p:grpSpPr>
          <a:xfrm>
            <a:off x="7810501" y="2595614"/>
            <a:ext cx="4295777" cy="2784988"/>
            <a:chOff x="7010401" y="1706864"/>
            <a:chExt cx="4295776" cy="2784988"/>
          </a:xfrm>
        </p:grpSpPr>
        <p:graphicFrame>
          <p:nvGraphicFramePr>
            <p:cNvPr id="15" name="Object 14"/>
            <p:cNvGraphicFramePr>
              <a:graphicFrameLocks/>
            </p:cNvGraphicFramePr>
            <p:nvPr/>
          </p:nvGraphicFramePr>
          <p:xfrm>
            <a:off x="7010401" y="1870580"/>
            <a:ext cx="4295776" cy="2621272"/>
          </p:xfrm>
          <a:graphic>
            <a:graphicData uri="http://schemas.openxmlformats.org/presentationml/2006/ole">
              <mc:AlternateContent xmlns:mc="http://schemas.openxmlformats.org/markup-compatibility/2006">
                <mc:Choice xmlns:v="urn:schemas-microsoft-com:vml" Requires="v">
                  <p:oleObj name="Worksheet" r:id="rId4" imgW="8749440" imgH="4708440" progId="">
                    <p:embed/>
                  </p:oleObj>
                </mc:Choice>
                <mc:Fallback>
                  <p:oleObj name="Worksheet" r:id="rId4" imgW="8749440" imgH="4708440" progId="">
                    <p:embed/>
                    <p:pic>
                      <p:nvPicPr>
                        <p:cNvPr id="15" name="Object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1" y="1870580"/>
                          <a:ext cx="4295776" cy="2621272"/>
                        </a:xfrm>
                        <a:prstGeom prst="rect">
                          <a:avLst/>
                        </a:prstGeom>
                        <a:solidFill>
                          <a:schemeClr val="bg1"/>
                        </a:solid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Rectangle 1"/>
            <p:cNvSpPr/>
            <p:nvPr/>
          </p:nvSpPr>
          <p:spPr>
            <a:xfrm>
              <a:off x="9267826" y="1706864"/>
              <a:ext cx="2038350" cy="1042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a:spLocks noChangeArrowheads="1"/>
          </p:cNvSpPr>
          <p:nvPr/>
        </p:nvSpPr>
        <p:spPr bwMode="auto">
          <a:xfrm>
            <a:off x="1905002" y="2313665"/>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n-US" b="1">
              <a:solidFill>
                <a:srgbClr val="000000"/>
              </a:solidFill>
              <a:latin typeface="Arial"/>
            </a:endParaRPr>
          </a:p>
        </p:txBody>
      </p:sp>
      <p:sp>
        <p:nvSpPr>
          <p:cNvPr id="6" name="TextBox 5"/>
          <p:cNvSpPr txBox="1"/>
          <p:nvPr/>
        </p:nvSpPr>
        <p:spPr>
          <a:xfrm>
            <a:off x="3789774" y="1721581"/>
            <a:ext cx="4758117" cy="523092"/>
          </a:xfrm>
          <a:prstGeom prst="rect">
            <a:avLst/>
          </a:prstGeom>
        </p:spPr>
        <p:txBody>
          <a:bodyPr wrap="square">
            <a:spAutoFit/>
          </a:bodyPr>
          <a:lstStyle/>
          <a:p>
            <a:pPr algn="ctr">
              <a:defRPr/>
            </a:pPr>
            <a:r>
              <a:rPr lang="en-US" sz="2799" b="1" i="1" kern="0" dirty="0">
                <a:solidFill>
                  <a:srgbClr val="92D050"/>
                </a:solidFill>
                <a:latin typeface="Arial"/>
              </a:rPr>
              <a:t>Impact of prior failure</a:t>
            </a:r>
          </a:p>
        </p:txBody>
      </p:sp>
      <p:graphicFrame>
        <p:nvGraphicFramePr>
          <p:cNvPr id="1165313" name="Object 1"/>
          <p:cNvGraphicFramePr>
            <a:graphicFrameLocks/>
          </p:cNvGraphicFramePr>
          <p:nvPr/>
        </p:nvGraphicFramePr>
        <p:xfrm>
          <a:off x="-149317" y="2584495"/>
          <a:ext cx="4108637" cy="2796109"/>
        </p:xfrm>
        <a:graphic>
          <a:graphicData uri="http://schemas.openxmlformats.org/presentationml/2006/ole">
            <mc:AlternateContent xmlns:mc="http://schemas.openxmlformats.org/markup-compatibility/2006">
              <mc:Choice xmlns:v="urn:schemas-microsoft-com:vml" Requires="v">
                <p:oleObj name="Worksheet" r:id="rId6" imgW="8749440" imgH="4708440" progId="">
                  <p:embed/>
                </p:oleObj>
              </mc:Choice>
              <mc:Fallback>
                <p:oleObj name="Worksheet" r:id="rId6" imgW="8749440" imgH="4708440" progId="">
                  <p:embed/>
                  <p:pic>
                    <p:nvPicPr>
                      <p:cNvPr id="1165313" name="Object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317" y="2584495"/>
                        <a:ext cx="4108637" cy="279610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Rectangle 2"/>
          <p:cNvSpPr>
            <a:spLocks noChangeArrowheads="1"/>
          </p:cNvSpPr>
          <p:nvPr/>
        </p:nvSpPr>
        <p:spPr bwMode="auto">
          <a:xfrm>
            <a:off x="1485901" y="6943637"/>
            <a:ext cx="92202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100" b="1" i="1" dirty="0">
                <a:solidFill>
                  <a:srgbClr val="0070C0"/>
                </a:solidFill>
                <a:latin typeface="Arial" panose="020B0604020202020204" pitchFamily="34" charset="0"/>
                <a:cs typeface="Arial" panose="020B0604020202020204" pitchFamily="34" charset="0"/>
              </a:rPr>
              <a:t>Karacsonyi,</a:t>
            </a:r>
            <a:r>
              <a:rPr lang="en-US" sz="1100" b="1" i="1" baseline="30000" dirty="0">
                <a:solidFill>
                  <a:srgbClr val="0070C0"/>
                </a:solidFill>
                <a:latin typeface="Arial" panose="020B0604020202020204" pitchFamily="34" charset="0"/>
                <a:cs typeface="Arial" panose="020B0604020202020204" pitchFamily="34" charset="0"/>
              </a:rPr>
              <a:t> </a:t>
            </a:r>
            <a:r>
              <a:rPr lang="en-US" sz="1100" b="1" i="1" dirty="0">
                <a:solidFill>
                  <a:srgbClr val="0070C0"/>
                </a:solidFill>
                <a:latin typeface="Arial" panose="020B0604020202020204" pitchFamily="34" charset="0"/>
                <a:cs typeface="Arial" panose="020B0604020202020204" pitchFamily="34" charset="0"/>
              </a:rPr>
              <a:t>Karatasakis, Karmpaliotis,  Alaswad, Yeh,  Jaffer,  Wyman, Lombardi, Grantham, Kandzari,  Lembo, Moses,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Parikh, Green, Finn, Garcia, Doing, Patel,  Martinez </a:t>
            </a:r>
            <a:r>
              <a:rPr lang="en-US" sz="1100" b="1" i="1" dirty="0" err="1">
                <a:solidFill>
                  <a:srgbClr val="0070C0"/>
                </a:solidFill>
                <a:latin typeface="Arial" panose="020B0604020202020204" pitchFamily="34" charset="0"/>
                <a:cs typeface="Arial" panose="020B0604020202020204" pitchFamily="34" charset="0"/>
              </a:rPr>
              <a:t>Parachini</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Resendes</a:t>
            </a:r>
            <a:r>
              <a:rPr lang="en-US" sz="1100" b="1" i="1" dirty="0">
                <a:solidFill>
                  <a:srgbClr val="0070C0"/>
                </a:solidFill>
                <a:latin typeface="Arial" panose="020B0604020202020204" pitchFamily="34" charset="0"/>
                <a:cs typeface="Arial" panose="020B0604020202020204" pitchFamily="34" charset="0"/>
              </a:rPr>
              <a:t>, Rangan, </a:t>
            </a:r>
            <a:r>
              <a:rPr lang="en-US" sz="1100" b="1" i="1" dirty="0" err="1">
                <a:solidFill>
                  <a:srgbClr val="0070C0"/>
                </a:solidFill>
                <a:latin typeface="Arial" panose="020B0604020202020204" pitchFamily="34" charset="0"/>
                <a:cs typeface="Arial" panose="020B0604020202020204" pitchFamily="34" charset="0"/>
              </a:rPr>
              <a:t>Ungi</a:t>
            </a:r>
            <a:r>
              <a:rPr lang="en-US" sz="1100" b="1" i="1" dirty="0">
                <a:solidFill>
                  <a:srgbClr val="0070C0"/>
                </a:solidFill>
                <a:latin typeface="Arial" panose="020B0604020202020204" pitchFamily="34" charset="0"/>
                <a:cs typeface="Arial" panose="020B0604020202020204" pitchFamily="34" charset="0"/>
              </a:rPr>
              <a:t>, Thompson, Banerjee, Brilakis. </a:t>
            </a:r>
          </a:p>
          <a:p>
            <a:pPr algn="ctr"/>
            <a:r>
              <a:rPr lang="en-US" sz="1100" b="1" i="1" dirty="0">
                <a:solidFill>
                  <a:srgbClr val="92D050"/>
                </a:solidFill>
                <a:latin typeface="Arial" panose="020B0604020202020204" pitchFamily="34" charset="0"/>
                <a:cs typeface="Arial" panose="020B0604020202020204" pitchFamily="34" charset="0"/>
              </a:rPr>
              <a:t>Am J Cardiol 2016; 2016 Apr 15;117(8):1267-71</a:t>
            </a:r>
          </a:p>
        </p:txBody>
      </p:sp>
      <p:sp>
        <p:nvSpPr>
          <p:cNvPr id="12" name="Rectangle 11"/>
          <p:cNvSpPr>
            <a:spLocks noChangeArrowheads="1"/>
          </p:cNvSpPr>
          <p:nvPr/>
        </p:nvSpPr>
        <p:spPr bwMode="auto">
          <a:xfrm>
            <a:off x="1386271" y="2719975"/>
            <a:ext cx="1037463" cy="369332"/>
          </a:xfrm>
          <a:prstGeom prst="rect">
            <a:avLst/>
          </a:prstGeom>
          <a:solidFill>
            <a:schemeClr val="tx1"/>
          </a:solidFill>
          <a:ln w="9525">
            <a:noFill/>
            <a:miter lim="800000"/>
            <a:headEnd/>
            <a:tailEnd/>
          </a:ln>
        </p:spPr>
        <p:txBody>
          <a:bodyPr wrap="none">
            <a:spAutoFit/>
          </a:bodyPr>
          <a:lstStyle/>
          <a:p>
            <a:pPr algn="ctr" eaLnBrk="0" hangingPunct="0"/>
            <a:r>
              <a:rPr lang="en-US" altLang="en-US" b="1" i="1" dirty="0">
                <a:solidFill>
                  <a:srgbClr val="FFFF00"/>
                </a:solidFill>
                <a:latin typeface="Arial"/>
              </a:rPr>
              <a:t>p=0.893</a:t>
            </a:r>
          </a:p>
        </p:txBody>
      </p:sp>
      <p:sp>
        <p:nvSpPr>
          <p:cNvPr id="13" name="Rectangle 12"/>
          <p:cNvSpPr>
            <a:spLocks noChangeArrowheads="1"/>
          </p:cNvSpPr>
          <p:nvPr/>
        </p:nvSpPr>
        <p:spPr bwMode="auto">
          <a:xfrm>
            <a:off x="5577271" y="4044088"/>
            <a:ext cx="1037463" cy="369332"/>
          </a:xfrm>
          <a:prstGeom prst="rect">
            <a:avLst/>
          </a:prstGeom>
          <a:solidFill>
            <a:schemeClr val="tx1"/>
          </a:solidFill>
          <a:ln w="9525">
            <a:noFill/>
            <a:miter lim="800000"/>
            <a:headEnd/>
            <a:tailEnd/>
          </a:ln>
        </p:spPr>
        <p:txBody>
          <a:bodyPr wrap="none">
            <a:spAutoFit/>
          </a:bodyPr>
          <a:lstStyle/>
          <a:p>
            <a:pPr algn="ctr" eaLnBrk="0" hangingPunct="0"/>
            <a:r>
              <a:rPr lang="en-US" altLang="en-US" b="1" i="1" dirty="0">
                <a:solidFill>
                  <a:srgbClr val="FFFF00"/>
                </a:solidFill>
                <a:latin typeface="Arial"/>
              </a:rPr>
              <a:t>p=0.015</a:t>
            </a:r>
          </a:p>
        </p:txBody>
      </p:sp>
      <p:sp>
        <p:nvSpPr>
          <p:cNvPr id="14" name="Rectangle 13"/>
          <p:cNvSpPr>
            <a:spLocks noChangeArrowheads="1"/>
          </p:cNvSpPr>
          <p:nvPr/>
        </p:nvSpPr>
        <p:spPr bwMode="auto">
          <a:xfrm>
            <a:off x="9439660" y="2719975"/>
            <a:ext cx="1037463" cy="369332"/>
          </a:xfrm>
          <a:prstGeom prst="rect">
            <a:avLst/>
          </a:prstGeom>
          <a:solidFill>
            <a:schemeClr val="tx1"/>
          </a:solidFill>
          <a:ln w="9525">
            <a:noFill/>
            <a:miter lim="800000"/>
            <a:headEnd/>
            <a:tailEnd/>
          </a:ln>
        </p:spPr>
        <p:txBody>
          <a:bodyPr wrap="none">
            <a:spAutoFit/>
          </a:bodyPr>
          <a:lstStyle/>
          <a:p>
            <a:pPr algn="ctr" eaLnBrk="0" hangingPunct="0"/>
            <a:r>
              <a:rPr lang="en-US" altLang="en-US" b="1" i="1" dirty="0">
                <a:solidFill>
                  <a:srgbClr val="FFFF00"/>
                </a:solidFill>
                <a:latin typeface="Arial"/>
              </a:rPr>
              <a:t>p=0.163</a:t>
            </a:r>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46721" b="66454"/>
          <a:stretch/>
        </p:blipFill>
        <p:spPr>
          <a:xfrm>
            <a:off x="5012730" y="2842998"/>
            <a:ext cx="2166542" cy="795554"/>
          </a:xfrm>
          <a:prstGeom prst="rect">
            <a:avLst/>
          </a:prstGeom>
          <a:ln>
            <a:solidFill>
              <a:schemeClr val="bg1">
                <a:lumMod val="65000"/>
              </a:schemeClr>
            </a:solidFill>
          </a:ln>
          <a:effectLst/>
        </p:spPr>
      </p:pic>
    </p:spTree>
    <p:extLst>
      <p:ext uri="{BB962C8B-B14F-4D97-AF65-F5344CB8AC3E}">
        <p14:creationId xmlns:p14="http://schemas.microsoft.com/office/powerpoint/2010/main" val="17184932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2313665"/>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6" name="TextBox 5"/>
          <p:cNvSpPr txBox="1"/>
          <p:nvPr/>
        </p:nvSpPr>
        <p:spPr>
          <a:xfrm>
            <a:off x="3716945" y="1807360"/>
            <a:ext cx="4758117" cy="523092"/>
          </a:xfrm>
          <a:prstGeom prst="rect">
            <a:avLst/>
          </a:prstGeom>
        </p:spPr>
        <p:txBody>
          <a:bodyPr wrap="square">
            <a:spAutoFit/>
          </a:bodyPr>
          <a:lstStyle/>
          <a:p>
            <a:pPr algn="ctr">
              <a:defRPr/>
            </a:pPr>
            <a:r>
              <a:rPr lang="en-US" sz="2799" b="1" i="1" kern="0" dirty="0">
                <a:solidFill>
                  <a:srgbClr val="92D050"/>
                </a:solidFill>
                <a:latin typeface="Arial"/>
              </a:rPr>
              <a:t>Proximal cap ambiguity</a:t>
            </a:r>
          </a:p>
        </p:txBody>
      </p:sp>
      <p:sp>
        <p:nvSpPr>
          <p:cNvPr id="8" name="Rectangle 2"/>
          <p:cNvSpPr txBox="1">
            <a:spLocks noChangeArrowheads="1"/>
          </p:cNvSpPr>
          <p:nvPr/>
        </p:nvSpPr>
        <p:spPr bwMode="auto">
          <a:xfrm>
            <a:off x="318511" y="2170433"/>
            <a:ext cx="4840256" cy="1231152"/>
          </a:xfrm>
          <a:prstGeom prst="rect">
            <a:avLst/>
          </a:prstGeom>
          <a:noFill/>
          <a:ln w="9525">
            <a:noFill/>
            <a:miter lim="800000"/>
            <a:headEnd/>
            <a:tailEnd/>
          </a:ln>
        </p:spPr>
        <p:txBody>
          <a:bodyPr anchor="ctr"/>
          <a:lstStyle/>
          <a:p>
            <a:pPr algn="l">
              <a:defRPr/>
            </a:pPr>
            <a:r>
              <a:rPr lang="en-US" sz="1600" b="1" kern="0" dirty="0">
                <a:solidFill>
                  <a:srgbClr val="000000"/>
                </a:solidFill>
                <a:latin typeface="Arial"/>
                <a:cs typeface="Arial" charset="0"/>
              </a:rPr>
              <a:t>2012-2015</a:t>
            </a:r>
          </a:p>
          <a:p>
            <a:pPr algn="l">
              <a:defRPr/>
            </a:pPr>
            <a:r>
              <a:rPr lang="en-US" sz="1600" b="1" kern="0" dirty="0">
                <a:solidFill>
                  <a:srgbClr val="FF0000"/>
                </a:solidFill>
                <a:latin typeface="Arial"/>
                <a:cs typeface="Arial" charset="0"/>
              </a:rPr>
              <a:t>11 </a:t>
            </a:r>
            <a:r>
              <a:rPr lang="en-US" sz="1600" b="1" kern="0" dirty="0">
                <a:latin typeface="Arial"/>
                <a:cs typeface="Arial" charset="0"/>
              </a:rPr>
              <a:t>centers</a:t>
            </a:r>
            <a:r>
              <a:rPr lang="en-US" sz="1600" b="1" kern="0" dirty="0">
                <a:solidFill>
                  <a:srgbClr val="000000"/>
                </a:solidFill>
                <a:latin typeface="Arial"/>
                <a:cs typeface="Arial" charset="0"/>
              </a:rPr>
              <a:t>, </a:t>
            </a:r>
            <a:r>
              <a:rPr lang="en-US" sz="1600" b="1" kern="0" dirty="0">
                <a:solidFill>
                  <a:srgbClr val="FF0000"/>
                </a:solidFill>
                <a:latin typeface="Arial"/>
                <a:cs typeface="Arial" charset="0"/>
              </a:rPr>
              <a:t>1,021 </a:t>
            </a:r>
            <a:r>
              <a:rPr lang="en-US" sz="1600" b="1" kern="0" dirty="0">
                <a:solidFill>
                  <a:srgbClr val="000000"/>
                </a:solidFill>
                <a:latin typeface="Arial"/>
                <a:cs typeface="Arial" charset="0"/>
              </a:rPr>
              <a:t>lesions</a:t>
            </a:r>
          </a:p>
          <a:p>
            <a:pPr algn="l">
              <a:defRPr/>
            </a:pPr>
            <a:r>
              <a:rPr lang="en-US" sz="1600" b="1" kern="0" dirty="0">
                <a:solidFill>
                  <a:srgbClr val="000000"/>
                </a:solidFill>
                <a:latin typeface="Arial"/>
                <a:cs typeface="Arial" charset="0"/>
              </a:rPr>
              <a:t>Proximal cap ambiguity: </a:t>
            </a:r>
            <a:r>
              <a:rPr lang="en-US" sz="1600" b="1" kern="0" dirty="0">
                <a:solidFill>
                  <a:srgbClr val="FF0000"/>
                </a:solidFill>
                <a:latin typeface="Arial"/>
                <a:cs typeface="Arial" charset="0"/>
              </a:rPr>
              <a:t>31%</a:t>
            </a:r>
          </a:p>
        </p:txBody>
      </p:sp>
      <p:grpSp>
        <p:nvGrpSpPr>
          <p:cNvPr id="2" name="Group 1"/>
          <p:cNvGrpSpPr/>
          <p:nvPr/>
        </p:nvGrpSpPr>
        <p:grpSpPr>
          <a:xfrm>
            <a:off x="318510" y="3203740"/>
            <a:ext cx="7004050" cy="4071938"/>
            <a:chOff x="-228600" y="2304425"/>
            <a:chExt cx="7574632" cy="4403657"/>
          </a:xfrm>
        </p:grpSpPr>
        <p:graphicFrame>
          <p:nvGraphicFramePr>
            <p:cNvPr id="9" name="Object 6"/>
            <p:cNvGraphicFramePr>
              <a:graphicFrameLocks/>
            </p:cNvGraphicFramePr>
            <p:nvPr/>
          </p:nvGraphicFramePr>
          <p:xfrm>
            <a:off x="-228600" y="2304425"/>
            <a:ext cx="7574632" cy="4403657"/>
          </p:xfrm>
          <a:graphic>
            <a:graphicData uri="http://schemas.openxmlformats.org/presentationml/2006/ole">
              <mc:AlternateContent xmlns:mc="http://schemas.openxmlformats.org/markup-compatibility/2006">
                <mc:Choice xmlns:v="urn:schemas-microsoft-com:vml" Requires="v">
                  <p:oleObj name="Worksheet" r:id="rId3" imgW="8521544" imgH="4895781" progId="">
                    <p:embed/>
                  </p:oleObj>
                </mc:Choice>
                <mc:Fallback>
                  <p:oleObj name="Worksheet" r:id="rId3" imgW="8521544" imgH="4895781" progId="">
                    <p:embed/>
                    <p:pic>
                      <p:nvPicPr>
                        <p:cNvPr id="9" name="Objec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304425"/>
                          <a:ext cx="7574632" cy="440365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 name="Rectangle 9"/>
            <p:cNvSpPr>
              <a:spLocks noChangeArrowheads="1"/>
            </p:cNvSpPr>
            <p:nvPr/>
          </p:nvSpPr>
          <p:spPr bwMode="auto">
            <a:xfrm>
              <a:off x="1643431" y="2426960"/>
              <a:ext cx="970370" cy="565844"/>
            </a:xfrm>
            <a:prstGeom prst="rect">
              <a:avLst/>
            </a:prstGeom>
            <a:solidFill>
              <a:schemeClr val="tx1"/>
            </a:solidFill>
            <a:ln w="9525">
              <a:noFill/>
              <a:miter lim="800000"/>
              <a:headEnd/>
              <a:tailEnd/>
            </a:ln>
          </p:spPr>
          <p:txBody>
            <a:bodyPr wrap="square">
              <a:spAutoFit/>
            </a:bodyPr>
            <a:lstStyle/>
            <a:p>
              <a:pPr algn="ctr" eaLnBrk="0" hangingPunct="0"/>
              <a:r>
                <a:rPr lang="el-GR" altLang="en-US" sz="1400" b="1" i="1" dirty="0">
                  <a:solidFill>
                    <a:srgbClr val="FFFF00"/>
                  </a:solidFill>
                  <a:latin typeface="Arial"/>
                </a:rPr>
                <a:t>Δ</a:t>
              </a:r>
              <a:r>
                <a:rPr lang="en-US" altLang="en-US" sz="1400" b="1" i="1" dirty="0">
                  <a:solidFill>
                    <a:srgbClr val="FFFF00"/>
                  </a:solidFill>
                  <a:latin typeface="Arial"/>
                </a:rPr>
                <a:t>= 8%</a:t>
              </a:r>
            </a:p>
            <a:p>
              <a:pPr algn="ctr" eaLnBrk="0" hangingPunct="0"/>
              <a:r>
                <a:rPr lang="en-US" altLang="en-US" sz="1400" b="1" i="1" dirty="0">
                  <a:solidFill>
                    <a:srgbClr val="FFFF00"/>
                  </a:solidFill>
                  <a:latin typeface="Arial"/>
                </a:rPr>
                <a:t>p&lt;0.001</a:t>
              </a:r>
            </a:p>
          </p:txBody>
        </p:sp>
        <p:sp>
          <p:nvSpPr>
            <p:cNvPr id="11" name="Rectangle 10"/>
            <p:cNvSpPr>
              <a:spLocks noChangeArrowheads="1"/>
            </p:cNvSpPr>
            <p:nvPr/>
          </p:nvSpPr>
          <p:spPr bwMode="auto">
            <a:xfrm>
              <a:off x="5222875" y="2562045"/>
              <a:ext cx="969266" cy="565844"/>
            </a:xfrm>
            <a:prstGeom prst="rect">
              <a:avLst/>
            </a:prstGeom>
            <a:solidFill>
              <a:schemeClr val="tx1"/>
            </a:solidFill>
            <a:ln w="9525">
              <a:noFill/>
              <a:miter lim="800000"/>
              <a:headEnd/>
              <a:tailEnd/>
            </a:ln>
          </p:spPr>
          <p:txBody>
            <a:bodyPr wrap="square">
              <a:spAutoFit/>
            </a:bodyPr>
            <a:lstStyle/>
            <a:p>
              <a:pPr algn="ctr" eaLnBrk="0" hangingPunct="0"/>
              <a:r>
                <a:rPr lang="el-GR" altLang="en-US" sz="1400" b="1" i="1" dirty="0">
                  <a:solidFill>
                    <a:srgbClr val="FFFF00"/>
                  </a:solidFill>
                  <a:latin typeface="Arial"/>
                </a:rPr>
                <a:t>Δ</a:t>
              </a:r>
              <a:r>
                <a:rPr lang="en-US" altLang="en-US" sz="1400" b="1" i="1" dirty="0">
                  <a:solidFill>
                    <a:srgbClr val="FFFF00"/>
                  </a:solidFill>
                  <a:latin typeface="Arial"/>
                </a:rPr>
                <a:t>=7%</a:t>
              </a:r>
            </a:p>
            <a:p>
              <a:pPr algn="ctr" eaLnBrk="0" hangingPunct="0"/>
              <a:r>
                <a:rPr lang="en-US" altLang="en-US" sz="1400" b="1" i="1" dirty="0">
                  <a:solidFill>
                    <a:srgbClr val="FFFF00"/>
                  </a:solidFill>
                  <a:latin typeface="Arial"/>
                </a:rPr>
                <a:t>p=0.012</a:t>
              </a:r>
            </a:p>
          </p:txBody>
        </p:sp>
      </p:grpSp>
      <p:sp>
        <p:nvSpPr>
          <p:cNvPr id="12" name="Rectangle 11"/>
          <p:cNvSpPr/>
          <p:nvPr/>
        </p:nvSpPr>
        <p:spPr>
          <a:xfrm>
            <a:off x="1162054" y="6897469"/>
            <a:ext cx="9867899" cy="600164"/>
          </a:xfrm>
          <a:prstGeom prst="rect">
            <a:avLst/>
          </a:prstGeom>
          <a:noFill/>
        </p:spPr>
        <p:txBody>
          <a:bodyPr wrap="square">
            <a:spAutoFit/>
          </a:bodyPr>
          <a:lstStyle/>
          <a:p>
            <a:pPr algn="ctr"/>
            <a:r>
              <a:rPr lang="en-US" sz="1100" b="1" i="1" dirty="0">
                <a:solidFill>
                  <a:srgbClr val="0070C0"/>
                </a:solidFill>
                <a:latin typeface="Arial"/>
                <a:cs typeface="Arial" pitchFamily="34" charset="0"/>
              </a:rPr>
              <a:t>Karatasakis, Danek, Karmpaliotis, Alaswad, Jaffer, Yeh, Patel, </a:t>
            </a:r>
            <a:r>
              <a:rPr lang="en-US" sz="1100" b="1" i="1" dirty="0" err="1">
                <a:solidFill>
                  <a:srgbClr val="0070C0"/>
                </a:solidFill>
                <a:latin typeface="Arial"/>
                <a:cs typeface="Arial" pitchFamily="34" charset="0"/>
              </a:rPr>
              <a:t>Bahadorani</a:t>
            </a:r>
            <a:r>
              <a:rPr lang="en-US" sz="1100" b="1" i="1" dirty="0">
                <a:solidFill>
                  <a:srgbClr val="0070C0"/>
                </a:solidFill>
                <a:latin typeface="Arial"/>
                <a:cs typeface="Arial" pitchFamily="34" charset="0"/>
              </a:rPr>
              <a:t>, Wyman, Lombardi, Grantham, Kandzari, Lembo, Doing, Moses, </a:t>
            </a:r>
            <a:r>
              <a:rPr lang="en-US" sz="1100" b="1" i="1" dirty="0" err="1">
                <a:solidFill>
                  <a:srgbClr val="0070C0"/>
                </a:solidFill>
                <a:latin typeface="Arial"/>
                <a:cs typeface="Arial" pitchFamily="34" charset="0"/>
              </a:rPr>
              <a:t>Kirtane</a:t>
            </a:r>
            <a:r>
              <a:rPr lang="en-US" sz="1100" b="1" i="1" dirty="0">
                <a:solidFill>
                  <a:srgbClr val="0070C0"/>
                </a:solidFill>
                <a:latin typeface="Arial"/>
                <a:cs typeface="Arial" pitchFamily="34" charset="0"/>
              </a:rPr>
              <a:t>, Parikh, Ali, Garcia, Karacsonyi, </a:t>
            </a:r>
            <a:r>
              <a:rPr lang="en-US" sz="1100" b="1" i="1" dirty="0" err="1">
                <a:solidFill>
                  <a:srgbClr val="0070C0"/>
                </a:solidFill>
                <a:latin typeface="Arial"/>
                <a:cs typeface="Arial" pitchFamily="34" charset="0"/>
              </a:rPr>
              <a:t>Kalra</a:t>
            </a:r>
            <a:r>
              <a:rPr lang="en-US" sz="1100" b="1" i="1" dirty="0">
                <a:solidFill>
                  <a:srgbClr val="0070C0"/>
                </a:solidFill>
                <a:latin typeface="Arial"/>
                <a:cs typeface="Arial" pitchFamily="34" charset="0"/>
              </a:rPr>
              <a:t>, </a:t>
            </a:r>
            <a:r>
              <a:rPr lang="en-US" sz="1100" b="1" i="1" dirty="0" err="1">
                <a:solidFill>
                  <a:srgbClr val="0070C0"/>
                </a:solidFill>
                <a:latin typeface="Arial"/>
                <a:cs typeface="Arial" pitchFamily="34" charset="0"/>
              </a:rPr>
              <a:t>Kalsaria</a:t>
            </a:r>
            <a:r>
              <a:rPr lang="en-US" sz="1100" b="1" i="1" dirty="0">
                <a:solidFill>
                  <a:srgbClr val="0070C0"/>
                </a:solidFill>
                <a:latin typeface="Arial"/>
                <a:cs typeface="Arial" pitchFamily="34" charset="0"/>
              </a:rPr>
              <a:t>, Thompson, Banerjee, Brilakis. </a:t>
            </a:r>
            <a:br>
              <a:rPr lang="en-US" sz="1100" b="1" i="1" dirty="0">
                <a:solidFill>
                  <a:srgbClr val="0070C0"/>
                </a:solidFill>
                <a:latin typeface="Arial"/>
                <a:cs typeface="Arial" pitchFamily="34" charset="0"/>
              </a:rPr>
            </a:br>
            <a:r>
              <a:rPr lang="en-US" sz="1100" b="1" i="1" dirty="0">
                <a:solidFill>
                  <a:srgbClr val="92D050"/>
                </a:solidFill>
                <a:latin typeface="Arial"/>
                <a:cs typeface="Arial" pitchFamily="34" charset="0"/>
              </a:rPr>
              <a:t>J Invasive Cardiol. 2016 Oct;28(10):391-396.</a:t>
            </a:r>
          </a:p>
        </p:txBody>
      </p:sp>
      <p:graphicFrame>
        <p:nvGraphicFramePr>
          <p:cNvPr id="13" name="Chart 12"/>
          <p:cNvGraphicFramePr/>
          <p:nvPr/>
        </p:nvGraphicFramePr>
        <p:xfrm>
          <a:off x="7322561" y="3401588"/>
          <a:ext cx="4383665" cy="3070873"/>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p:cNvSpPr/>
          <p:nvPr/>
        </p:nvSpPr>
        <p:spPr>
          <a:xfrm>
            <a:off x="7322559" y="2618967"/>
            <a:ext cx="3183516" cy="584775"/>
          </a:xfrm>
          <a:prstGeom prst="rect">
            <a:avLst/>
          </a:prstGeom>
        </p:spPr>
        <p:txBody>
          <a:bodyPr wrap="square">
            <a:spAutoFit/>
          </a:bodyPr>
          <a:lstStyle/>
          <a:p>
            <a:pPr>
              <a:defRPr/>
            </a:pPr>
            <a:r>
              <a:rPr lang="en-US" sz="1600" b="1" kern="0" dirty="0">
                <a:solidFill>
                  <a:srgbClr val="000000"/>
                </a:solidFill>
                <a:latin typeface="Arial"/>
                <a:cs typeface="Arial" charset="0"/>
              </a:rPr>
              <a:t>Successful technique for lesions with </a:t>
            </a:r>
            <a:r>
              <a:rPr lang="en-US" sz="1600" b="1" u="sng" kern="0" dirty="0">
                <a:solidFill>
                  <a:srgbClr val="000000"/>
                </a:solidFill>
                <a:latin typeface="Arial"/>
                <a:cs typeface="Arial" charset="0"/>
              </a:rPr>
              <a:t>ambiguous caps</a:t>
            </a:r>
          </a:p>
        </p:txBody>
      </p:sp>
    </p:spTree>
    <p:extLst>
      <p:ext uri="{BB962C8B-B14F-4D97-AF65-F5344CB8AC3E}">
        <p14:creationId xmlns:p14="http://schemas.microsoft.com/office/powerpoint/2010/main" val="12080136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2313665"/>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srgbClr val="000000"/>
              </a:solidFill>
              <a:latin typeface="Arial"/>
            </a:endParaRPr>
          </a:p>
        </p:txBody>
      </p:sp>
      <p:sp>
        <p:nvSpPr>
          <p:cNvPr id="10" name="TextBox 9"/>
          <p:cNvSpPr txBox="1"/>
          <p:nvPr/>
        </p:nvSpPr>
        <p:spPr>
          <a:xfrm>
            <a:off x="3716945" y="1724019"/>
            <a:ext cx="4758117" cy="461665"/>
          </a:xfrm>
          <a:prstGeom prst="rect">
            <a:avLst/>
          </a:prstGeom>
        </p:spPr>
        <p:txBody>
          <a:bodyPr wrap="square">
            <a:spAutoFit/>
          </a:bodyPr>
          <a:lstStyle/>
          <a:p>
            <a:pPr algn="ctr">
              <a:defRPr/>
            </a:pPr>
            <a:r>
              <a:rPr lang="en-US" sz="2400" b="1" i="1" kern="0" dirty="0">
                <a:solidFill>
                  <a:srgbClr val="92D050"/>
                </a:solidFill>
                <a:latin typeface="Arial"/>
              </a:rPr>
              <a:t>Proximal cap ambiguity</a:t>
            </a:r>
          </a:p>
        </p:txBody>
      </p:sp>
      <p:sp>
        <p:nvSpPr>
          <p:cNvPr id="11" name="Rectangle 10"/>
          <p:cNvSpPr/>
          <p:nvPr/>
        </p:nvSpPr>
        <p:spPr>
          <a:xfrm>
            <a:off x="100909" y="6943636"/>
            <a:ext cx="11836400" cy="600164"/>
          </a:xfrm>
          <a:prstGeom prst="rect">
            <a:avLst/>
          </a:prstGeom>
          <a:noFill/>
        </p:spPr>
        <p:txBody>
          <a:bodyPr wrap="square">
            <a:spAutoFit/>
          </a:bodyPr>
          <a:lstStyle/>
          <a:p>
            <a:pPr algn="ctr"/>
            <a:r>
              <a:rPr lang="en-US" sz="1100" b="1" i="1" dirty="0">
                <a:solidFill>
                  <a:srgbClr val="0070C0"/>
                </a:solidFill>
                <a:latin typeface="Arial"/>
                <a:cs typeface="Arial" pitchFamily="34" charset="0"/>
              </a:rPr>
              <a:t>Karatasakis, Danek, Karmpaliotis, Alaswad, Jaffer, Yeh, Patel, </a:t>
            </a:r>
            <a:r>
              <a:rPr lang="en-US" sz="1100" b="1" i="1" dirty="0" err="1">
                <a:solidFill>
                  <a:srgbClr val="0070C0"/>
                </a:solidFill>
                <a:latin typeface="Arial"/>
                <a:cs typeface="Arial" pitchFamily="34" charset="0"/>
              </a:rPr>
              <a:t>Bahadorani</a:t>
            </a:r>
            <a:r>
              <a:rPr lang="en-US" sz="1100" b="1" i="1" dirty="0">
                <a:solidFill>
                  <a:srgbClr val="0070C0"/>
                </a:solidFill>
                <a:latin typeface="Arial"/>
                <a:cs typeface="Arial" pitchFamily="34" charset="0"/>
              </a:rPr>
              <a:t>, Wyman, Lombardi, Grantham, Kandzari, Lembo, Doing, Moses, </a:t>
            </a:r>
            <a:r>
              <a:rPr lang="en-US" sz="1100" b="1" i="1" dirty="0" err="1">
                <a:solidFill>
                  <a:srgbClr val="0070C0"/>
                </a:solidFill>
                <a:latin typeface="Arial"/>
                <a:cs typeface="Arial" pitchFamily="34" charset="0"/>
              </a:rPr>
              <a:t>Kirtane</a:t>
            </a:r>
            <a:r>
              <a:rPr lang="en-US" sz="1100" b="1" i="1" dirty="0">
                <a:solidFill>
                  <a:srgbClr val="0070C0"/>
                </a:solidFill>
                <a:latin typeface="Arial"/>
                <a:cs typeface="Arial" pitchFamily="34" charset="0"/>
              </a:rPr>
              <a:t>, Parikh, Ali, Garcia, Karacsonyi, </a:t>
            </a:r>
            <a:r>
              <a:rPr lang="en-US" sz="1100" b="1" i="1" dirty="0" err="1">
                <a:solidFill>
                  <a:srgbClr val="0070C0"/>
                </a:solidFill>
                <a:latin typeface="Arial"/>
                <a:cs typeface="Arial" pitchFamily="34" charset="0"/>
              </a:rPr>
              <a:t>Kalra</a:t>
            </a:r>
            <a:r>
              <a:rPr lang="en-US" sz="1100" b="1" i="1" dirty="0">
                <a:solidFill>
                  <a:srgbClr val="0070C0"/>
                </a:solidFill>
                <a:latin typeface="Arial"/>
                <a:cs typeface="Arial" pitchFamily="34" charset="0"/>
              </a:rPr>
              <a:t>, </a:t>
            </a:r>
            <a:r>
              <a:rPr lang="en-US" sz="1100" b="1" i="1" dirty="0" err="1">
                <a:solidFill>
                  <a:srgbClr val="0070C0"/>
                </a:solidFill>
                <a:latin typeface="Arial"/>
                <a:cs typeface="Arial" pitchFamily="34" charset="0"/>
              </a:rPr>
              <a:t>Kalsaria</a:t>
            </a:r>
            <a:r>
              <a:rPr lang="en-US" sz="1100" b="1" i="1" dirty="0">
                <a:solidFill>
                  <a:srgbClr val="0070C0"/>
                </a:solidFill>
                <a:latin typeface="Arial"/>
                <a:cs typeface="Arial" pitchFamily="34" charset="0"/>
              </a:rPr>
              <a:t>, Thompson, Banerjee, Brilakis. </a:t>
            </a:r>
            <a:br>
              <a:rPr lang="en-US" sz="1100" b="1" i="1" dirty="0">
                <a:solidFill>
                  <a:srgbClr val="0070C0"/>
                </a:solidFill>
                <a:latin typeface="Arial"/>
                <a:cs typeface="Arial" pitchFamily="34" charset="0"/>
              </a:rPr>
            </a:br>
            <a:r>
              <a:rPr lang="en-US" sz="1100" b="1" i="1" dirty="0">
                <a:solidFill>
                  <a:srgbClr val="92D050"/>
                </a:solidFill>
                <a:latin typeface="Arial"/>
                <a:cs typeface="Arial" pitchFamily="34" charset="0"/>
              </a:rPr>
              <a:t>J Invasive Cardiol. 2016 Oct;28(10):391-396.</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867" b="3413"/>
          <a:stretch/>
        </p:blipFill>
        <p:spPr>
          <a:xfrm>
            <a:off x="2159001" y="2185684"/>
            <a:ext cx="7874000" cy="4624021"/>
          </a:xfrm>
          <a:prstGeom prst="rect">
            <a:avLst/>
          </a:prstGeom>
        </p:spPr>
      </p:pic>
      <p:sp>
        <p:nvSpPr>
          <p:cNvPr id="4" name="Rounded Rectangle 3"/>
          <p:cNvSpPr/>
          <p:nvPr/>
        </p:nvSpPr>
        <p:spPr>
          <a:xfrm>
            <a:off x="3810002" y="4169340"/>
            <a:ext cx="5875866" cy="29333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7154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5666" b="2304"/>
          <a:stretch/>
        </p:blipFill>
        <p:spPr>
          <a:xfrm>
            <a:off x="1283476" y="3395752"/>
            <a:ext cx="9625055" cy="3368917"/>
          </a:xfrm>
          <a:prstGeom prst="rect">
            <a:avLst/>
          </a:prstGeom>
        </p:spPr>
      </p:pic>
      <p:sp>
        <p:nvSpPr>
          <p:cNvPr id="3" name="Title 1"/>
          <p:cNvSpPr txBox="1">
            <a:spLocks/>
          </p:cNvSpPr>
          <p:nvPr/>
        </p:nvSpPr>
        <p:spPr>
          <a:xfrm>
            <a:off x="1981200" y="1751777"/>
            <a:ext cx="8229600" cy="5746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99" b="1" i="1" dirty="0">
                <a:solidFill>
                  <a:srgbClr val="92D050"/>
                </a:solidFill>
                <a:latin typeface="Arial"/>
                <a:ea typeface="+mn-ea"/>
                <a:cs typeface="+mn-cs"/>
              </a:rPr>
              <a:t>Use of SVGs in retrograde CTO PCI</a:t>
            </a:r>
          </a:p>
        </p:txBody>
      </p:sp>
      <p:sp>
        <p:nvSpPr>
          <p:cNvPr id="4" name="Rectangle 3"/>
          <p:cNvSpPr/>
          <p:nvPr/>
        </p:nvSpPr>
        <p:spPr>
          <a:xfrm>
            <a:off x="331127" y="6832479"/>
            <a:ext cx="11529753" cy="646331"/>
          </a:xfrm>
          <a:prstGeom prst="rect">
            <a:avLst/>
          </a:prstGeom>
        </p:spPr>
        <p:txBody>
          <a:bodyPr wrap="square">
            <a:spAutoFit/>
          </a:bodyPr>
          <a:lstStyle/>
          <a:p>
            <a:pPr algn="ctr"/>
            <a:r>
              <a:rPr lang="en-US" sz="1200" b="1" i="1" dirty="0">
                <a:solidFill>
                  <a:srgbClr val="0070C0"/>
                </a:solidFill>
                <a:latin typeface="Arial"/>
                <a:cs typeface="Arial" pitchFamily="34" charset="0"/>
              </a:rPr>
              <a:t>Nguyen-</a:t>
            </a:r>
            <a:r>
              <a:rPr lang="en-US" sz="1200" b="1" i="1" dirty="0" err="1">
                <a:solidFill>
                  <a:srgbClr val="0070C0"/>
                </a:solidFill>
                <a:latin typeface="Arial"/>
                <a:cs typeface="Arial" pitchFamily="34" charset="0"/>
              </a:rPr>
              <a:t>Trong</a:t>
            </a:r>
            <a:r>
              <a:rPr lang="en-US" sz="1200" b="1" i="1" dirty="0">
                <a:solidFill>
                  <a:srgbClr val="0070C0"/>
                </a:solidFill>
                <a:latin typeface="Arial"/>
                <a:cs typeface="Arial" pitchFamily="34" charset="0"/>
              </a:rPr>
              <a:t> PJ, Alaswad K, Karmpaliotis D, Lombardi W, Grantham J, Lembo NJ, Kandzari DE, Karatasakis A, Karacsonyi J, Danek BA, Rangan BV, Roesle M, Ayers CR, Thompson CA, Banerjee S, Brilakis ES. </a:t>
            </a:r>
            <a:br>
              <a:rPr lang="en-US" sz="1200" b="1" i="1" dirty="0">
                <a:solidFill>
                  <a:srgbClr val="92D050"/>
                </a:solidFill>
                <a:latin typeface="Arial"/>
                <a:cs typeface="Arial" pitchFamily="34" charset="0"/>
              </a:rPr>
            </a:br>
            <a:r>
              <a:rPr lang="en-US" sz="1200" b="1" i="1" dirty="0">
                <a:solidFill>
                  <a:srgbClr val="92D050"/>
                </a:solidFill>
                <a:latin typeface="Arial"/>
                <a:cs typeface="Arial" pitchFamily="34" charset="0"/>
              </a:rPr>
              <a:t>J Invasive Cardiol. 2016 Jun;28:218-24</a:t>
            </a:r>
          </a:p>
        </p:txBody>
      </p:sp>
      <p:sp>
        <p:nvSpPr>
          <p:cNvPr id="5" name="Rectangle 2"/>
          <p:cNvSpPr txBox="1">
            <a:spLocks noChangeArrowheads="1"/>
          </p:cNvSpPr>
          <p:nvPr/>
        </p:nvSpPr>
        <p:spPr bwMode="auto">
          <a:xfrm>
            <a:off x="331124" y="2250845"/>
            <a:ext cx="6858000" cy="1302846"/>
          </a:xfrm>
          <a:prstGeom prst="rect">
            <a:avLst/>
          </a:prstGeom>
          <a:noFill/>
          <a:ln w="9525">
            <a:noFill/>
            <a:miter lim="800000"/>
            <a:headEnd/>
            <a:tailEnd/>
          </a:ln>
        </p:spPr>
        <p:txBody>
          <a:bodyPr anchor="ctr"/>
          <a:lstStyle/>
          <a:p>
            <a:pPr algn="l">
              <a:defRPr/>
            </a:pPr>
            <a:r>
              <a:rPr lang="en-US" sz="2000" b="1" kern="0" dirty="0">
                <a:solidFill>
                  <a:srgbClr val="000000"/>
                </a:solidFill>
                <a:latin typeface="Arial"/>
                <a:cs typeface="Arial" charset="0"/>
              </a:rPr>
              <a:t>2012-2015</a:t>
            </a:r>
          </a:p>
          <a:p>
            <a:pPr algn="l">
              <a:defRPr/>
            </a:pPr>
            <a:r>
              <a:rPr lang="en-US" sz="2000" b="1" kern="0" dirty="0">
                <a:solidFill>
                  <a:srgbClr val="FF0000"/>
                </a:solidFill>
                <a:latin typeface="Arial"/>
                <a:cs typeface="Arial" charset="0"/>
              </a:rPr>
              <a:t>4 </a:t>
            </a:r>
            <a:r>
              <a:rPr lang="en-US" sz="2000" b="1" kern="0" dirty="0">
                <a:latin typeface="Arial"/>
                <a:cs typeface="Arial" charset="0"/>
              </a:rPr>
              <a:t>centers, </a:t>
            </a:r>
            <a:r>
              <a:rPr lang="en-US" sz="2000" b="1" kern="0" dirty="0">
                <a:solidFill>
                  <a:srgbClr val="FF0000"/>
                </a:solidFill>
                <a:latin typeface="Arial"/>
                <a:cs typeface="Arial" charset="0"/>
              </a:rPr>
              <a:t>572 </a:t>
            </a:r>
            <a:r>
              <a:rPr lang="en-US" sz="2000" b="1" kern="0" dirty="0">
                <a:latin typeface="Arial"/>
                <a:cs typeface="Arial" charset="0"/>
              </a:rPr>
              <a:t>lesions</a:t>
            </a:r>
          </a:p>
          <a:p>
            <a:pPr algn="l">
              <a:defRPr/>
            </a:pPr>
            <a:r>
              <a:rPr lang="en-US" sz="2000" b="1" kern="0" dirty="0">
                <a:solidFill>
                  <a:srgbClr val="000000"/>
                </a:solidFill>
                <a:latin typeface="Arial"/>
                <a:cs typeface="Arial" charset="0"/>
              </a:rPr>
              <a:t>Retrograde PCI: </a:t>
            </a:r>
            <a:r>
              <a:rPr lang="en-US" sz="2000" b="1" kern="0" dirty="0">
                <a:solidFill>
                  <a:srgbClr val="FF0000"/>
                </a:solidFill>
                <a:latin typeface="Arial"/>
                <a:cs typeface="Arial" charset="0"/>
              </a:rPr>
              <a:t>n=144 (25.2%)</a:t>
            </a:r>
          </a:p>
          <a:p>
            <a:pPr algn="l">
              <a:defRPr/>
            </a:pPr>
            <a:r>
              <a:rPr lang="en-US" sz="2000" b="1" kern="0" dirty="0">
                <a:solidFill>
                  <a:srgbClr val="000000"/>
                </a:solidFill>
                <a:latin typeface="Arial"/>
                <a:cs typeface="Arial" charset="0"/>
              </a:rPr>
              <a:t>Retrograde through SVG: </a:t>
            </a:r>
            <a:r>
              <a:rPr lang="en-US" sz="2000" b="1" kern="0" dirty="0">
                <a:solidFill>
                  <a:srgbClr val="FF0000"/>
                </a:solidFill>
                <a:latin typeface="Arial"/>
                <a:cs typeface="Arial" charset="0"/>
              </a:rPr>
              <a:t>n=21 (14.6% of retrograde)</a:t>
            </a:r>
          </a:p>
        </p:txBody>
      </p:sp>
    </p:spTree>
    <p:extLst>
      <p:ext uri="{BB962C8B-B14F-4D97-AF65-F5344CB8AC3E}">
        <p14:creationId xmlns:p14="http://schemas.microsoft.com/office/powerpoint/2010/main" val="8514292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1792"/>
          <a:stretch/>
        </p:blipFill>
        <p:spPr>
          <a:xfrm>
            <a:off x="3474562" y="2807067"/>
            <a:ext cx="8562419" cy="3865418"/>
          </a:xfrm>
          <a:prstGeom prst="rect">
            <a:avLst/>
          </a:prstGeom>
        </p:spPr>
      </p:pic>
      <p:sp>
        <p:nvSpPr>
          <p:cNvPr id="3" name="Title 1"/>
          <p:cNvSpPr txBox="1">
            <a:spLocks/>
          </p:cNvSpPr>
          <p:nvPr/>
        </p:nvSpPr>
        <p:spPr>
          <a:xfrm>
            <a:off x="2179782" y="1710211"/>
            <a:ext cx="8229600" cy="5746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1" dirty="0">
                <a:solidFill>
                  <a:srgbClr val="92D050"/>
                </a:solidFill>
                <a:latin typeface="Arial"/>
                <a:ea typeface="+mn-ea"/>
                <a:cs typeface="+mn-cs"/>
              </a:rPr>
              <a:t>Use of LIMA in retrograde CTO PCI</a:t>
            </a:r>
          </a:p>
        </p:txBody>
      </p:sp>
      <p:sp>
        <p:nvSpPr>
          <p:cNvPr id="4" name="Rectangle 3"/>
          <p:cNvSpPr/>
          <p:nvPr/>
        </p:nvSpPr>
        <p:spPr>
          <a:xfrm>
            <a:off x="1350393" y="6832480"/>
            <a:ext cx="9491221" cy="646331"/>
          </a:xfrm>
          <a:prstGeom prst="rect">
            <a:avLst/>
          </a:prstGeom>
        </p:spPr>
        <p:txBody>
          <a:bodyPr wrap="square">
            <a:spAutoFit/>
          </a:bodyPr>
          <a:lstStyle/>
          <a:p>
            <a:pPr algn="ctr"/>
            <a:r>
              <a:rPr lang="en-US" sz="1200" b="1" i="1" dirty="0">
                <a:solidFill>
                  <a:srgbClr val="0070C0"/>
                </a:solidFill>
                <a:latin typeface="Arial"/>
                <a:cs typeface="Arial" pitchFamily="34" charset="0"/>
              </a:rPr>
              <a:t>Tajti P, Karatasakis A, Karmpaliotis D, </a:t>
            </a:r>
            <a:r>
              <a:rPr lang="en-US" sz="1200" b="1" i="1" dirty="0" err="1">
                <a:solidFill>
                  <a:srgbClr val="0070C0"/>
                </a:solidFill>
                <a:latin typeface="Arial"/>
                <a:cs typeface="Arial" pitchFamily="34" charset="0"/>
              </a:rPr>
              <a:t>Alaswad</a:t>
            </a:r>
            <a:r>
              <a:rPr lang="en-US" sz="1200" b="1" i="1" dirty="0">
                <a:solidFill>
                  <a:srgbClr val="0070C0"/>
                </a:solidFill>
                <a:latin typeface="Arial"/>
                <a:cs typeface="Arial" pitchFamily="34" charset="0"/>
              </a:rPr>
              <a:t> K, Jaffer FA, </a:t>
            </a:r>
            <a:r>
              <a:rPr lang="en-US" sz="1200" b="1" i="1" dirty="0" err="1">
                <a:solidFill>
                  <a:srgbClr val="0070C0"/>
                </a:solidFill>
                <a:latin typeface="Arial"/>
                <a:cs typeface="Arial" pitchFamily="34" charset="0"/>
              </a:rPr>
              <a:t>Yeh</a:t>
            </a:r>
            <a:r>
              <a:rPr lang="en-US" sz="1200" b="1" i="1" dirty="0">
                <a:solidFill>
                  <a:srgbClr val="0070C0"/>
                </a:solidFill>
                <a:latin typeface="Arial"/>
                <a:cs typeface="Arial" pitchFamily="34" charset="0"/>
              </a:rPr>
              <a:t> RW, Patel M, Mahmud E, Choi JW, </a:t>
            </a:r>
            <a:r>
              <a:rPr lang="en-US" sz="1200" b="1" i="1" dirty="0" err="1">
                <a:solidFill>
                  <a:srgbClr val="0070C0"/>
                </a:solidFill>
                <a:latin typeface="Arial"/>
                <a:cs typeface="Arial" pitchFamily="34" charset="0"/>
              </a:rPr>
              <a:t>Doin</a:t>
            </a:r>
            <a:r>
              <a:rPr lang="en-US" sz="1200" b="1" i="1" dirty="0">
                <a:solidFill>
                  <a:srgbClr val="0070C0"/>
                </a:solidFill>
                <a:latin typeface="Arial"/>
                <a:cs typeface="Arial" pitchFamily="34" charset="0"/>
              </a:rPr>
              <a:t> AH, </a:t>
            </a:r>
            <a:r>
              <a:rPr lang="en-US" sz="1200" b="1" i="1" dirty="0" err="1">
                <a:solidFill>
                  <a:srgbClr val="0070C0"/>
                </a:solidFill>
                <a:latin typeface="Arial"/>
                <a:cs typeface="Arial" pitchFamily="34" charset="0"/>
              </a:rPr>
              <a:t>Toma</a:t>
            </a:r>
            <a:r>
              <a:rPr lang="en-US" sz="1200" b="1" i="1" dirty="0">
                <a:solidFill>
                  <a:srgbClr val="0070C0"/>
                </a:solidFill>
                <a:latin typeface="Arial"/>
                <a:cs typeface="Arial" pitchFamily="34" charset="0"/>
              </a:rPr>
              <a:t> C, </a:t>
            </a:r>
            <a:r>
              <a:rPr lang="en-US" sz="1200" b="1" i="1" dirty="0" err="1">
                <a:solidFill>
                  <a:srgbClr val="0070C0"/>
                </a:solidFill>
                <a:latin typeface="Arial"/>
                <a:cs typeface="Arial" pitchFamily="34" charset="0"/>
              </a:rPr>
              <a:t>Uretsky</a:t>
            </a:r>
            <a:r>
              <a:rPr lang="en-US" sz="1200" b="1" i="1" dirty="0">
                <a:solidFill>
                  <a:srgbClr val="0070C0"/>
                </a:solidFill>
                <a:latin typeface="Arial"/>
                <a:cs typeface="Arial" pitchFamily="34" charset="0"/>
              </a:rPr>
              <a:t> B, Garcia S, Moses JW, Parikh M, </a:t>
            </a:r>
            <a:r>
              <a:rPr lang="en-US" sz="1200" b="1" i="1" dirty="0" err="1">
                <a:solidFill>
                  <a:srgbClr val="0070C0"/>
                </a:solidFill>
                <a:latin typeface="Arial"/>
                <a:cs typeface="Arial" pitchFamily="34" charset="0"/>
              </a:rPr>
              <a:t>Kirtane</a:t>
            </a:r>
            <a:r>
              <a:rPr lang="en-US" sz="1200" b="1" i="1" dirty="0">
                <a:solidFill>
                  <a:srgbClr val="0070C0"/>
                </a:solidFill>
                <a:latin typeface="Arial"/>
                <a:cs typeface="Arial" pitchFamily="34" charset="0"/>
              </a:rPr>
              <a:t> AJ, Ali ZA, Hatem R, Karacsonyi J, Danek BA, </a:t>
            </a:r>
            <a:r>
              <a:rPr lang="en-US" sz="1200" b="1" i="1" dirty="0" err="1">
                <a:solidFill>
                  <a:srgbClr val="0070C0"/>
                </a:solidFill>
                <a:latin typeface="Arial"/>
                <a:cs typeface="Arial" pitchFamily="34" charset="0"/>
              </a:rPr>
              <a:t>Rangan</a:t>
            </a:r>
            <a:r>
              <a:rPr lang="en-US" sz="1200" b="1" i="1" dirty="0">
                <a:solidFill>
                  <a:srgbClr val="0070C0"/>
                </a:solidFill>
                <a:latin typeface="Arial"/>
                <a:cs typeface="Arial" pitchFamily="34" charset="0"/>
              </a:rPr>
              <a:t> BV, Ungi I, Banerjee S, Brilakis ES.</a:t>
            </a:r>
            <a:r>
              <a:rPr lang="en-US" sz="1200" b="1" i="1" dirty="0">
                <a:solidFill>
                  <a:srgbClr val="0070C0"/>
                </a:solidFill>
                <a:latin typeface="Arial" panose="020B0604020202020204" pitchFamily="34" charset="0"/>
                <a:cs typeface="Arial" panose="020B0604020202020204" pitchFamily="34" charset="0"/>
              </a:rPr>
              <a:t> </a:t>
            </a:r>
            <a:r>
              <a:rPr lang="en-US" sz="1200" b="1" i="1" dirty="0">
                <a:solidFill>
                  <a:srgbClr val="92D050"/>
                </a:solidFill>
                <a:latin typeface="Arial" panose="020B0604020202020204" pitchFamily="34" charset="0"/>
                <a:cs typeface="Arial" panose="020B0604020202020204" pitchFamily="34" charset="0"/>
              </a:rPr>
              <a:t>J Invasive </a:t>
            </a:r>
            <a:r>
              <a:rPr lang="en-US" sz="1200" b="1" i="1" dirty="0" err="1">
                <a:solidFill>
                  <a:srgbClr val="92D050"/>
                </a:solidFill>
                <a:latin typeface="Arial" panose="020B0604020202020204" pitchFamily="34" charset="0"/>
                <a:cs typeface="Arial" panose="020B0604020202020204" pitchFamily="34" charset="0"/>
              </a:rPr>
              <a:t>Cardiol</a:t>
            </a:r>
            <a:r>
              <a:rPr lang="en-US" sz="1200" b="1" i="1" dirty="0">
                <a:solidFill>
                  <a:srgbClr val="92D050"/>
                </a:solidFill>
                <a:latin typeface="Arial" panose="020B0604020202020204" pitchFamily="34" charset="0"/>
                <a:cs typeface="Arial" panose="020B0604020202020204" pitchFamily="34" charset="0"/>
              </a:rPr>
              <a:t>. 2017 Nov 15 [</a:t>
            </a:r>
            <a:r>
              <a:rPr lang="en-US" sz="1200" b="1" i="1" dirty="0" err="1">
                <a:solidFill>
                  <a:srgbClr val="92D050"/>
                </a:solidFill>
                <a:latin typeface="Arial" panose="020B0604020202020204" pitchFamily="34" charset="0"/>
                <a:cs typeface="Arial" panose="020B0604020202020204" pitchFamily="34" charset="0"/>
              </a:rPr>
              <a:t>Epub</a:t>
            </a:r>
            <a:r>
              <a:rPr lang="en-US" sz="1200" b="1" i="1" dirty="0">
                <a:solidFill>
                  <a:srgbClr val="92D050"/>
                </a:solidFill>
                <a:latin typeface="Arial" panose="020B0604020202020204" pitchFamily="34" charset="0"/>
                <a:cs typeface="Arial" panose="020B0604020202020204" pitchFamily="34" charset="0"/>
              </a:rPr>
              <a:t> ahead of print]</a:t>
            </a:r>
          </a:p>
        </p:txBody>
      </p:sp>
      <p:sp>
        <p:nvSpPr>
          <p:cNvPr id="5" name="Rectangle 2"/>
          <p:cNvSpPr txBox="1">
            <a:spLocks noChangeArrowheads="1"/>
          </p:cNvSpPr>
          <p:nvPr/>
        </p:nvSpPr>
        <p:spPr bwMode="auto">
          <a:xfrm>
            <a:off x="291077" y="2540365"/>
            <a:ext cx="6858000" cy="533400"/>
          </a:xfrm>
          <a:prstGeom prst="rect">
            <a:avLst/>
          </a:prstGeom>
          <a:noFill/>
          <a:ln w="9525">
            <a:noFill/>
            <a:miter lim="800000"/>
            <a:headEnd/>
            <a:tailEnd/>
          </a:ln>
        </p:spPr>
        <p:txBody>
          <a:bodyPr anchor="ctr"/>
          <a:lstStyle/>
          <a:p>
            <a:pPr algn="l">
              <a:defRPr/>
            </a:pPr>
            <a:r>
              <a:rPr lang="en-US" b="1" kern="0" dirty="0">
                <a:solidFill>
                  <a:srgbClr val="000000"/>
                </a:solidFill>
                <a:latin typeface="Arial"/>
                <a:cs typeface="Arial" charset="0"/>
              </a:rPr>
              <a:t>2012-2017</a:t>
            </a:r>
          </a:p>
          <a:p>
            <a:pPr algn="l">
              <a:defRPr/>
            </a:pPr>
            <a:r>
              <a:rPr lang="en-US" b="1" kern="0" dirty="0">
                <a:solidFill>
                  <a:srgbClr val="FF0000"/>
                </a:solidFill>
                <a:latin typeface="Arial"/>
                <a:cs typeface="Arial" charset="0"/>
              </a:rPr>
              <a:t>18 centers   </a:t>
            </a:r>
          </a:p>
          <a:p>
            <a:pPr algn="l">
              <a:defRPr/>
            </a:pPr>
            <a:r>
              <a:rPr lang="en-US" b="1" kern="0" dirty="0">
                <a:solidFill>
                  <a:srgbClr val="000000"/>
                </a:solidFill>
                <a:latin typeface="Arial"/>
                <a:cs typeface="Arial" charset="0"/>
              </a:rPr>
              <a:t>Retrograde PCI: </a:t>
            </a:r>
            <a:r>
              <a:rPr lang="en-US" b="1" kern="0" dirty="0">
                <a:solidFill>
                  <a:srgbClr val="FF0000"/>
                </a:solidFill>
                <a:latin typeface="Arial"/>
                <a:cs typeface="Arial" charset="0"/>
              </a:rPr>
              <a:t>990 lesions in 976 patients </a:t>
            </a:r>
          </a:p>
          <a:p>
            <a:pPr algn="l">
              <a:defRPr/>
            </a:pPr>
            <a:r>
              <a:rPr lang="en-US" b="1" kern="0" dirty="0">
                <a:solidFill>
                  <a:srgbClr val="000000"/>
                </a:solidFill>
                <a:latin typeface="Arial"/>
                <a:cs typeface="Arial" charset="0"/>
              </a:rPr>
              <a:t>Retrograde via LIMA: </a:t>
            </a:r>
            <a:r>
              <a:rPr lang="en-US" b="1" kern="0" dirty="0">
                <a:solidFill>
                  <a:srgbClr val="FF0000"/>
                </a:solidFill>
                <a:latin typeface="Arial"/>
                <a:cs typeface="Arial" charset="0"/>
              </a:rPr>
              <a:t>n=20 (2.02% of retrograde)</a:t>
            </a:r>
          </a:p>
          <a:p>
            <a:pPr algn="l">
              <a:defRPr/>
            </a:pPr>
            <a:endParaRPr lang="en-US" sz="1200" b="1" kern="0" dirty="0">
              <a:solidFill>
                <a:srgbClr val="FF0000"/>
              </a:solidFill>
              <a:latin typeface="Arial"/>
              <a:cs typeface="Arial" charset="0"/>
            </a:endParaRPr>
          </a:p>
        </p:txBody>
      </p:sp>
    </p:spTree>
    <p:extLst>
      <p:ext uri="{BB962C8B-B14F-4D97-AF65-F5344CB8AC3E}">
        <p14:creationId xmlns:p14="http://schemas.microsoft.com/office/powerpoint/2010/main" val="12873269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810737" y="2234458"/>
          <a:ext cx="3351171" cy="21398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518252" y="3155463"/>
          <a:ext cx="5500569" cy="31704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nvGraphicFramePr>
        <p:xfrm>
          <a:off x="76363" y="4326778"/>
          <a:ext cx="5410038" cy="2616861"/>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p:cNvSpPr/>
          <p:nvPr/>
        </p:nvSpPr>
        <p:spPr>
          <a:xfrm>
            <a:off x="4624089" y="2350298"/>
            <a:ext cx="2943827" cy="954107"/>
          </a:xfrm>
          <a:prstGeom prst="rect">
            <a:avLst/>
          </a:prstGeom>
          <a:ln>
            <a:solidFill>
              <a:schemeClr val="bg1">
                <a:lumMod val="65000"/>
              </a:schemeClr>
            </a:solidFill>
          </a:ln>
        </p:spPr>
        <p:txBody>
          <a:bodyPr wrap="square">
            <a:spAutoFit/>
          </a:bodyPr>
          <a:lstStyle/>
          <a:p>
            <a:pPr algn="ctr" fontAlgn="base">
              <a:spcBef>
                <a:spcPct val="0"/>
              </a:spcBef>
              <a:spcAft>
                <a:spcPct val="0"/>
              </a:spcAft>
              <a:defRPr/>
            </a:pPr>
            <a:r>
              <a:rPr lang="en-US" sz="1400" b="1" kern="0" dirty="0">
                <a:solidFill>
                  <a:srgbClr val="000000"/>
                </a:solidFill>
                <a:latin typeface="Arial" panose="020B0604020202020204" pitchFamily="34" charset="0"/>
                <a:cs typeface="Arial" panose="020B0604020202020204" pitchFamily="34" charset="0"/>
              </a:rPr>
              <a:t>2012 to 2015</a:t>
            </a:r>
          </a:p>
          <a:p>
            <a:pPr algn="ctr" fontAlgn="base">
              <a:spcBef>
                <a:spcPct val="0"/>
              </a:spcBef>
              <a:spcAft>
                <a:spcPct val="0"/>
              </a:spcAft>
              <a:defRPr/>
            </a:pPr>
            <a:r>
              <a:rPr lang="en-US" sz="1400" b="1" kern="0" dirty="0">
                <a:solidFill>
                  <a:srgbClr val="FF0000"/>
                </a:solidFill>
                <a:latin typeface="Arial" panose="020B0604020202020204" pitchFamily="34" charset="0"/>
                <a:cs typeface="Arial" panose="020B0604020202020204" pitchFamily="34" charset="0"/>
              </a:rPr>
              <a:t>11 centers</a:t>
            </a:r>
            <a:r>
              <a:rPr lang="en-US" sz="1400" b="1" kern="0" dirty="0">
                <a:solidFill>
                  <a:srgbClr val="000000"/>
                </a:solidFill>
                <a:latin typeface="Arial" panose="020B0604020202020204" pitchFamily="34" charset="0"/>
                <a:cs typeface="Arial" panose="020B0604020202020204" pitchFamily="34" charset="0"/>
              </a:rPr>
              <a:t>, 1,333 lesions</a:t>
            </a:r>
          </a:p>
          <a:p>
            <a:pPr algn="ctr" fontAlgn="base">
              <a:spcBef>
                <a:spcPct val="0"/>
              </a:spcBef>
              <a:spcAft>
                <a:spcPct val="0"/>
              </a:spcAft>
              <a:defRPr/>
            </a:pPr>
            <a:r>
              <a:rPr lang="en-US" sz="1400" b="1" kern="0" dirty="0">
                <a:solidFill>
                  <a:srgbClr val="000000"/>
                </a:solidFill>
                <a:latin typeface="Arial" panose="020B0604020202020204" pitchFamily="34" charset="0"/>
                <a:cs typeface="Arial" panose="020B0604020202020204" pitchFamily="34" charset="0"/>
              </a:rPr>
              <a:t>Technical success: </a:t>
            </a:r>
            <a:r>
              <a:rPr lang="en-US" sz="1400" b="1" kern="0" dirty="0">
                <a:solidFill>
                  <a:srgbClr val="FF0000"/>
                </a:solidFill>
                <a:latin typeface="Arial" panose="020B0604020202020204" pitchFamily="34" charset="0"/>
                <a:cs typeface="Arial" panose="020B0604020202020204" pitchFamily="34" charset="0"/>
              </a:rPr>
              <a:t>90.3%</a:t>
            </a:r>
          </a:p>
          <a:p>
            <a:pPr algn="ctr" fontAlgn="base">
              <a:spcBef>
                <a:spcPct val="0"/>
              </a:spcBef>
              <a:spcAft>
                <a:spcPct val="0"/>
              </a:spcAft>
              <a:defRPr/>
            </a:pPr>
            <a:r>
              <a:rPr lang="en-US" sz="1400" b="1" kern="0" dirty="0">
                <a:solidFill>
                  <a:srgbClr val="000000"/>
                </a:solidFill>
                <a:latin typeface="Arial" panose="020B0604020202020204" pitchFamily="34" charset="0"/>
                <a:cs typeface="Arial" panose="020B0604020202020204" pitchFamily="34" charset="0"/>
              </a:rPr>
              <a:t>Major complications: </a:t>
            </a:r>
            <a:r>
              <a:rPr lang="en-US" sz="1400" b="1" kern="0" dirty="0">
                <a:solidFill>
                  <a:srgbClr val="FF0000"/>
                </a:solidFill>
                <a:latin typeface="Arial" panose="020B0604020202020204" pitchFamily="34" charset="0"/>
                <a:cs typeface="Arial" panose="020B0604020202020204" pitchFamily="34" charset="0"/>
              </a:rPr>
              <a:t>2.4%</a:t>
            </a:r>
          </a:p>
        </p:txBody>
      </p:sp>
      <p:sp>
        <p:nvSpPr>
          <p:cNvPr id="15" name="TextBox 14"/>
          <p:cNvSpPr txBox="1"/>
          <p:nvPr/>
        </p:nvSpPr>
        <p:spPr>
          <a:xfrm>
            <a:off x="8030095" y="2874589"/>
            <a:ext cx="2812346"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Successful crossing</a:t>
            </a:r>
          </a:p>
        </p:txBody>
      </p:sp>
      <p:sp>
        <p:nvSpPr>
          <p:cNvPr id="16" name="TextBox 15"/>
          <p:cNvSpPr txBox="1"/>
          <p:nvPr/>
        </p:nvSpPr>
        <p:spPr>
          <a:xfrm>
            <a:off x="3947890" y="1738121"/>
            <a:ext cx="4296222" cy="461665"/>
          </a:xfrm>
          <a:prstGeom prst="rect">
            <a:avLst/>
          </a:prstGeom>
          <a:noFill/>
        </p:spPr>
        <p:txBody>
          <a:bodyPr wrap="square" rtlCol="0">
            <a:spAutoFit/>
          </a:bodyPr>
          <a:lstStyle/>
          <a:p>
            <a:pPr algn="ctr"/>
            <a:r>
              <a:rPr lang="en-US" sz="2400" b="1" i="1" dirty="0">
                <a:solidFill>
                  <a:srgbClr val="92D050"/>
                </a:solidFill>
                <a:latin typeface="Arial" panose="020B0604020202020204" pitchFamily="34" charset="0"/>
                <a:cs typeface="Arial" panose="020B0604020202020204" pitchFamily="34" charset="0"/>
              </a:rPr>
              <a:t>Diabetes vs No diabetes</a:t>
            </a:r>
          </a:p>
        </p:txBody>
      </p:sp>
      <p:sp>
        <p:nvSpPr>
          <p:cNvPr id="18" name="TextBox 17"/>
          <p:cNvSpPr txBox="1"/>
          <p:nvPr/>
        </p:nvSpPr>
        <p:spPr>
          <a:xfrm>
            <a:off x="5486404" y="4900672"/>
            <a:ext cx="841501" cy="261610"/>
          </a:xfrm>
          <a:prstGeom prst="rect">
            <a:avLst/>
          </a:prstGeom>
          <a:solidFill>
            <a:schemeClr val="tx1"/>
          </a:solidFill>
        </p:spPr>
        <p:txBody>
          <a:bodyPr wrap="square" rtlCol="0" anchor="ctr">
            <a:spAutoFit/>
          </a:bodyPr>
          <a:lstStyle/>
          <a:p>
            <a:pPr algn="ctr"/>
            <a:r>
              <a:rPr lang="en-US" sz="1100" b="1" dirty="0">
                <a:solidFill>
                  <a:srgbClr val="FFFF00"/>
                </a:solidFill>
                <a:latin typeface="Arial" panose="020B0604020202020204" pitchFamily="34" charset="0"/>
                <a:cs typeface="Arial" panose="020B0604020202020204" pitchFamily="34" charset="0"/>
              </a:rPr>
              <a:t>p=0.80</a:t>
            </a:r>
            <a:endParaRPr lang="en-US" sz="800" b="1" dirty="0">
              <a:solidFill>
                <a:srgbClr val="FFFF00"/>
              </a:solidFill>
              <a:latin typeface="Arial" panose="020B0604020202020204" pitchFamily="34" charset="0"/>
              <a:cs typeface="Arial" panose="020B0604020202020204" pitchFamily="34" charset="0"/>
            </a:endParaRPr>
          </a:p>
        </p:txBody>
      </p:sp>
      <p:sp>
        <p:nvSpPr>
          <p:cNvPr id="19" name="TextBox 18"/>
          <p:cNvSpPr txBox="1"/>
          <p:nvPr/>
        </p:nvSpPr>
        <p:spPr>
          <a:xfrm>
            <a:off x="5486404" y="5262514"/>
            <a:ext cx="841501" cy="261610"/>
          </a:xfrm>
          <a:prstGeom prst="rect">
            <a:avLst/>
          </a:prstGeom>
          <a:solidFill>
            <a:schemeClr val="tx1"/>
          </a:solidFill>
        </p:spPr>
        <p:txBody>
          <a:bodyPr wrap="square" rtlCol="0" anchor="ctr">
            <a:spAutoFit/>
          </a:bodyPr>
          <a:lstStyle/>
          <a:p>
            <a:pPr algn="ctr"/>
            <a:r>
              <a:rPr lang="en-US" sz="1100" b="1" dirty="0">
                <a:solidFill>
                  <a:srgbClr val="FFFF00"/>
                </a:solidFill>
                <a:latin typeface="Arial" panose="020B0604020202020204" pitchFamily="34" charset="0"/>
                <a:cs typeface="Arial" panose="020B0604020202020204" pitchFamily="34" charset="0"/>
              </a:rPr>
              <a:t>p=0.93</a:t>
            </a:r>
          </a:p>
        </p:txBody>
      </p:sp>
      <p:sp>
        <p:nvSpPr>
          <p:cNvPr id="21" name="TextBox 20"/>
          <p:cNvSpPr txBox="1"/>
          <p:nvPr/>
        </p:nvSpPr>
        <p:spPr>
          <a:xfrm>
            <a:off x="173185" y="6943636"/>
            <a:ext cx="11845637" cy="600164"/>
          </a:xfrm>
          <a:prstGeom prst="rect">
            <a:avLst/>
          </a:prstGeom>
          <a:noFill/>
        </p:spPr>
        <p:txBody>
          <a:bodyPr wrap="square" rtlCol="0">
            <a:spAutoFit/>
          </a:bodyPr>
          <a:lstStyle/>
          <a:p>
            <a:pPr algn="ctr"/>
            <a:r>
              <a:rPr lang="en-US" sz="1100" b="1" i="1" dirty="0">
                <a:solidFill>
                  <a:srgbClr val="0070C0"/>
                </a:solidFill>
                <a:latin typeface="Arial" panose="020B0604020202020204" pitchFamily="34" charset="0"/>
                <a:cs typeface="Arial" panose="020B0604020202020204" pitchFamily="34" charset="0"/>
              </a:rPr>
              <a:t>Martinez Parachini, Karatasakis, Karmpaliotis, </a:t>
            </a:r>
            <a:r>
              <a:rPr lang="en-US" sz="1100" b="1" i="1" dirty="0" err="1">
                <a:solidFill>
                  <a:srgbClr val="0070C0"/>
                </a:solidFill>
                <a:latin typeface="Arial" panose="020B0604020202020204" pitchFamily="34" charset="0"/>
                <a:cs typeface="Arial" panose="020B0604020202020204" pitchFamily="34" charset="0"/>
              </a:rPr>
              <a:t>Alaswad</a:t>
            </a:r>
            <a:r>
              <a:rPr lang="en-US" sz="1100" b="1" i="1" dirty="0">
                <a:solidFill>
                  <a:srgbClr val="0070C0"/>
                </a:solidFill>
                <a:latin typeface="Arial" panose="020B0604020202020204" pitchFamily="34" charset="0"/>
                <a:cs typeface="Arial" panose="020B0604020202020204" pitchFamily="34" charset="0"/>
              </a:rPr>
              <a:t>, Jaffer, </a:t>
            </a:r>
            <a:r>
              <a:rPr lang="en-US" sz="1100" b="1" i="1" dirty="0" err="1">
                <a:solidFill>
                  <a:srgbClr val="0070C0"/>
                </a:solidFill>
                <a:latin typeface="Arial" panose="020B0604020202020204" pitchFamily="34" charset="0"/>
                <a:cs typeface="Arial" panose="020B0604020202020204" pitchFamily="34" charset="0"/>
              </a:rPr>
              <a:t>Yeh</a:t>
            </a:r>
            <a:r>
              <a:rPr lang="en-US" sz="1100" b="1" i="1" dirty="0">
                <a:solidFill>
                  <a:srgbClr val="0070C0"/>
                </a:solidFill>
                <a:latin typeface="Arial" panose="020B0604020202020204" pitchFamily="34" charset="0"/>
                <a:cs typeface="Arial" panose="020B0604020202020204" pitchFamily="34" charset="0"/>
              </a:rPr>
              <a:t>, Wyman, Lombardi, Grantham, </a:t>
            </a:r>
            <a:r>
              <a:rPr lang="en-US" sz="1100" b="1" i="1" dirty="0" err="1">
                <a:solidFill>
                  <a:srgbClr val="0070C0"/>
                </a:solidFill>
                <a:latin typeface="Arial" panose="020B0604020202020204" pitchFamily="34" charset="0"/>
                <a:cs typeface="Arial" panose="020B0604020202020204" pitchFamily="34" charset="0"/>
              </a:rPr>
              <a:t>Kandzari</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Lembo</a:t>
            </a:r>
            <a:r>
              <a:rPr lang="en-US" sz="1100" b="1" i="1" dirty="0">
                <a:solidFill>
                  <a:srgbClr val="0070C0"/>
                </a:solidFill>
                <a:latin typeface="Arial" panose="020B0604020202020204" pitchFamily="34" charset="0"/>
                <a:cs typeface="Arial" panose="020B0604020202020204" pitchFamily="34" charset="0"/>
              </a:rPr>
              <a:t>, Doing, Patel, </a:t>
            </a:r>
            <a:r>
              <a:rPr lang="en-US" sz="1100" b="1" i="1" dirty="0" err="1">
                <a:solidFill>
                  <a:srgbClr val="0070C0"/>
                </a:solidFill>
                <a:latin typeface="Arial" panose="020B0604020202020204" pitchFamily="34" charset="0"/>
                <a:cs typeface="Arial" panose="020B0604020202020204" pitchFamily="34" charset="0"/>
              </a:rPr>
              <a:t>Bahadorani</a:t>
            </a:r>
            <a:r>
              <a:rPr lang="en-US" sz="1100" b="1" i="1" dirty="0">
                <a:solidFill>
                  <a:srgbClr val="0070C0"/>
                </a:solidFill>
                <a:latin typeface="Arial" panose="020B0604020202020204" pitchFamily="34" charset="0"/>
                <a:cs typeface="Arial" panose="020B0604020202020204" pitchFamily="34" charset="0"/>
              </a:rPr>
              <a:t>, Moses,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Parikh, Ali, </a:t>
            </a:r>
            <a:r>
              <a:rPr lang="en-US" sz="1100" b="1" i="1" dirty="0" err="1">
                <a:solidFill>
                  <a:srgbClr val="0070C0"/>
                </a:solidFill>
                <a:latin typeface="Arial" panose="020B0604020202020204" pitchFamily="34" charset="0"/>
                <a:cs typeface="Arial" panose="020B0604020202020204" pitchFamily="34" charset="0"/>
              </a:rPr>
              <a:t>Kalra</a:t>
            </a:r>
            <a:r>
              <a:rPr lang="en-US" sz="1100" b="1" i="1" dirty="0">
                <a:solidFill>
                  <a:srgbClr val="0070C0"/>
                </a:solidFill>
                <a:latin typeface="Arial" panose="020B0604020202020204" pitchFamily="34" charset="0"/>
                <a:cs typeface="Arial" panose="020B0604020202020204" pitchFamily="34" charset="0"/>
              </a:rPr>
              <a:t>, Nguyen-</a:t>
            </a:r>
            <a:r>
              <a:rPr lang="en-US" sz="1100" b="1" i="1" dirty="0" err="1">
                <a:solidFill>
                  <a:srgbClr val="0070C0"/>
                </a:solidFill>
                <a:latin typeface="Arial" panose="020B0604020202020204" pitchFamily="34" charset="0"/>
                <a:cs typeface="Arial" panose="020B0604020202020204" pitchFamily="34" charset="0"/>
              </a:rPr>
              <a:t>Trong</a:t>
            </a:r>
            <a:r>
              <a:rPr lang="en-US" sz="1100" b="1" i="1" dirty="0">
                <a:solidFill>
                  <a:srgbClr val="0070C0"/>
                </a:solidFill>
                <a:latin typeface="Arial" panose="020B0604020202020204" pitchFamily="34" charset="0"/>
                <a:cs typeface="Arial" panose="020B0604020202020204" pitchFamily="34" charset="0"/>
              </a:rPr>
              <a:t>, Danek, Karacsonyi, </a:t>
            </a:r>
            <a:r>
              <a:rPr lang="en-US" sz="1100" b="1" i="1" dirty="0" err="1">
                <a:solidFill>
                  <a:srgbClr val="0070C0"/>
                </a:solidFill>
                <a:latin typeface="Arial" panose="020B0604020202020204" pitchFamily="34" charset="0"/>
                <a:cs typeface="Arial" panose="020B0604020202020204" pitchFamily="34" charset="0"/>
              </a:rPr>
              <a:t>Alame</a:t>
            </a:r>
            <a:r>
              <a:rPr lang="en-US" sz="1100" b="1" i="1" dirty="0">
                <a:solidFill>
                  <a:srgbClr val="0070C0"/>
                </a:solidFill>
                <a:latin typeface="Arial" panose="020B0604020202020204" pitchFamily="34" charset="0"/>
                <a:cs typeface="Arial" panose="020B0604020202020204" pitchFamily="34" charset="0"/>
              </a:rPr>
              <a:t> , </a:t>
            </a:r>
            <a:r>
              <a:rPr lang="en-US" sz="1100" b="1" i="1" dirty="0" err="1">
                <a:solidFill>
                  <a:srgbClr val="0070C0"/>
                </a:solidFill>
                <a:latin typeface="Arial" panose="020B0604020202020204" pitchFamily="34" charset="0"/>
                <a:cs typeface="Arial" panose="020B0604020202020204" pitchFamily="34" charset="0"/>
              </a:rPr>
              <a:t>Rangan</a:t>
            </a:r>
            <a:r>
              <a:rPr lang="en-US" sz="1100" b="1" i="1" dirty="0">
                <a:solidFill>
                  <a:srgbClr val="0070C0"/>
                </a:solidFill>
                <a:latin typeface="Arial" panose="020B0604020202020204" pitchFamily="34" charset="0"/>
                <a:cs typeface="Arial" panose="020B0604020202020204" pitchFamily="34" charset="0"/>
              </a:rPr>
              <a:t>, Thompson, Banerjee, Brilakis. </a:t>
            </a:r>
            <a:br>
              <a:rPr lang="en-US" sz="1100" b="1" i="1" dirty="0">
                <a:solidFill>
                  <a:srgbClr val="0070C0"/>
                </a:solidFill>
                <a:latin typeface="Arial" panose="020B0604020202020204" pitchFamily="34" charset="0"/>
                <a:cs typeface="Arial" panose="020B0604020202020204" pitchFamily="34" charset="0"/>
              </a:rPr>
            </a:br>
            <a:r>
              <a:rPr lang="en-US" sz="1100" b="1" i="1" dirty="0" err="1">
                <a:solidFill>
                  <a:srgbClr val="92D050"/>
                </a:solidFill>
                <a:latin typeface="Arial" panose="020B0604020202020204" pitchFamily="34" charset="0"/>
                <a:cs typeface="Arial" panose="020B0604020202020204" pitchFamily="34" charset="0"/>
              </a:rPr>
              <a:t>Diabet</a:t>
            </a:r>
            <a:r>
              <a:rPr lang="en-US" sz="1100" b="1" i="1" dirty="0">
                <a:solidFill>
                  <a:srgbClr val="92D050"/>
                </a:solidFill>
                <a:latin typeface="Arial" panose="020B0604020202020204" pitchFamily="34" charset="0"/>
                <a:cs typeface="Arial" panose="020B0604020202020204" pitchFamily="34" charset="0"/>
              </a:rPr>
              <a:t> Med 2016 2017 Apr;34(4):558-562.</a:t>
            </a:r>
          </a:p>
        </p:txBody>
      </p:sp>
    </p:spTree>
    <p:extLst>
      <p:ext uri="{BB962C8B-B14F-4D97-AF65-F5344CB8AC3E}">
        <p14:creationId xmlns:p14="http://schemas.microsoft.com/office/powerpoint/2010/main" val="2065572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10127" y="4770452"/>
            <a:ext cx="3283531" cy="2098211"/>
            <a:chOff x="2376053" y="4037611"/>
            <a:chExt cx="3283531" cy="2098210"/>
          </a:xfrm>
        </p:grpSpPr>
        <p:graphicFrame>
          <p:nvGraphicFramePr>
            <p:cNvPr id="10" name="Chart 9"/>
            <p:cNvGraphicFramePr>
              <a:graphicFrameLocks/>
            </p:cNvGraphicFramePr>
            <p:nvPr/>
          </p:nvGraphicFramePr>
          <p:xfrm>
            <a:off x="2376053" y="4037611"/>
            <a:ext cx="3216732" cy="209821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4911440" y="4250624"/>
              <a:ext cx="748144" cy="300082"/>
            </a:xfrm>
            <a:prstGeom prst="rect">
              <a:avLst/>
            </a:prstGeom>
            <a:solidFill>
              <a:schemeClr val="tx1"/>
            </a:solidFill>
          </p:spPr>
          <p:txBody>
            <a:bodyPr wrap="square" rtlCol="0">
              <a:spAutoFit/>
            </a:bodyPr>
            <a:lstStyle/>
            <a:p>
              <a:r>
                <a:rPr lang="en-US" sz="1350" b="1" dirty="0">
                  <a:solidFill>
                    <a:srgbClr val="FFFF00"/>
                  </a:solidFill>
                </a:rPr>
                <a:t>p=0.82</a:t>
              </a:r>
            </a:p>
          </p:txBody>
        </p:sp>
      </p:grpSp>
      <p:grpSp>
        <p:nvGrpSpPr>
          <p:cNvPr id="2" name="Group 1"/>
          <p:cNvGrpSpPr/>
          <p:nvPr/>
        </p:nvGrpSpPr>
        <p:grpSpPr>
          <a:xfrm>
            <a:off x="1375804" y="2202967"/>
            <a:ext cx="4266322" cy="2559794"/>
            <a:chOff x="1955682" y="1477819"/>
            <a:chExt cx="4266322" cy="2559793"/>
          </a:xfrm>
        </p:grpSpPr>
        <p:graphicFrame>
          <p:nvGraphicFramePr>
            <p:cNvPr id="6" name="Chart 5"/>
            <p:cNvGraphicFramePr>
              <a:graphicFrameLocks/>
            </p:cNvGraphicFramePr>
            <p:nvPr/>
          </p:nvGraphicFramePr>
          <p:xfrm>
            <a:off x="1955682" y="1477819"/>
            <a:ext cx="4266322" cy="255979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5018316" y="1671700"/>
              <a:ext cx="1148938" cy="300082"/>
            </a:xfrm>
            <a:prstGeom prst="rect">
              <a:avLst/>
            </a:prstGeom>
            <a:solidFill>
              <a:schemeClr val="tx1"/>
            </a:solidFill>
          </p:spPr>
          <p:txBody>
            <a:bodyPr wrap="square" rtlCol="0">
              <a:spAutoFit/>
            </a:bodyPr>
            <a:lstStyle/>
            <a:p>
              <a:r>
                <a:rPr lang="en-US" sz="1350" b="1" dirty="0">
                  <a:solidFill>
                    <a:srgbClr val="FFFF00"/>
                  </a:solidFill>
                </a:rPr>
                <a:t>p=0.001*</a:t>
              </a:r>
            </a:p>
          </p:txBody>
        </p:sp>
      </p:grpSp>
      <p:grpSp>
        <p:nvGrpSpPr>
          <p:cNvPr id="3" name="Group 2"/>
          <p:cNvGrpSpPr/>
          <p:nvPr/>
        </p:nvGrpSpPr>
        <p:grpSpPr>
          <a:xfrm>
            <a:off x="6888542" y="2257874"/>
            <a:ext cx="3738533" cy="2299937"/>
            <a:chOff x="6222005" y="1671700"/>
            <a:chExt cx="3738533" cy="2299936"/>
          </a:xfrm>
        </p:grpSpPr>
        <p:graphicFrame>
          <p:nvGraphicFramePr>
            <p:cNvPr id="8" name="Chart 7"/>
            <p:cNvGraphicFramePr>
              <a:graphicFrameLocks/>
            </p:cNvGraphicFramePr>
            <p:nvPr/>
          </p:nvGraphicFramePr>
          <p:xfrm>
            <a:off x="6222005" y="1821741"/>
            <a:ext cx="3738533" cy="214989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8624457" y="1671700"/>
              <a:ext cx="837210" cy="300082"/>
            </a:xfrm>
            <a:prstGeom prst="rect">
              <a:avLst/>
            </a:prstGeom>
            <a:solidFill>
              <a:schemeClr val="tx1"/>
            </a:solidFill>
          </p:spPr>
          <p:txBody>
            <a:bodyPr wrap="square" rtlCol="0">
              <a:spAutoFit/>
            </a:bodyPr>
            <a:lstStyle/>
            <a:p>
              <a:r>
                <a:rPr lang="en-US" sz="1350" b="1" dirty="0">
                  <a:solidFill>
                    <a:srgbClr val="FFFF00"/>
                  </a:solidFill>
                </a:rPr>
                <a:t>p=0.02*</a:t>
              </a:r>
            </a:p>
          </p:txBody>
        </p:sp>
      </p:grpSp>
      <p:grpSp>
        <p:nvGrpSpPr>
          <p:cNvPr id="4" name="Group 3"/>
          <p:cNvGrpSpPr/>
          <p:nvPr/>
        </p:nvGrpSpPr>
        <p:grpSpPr>
          <a:xfrm>
            <a:off x="7049755" y="4635236"/>
            <a:ext cx="3435155" cy="2313915"/>
            <a:chOff x="6097763" y="3950542"/>
            <a:chExt cx="3435155" cy="2313915"/>
          </a:xfrm>
        </p:grpSpPr>
        <p:graphicFrame>
          <p:nvGraphicFramePr>
            <p:cNvPr id="15" name="Chart 14"/>
            <p:cNvGraphicFramePr>
              <a:graphicFrameLocks/>
            </p:cNvGraphicFramePr>
            <p:nvPr/>
          </p:nvGraphicFramePr>
          <p:xfrm>
            <a:off x="6097763" y="4085762"/>
            <a:ext cx="3363904" cy="217869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p:cNvSpPr txBox="1"/>
            <p:nvPr/>
          </p:nvSpPr>
          <p:spPr>
            <a:xfrm>
              <a:off x="8624456" y="3950542"/>
              <a:ext cx="908462" cy="300082"/>
            </a:xfrm>
            <a:prstGeom prst="rect">
              <a:avLst/>
            </a:prstGeom>
            <a:solidFill>
              <a:schemeClr val="tx1"/>
            </a:solidFill>
          </p:spPr>
          <p:txBody>
            <a:bodyPr wrap="square" rtlCol="0">
              <a:spAutoFit/>
            </a:bodyPr>
            <a:lstStyle/>
            <a:p>
              <a:r>
                <a:rPr lang="en-US" sz="1350" b="1" dirty="0">
                  <a:solidFill>
                    <a:srgbClr val="FFFF00"/>
                  </a:solidFill>
                </a:rPr>
                <a:t>p=0.043*</a:t>
              </a:r>
            </a:p>
          </p:txBody>
        </p:sp>
      </p:grpSp>
      <p:sp>
        <p:nvSpPr>
          <p:cNvPr id="19" name="TextBox 18"/>
          <p:cNvSpPr txBox="1"/>
          <p:nvPr/>
        </p:nvSpPr>
        <p:spPr>
          <a:xfrm>
            <a:off x="182710" y="7003883"/>
            <a:ext cx="11845637" cy="553998"/>
          </a:xfrm>
          <a:prstGeom prst="rect">
            <a:avLst/>
          </a:prstGeom>
          <a:noFill/>
        </p:spPr>
        <p:txBody>
          <a:bodyPr wrap="square" rtlCol="0">
            <a:spAutoFit/>
          </a:bodyPr>
          <a:lstStyle/>
          <a:p>
            <a:pPr algn="ctr"/>
            <a:r>
              <a:rPr lang="en-US" sz="1000" b="1" i="1" dirty="0">
                <a:solidFill>
                  <a:srgbClr val="0070C0"/>
                </a:solidFill>
                <a:latin typeface="Arial" panose="020B0604020202020204" pitchFamily="34" charset="0"/>
                <a:cs typeface="Arial" panose="020B0604020202020204" pitchFamily="34" charset="0"/>
              </a:rPr>
              <a:t>Martinez Parachini, Karatasakis, Karmpaliotis, </a:t>
            </a:r>
            <a:r>
              <a:rPr lang="en-US" sz="1000" b="1" i="1" dirty="0" err="1">
                <a:solidFill>
                  <a:srgbClr val="0070C0"/>
                </a:solidFill>
                <a:latin typeface="Arial" panose="020B0604020202020204" pitchFamily="34" charset="0"/>
                <a:cs typeface="Arial" panose="020B0604020202020204" pitchFamily="34" charset="0"/>
              </a:rPr>
              <a:t>Alaswad</a:t>
            </a:r>
            <a:r>
              <a:rPr lang="en-US" sz="1000" b="1" i="1" dirty="0">
                <a:solidFill>
                  <a:srgbClr val="0070C0"/>
                </a:solidFill>
                <a:latin typeface="Arial" panose="020B0604020202020204" pitchFamily="34" charset="0"/>
                <a:cs typeface="Arial" panose="020B0604020202020204" pitchFamily="34" charset="0"/>
              </a:rPr>
              <a:t>, Jaffer, </a:t>
            </a:r>
            <a:r>
              <a:rPr lang="en-US" sz="1000" b="1" i="1" dirty="0" err="1">
                <a:solidFill>
                  <a:srgbClr val="0070C0"/>
                </a:solidFill>
                <a:latin typeface="Arial" panose="020B0604020202020204" pitchFamily="34" charset="0"/>
                <a:cs typeface="Arial" panose="020B0604020202020204" pitchFamily="34" charset="0"/>
              </a:rPr>
              <a:t>Yeh</a:t>
            </a:r>
            <a:r>
              <a:rPr lang="en-US" sz="1000" b="1" i="1" dirty="0">
                <a:solidFill>
                  <a:srgbClr val="0070C0"/>
                </a:solidFill>
                <a:latin typeface="Arial" panose="020B0604020202020204" pitchFamily="34" charset="0"/>
                <a:cs typeface="Arial" panose="020B0604020202020204" pitchFamily="34" charset="0"/>
              </a:rPr>
              <a:t>, Wyman, Lombardi, Grantham, </a:t>
            </a:r>
            <a:r>
              <a:rPr lang="en-US" sz="1000" b="1" i="1" dirty="0" err="1">
                <a:solidFill>
                  <a:srgbClr val="0070C0"/>
                </a:solidFill>
                <a:latin typeface="Arial" panose="020B0604020202020204" pitchFamily="34" charset="0"/>
                <a:cs typeface="Arial" panose="020B0604020202020204" pitchFamily="34" charset="0"/>
              </a:rPr>
              <a:t>Kandzari</a:t>
            </a:r>
            <a:r>
              <a:rPr lang="en-US" sz="1000" b="1" i="1" dirty="0">
                <a:solidFill>
                  <a:srgbClr val="0070C0"/>
                </a:solidFill>
                <a:latin typeface="Arial" panose="020B0604020202020204" pitchFamily="34" charset="0"/>
                <a:cs typeface="Arial" panose="020B0604020202020204" pitchFamily="34" charset="0"/>
              </a:rPr>
              <a:t>, </a:t>
            </a:r>
            <a:r>
              <a:rPr lang="en-US" sz="1000" b="1" i="1" dirty="0" err="1">
                <a:solidFill>
                  <a:srgbClr val="0070C0"/>
                </a:solidFill>
                <a:latin typeface="Arial" panose="020B0604020202020204" pitchFamily="34" charset="0"/>
                <a:cs typeface="Arial" panose="020B0604020202020204" pitchFamily="34" charset="0"/>
              </a:rPr>
              <a:t>Lembo</a:t>
            </a:r>
            <a:r>
              <a:rPr lang="en-US" sz="1000" b="1" i="1" dirty="0">
                <a:solidFill>
                  <a:srgbClr val="0070C0"/>
                </a:solidFill>
                <a:latin typeface="Arial" panose="020B0604020202020204" pitchFamily="34" charset="0"/>
                <a:cs typeface="Arial" panose="020B0604020202020204" pitchFamily="34" charset="0"/>
              </a:rPr>
              <a:t>, Doing, Patel, </a:t>
            </a:r>
            <a:r>
              <a:rPr lang="en-US" sz="1000" b="1" i="1" dirty="0" err="1">
                <a:solidFill>
                  <a:srgbClr val="0070C0"/>
                </a:solidFill>
                <a:latin typeface="Arial" panose="020B0604020202020204" pitchFamily="34" charset="0"/>
                <a:cs typeface="Arial" panose="020B0604020202020204" pitchFamily="34" charset="0"/>
              </a:rPr>
              <a:t>Bahadorani</a:t>
            </a:r>
            <a:r>
              <a:rPr lang="en-US" sz="1000" b="1" i="1" dirty="0">
                <a:solidFill>
                  <a:srgbClr val="0070C0"/>
                </a:solidFill>
                <a:latin typeface="Arial" panose="020B0604020202020204" pitchFamily="34" charset="0"/>
                <a:cs typeface="Arial" panose="020B0604020202020204" pitchFamily="34" charset="0"/>
              </a:rPr>
              <a:t>, Moses, </a:t>
            </a:r>
            <a:r>
              <a:rPr lang="en-US" sz="1000" b="1" i="1" dirty="0" err="1">
                <a:solidFill>
                  <a:srgbClr val="0070C0"/>
                </a:solidFill>
                <a:latin typeface="Arial" panose="020B0604020202020204" pitchFamily="34" charset="0"/>
                <a:cs typeface="Arial" panose="020B0604020202020204" pitchFamily="34" charset="0"/>
              </a:rPr>
              <a:t>Kirtane</a:t>
            </a:r>
            <a:r>
              <a:rPr lang="en-US" sz="1000" b="1" i="1" dirty="0">
                <a:solidFill>
                  <a:srgbClr val="0070C0"/>
                </a:solidFill>
                <a:latin typeface="Arial" panose="020B0604020202020204" pitchFamily="34" charset="0"/>
                <a:cs typeface="Arial" panose="020B0604020202020204" pitchFamily="34" charset="0"/>
              </a:rPr>
              <a:t>, Parikh, Ali, </a:t>
            </a:r>
            <a:r>
              <a:rPr lang="en-US" sz="1000" b="1" i="1" dirty="0" err="1">
                <a:solidFill>
                  <a:srgbClr val="0070C0"/>
                </a:solidFill>
                <a:latin typeface="Arial" panose="020B0604020202020204" pitchFamily="34" charset="0"/>
                <a:cs typeface="Arial" panose="020B0604020202020204" pitchFamily="34" charset="0"/>
              </a:rPr>
              <a:t>Kalra</a:t>
            </a:r>
            <a:r>
              <a:rPr lang="en-US" sz="1000" b="1" i="1" dirty="0">
                <a:solidFill>
                  <a:srgbClr val="0070C0"/>
                </a:solidFill>
                <a:latin typeface="Arial" panose="020B0604020202020204" pitchFamily="34" charset="0"/>
                <a:cs typeface="Arial" panose="020B0604020202020204" pitchFamily="34" charset="0"/>
              </a:rPr>
              <a:t>, Nguyen-</a:t>
            </a:r>
            <a:r>
              <a:rPr lang="en-US" sz="1000" b="1" i="1" dirty="0" err="1">
                <a:solidFill>
                  <a:srgbClr val="0070C0"/>
                </a:solidFill>
                <a:latin typeface="Arial" panose="020B0604020202020204" pitchFamily="34" charset="0"/>
                <a:cs typeface="Arial" panose="020B0604020202020204" pitchFamily="34" charset="0"/>
              </a:rPr>
              <a:t>Trong</a:t>
            </a:r>
            <a:r>
              <a:rPr lang="en-US" sz="1000" b="1" i="1" dirty="0">
                <a:solidFill>
                  <a:srgbClr val="0070C0"/>
                </a:solidFill>
                <a:latin typeface="Arial" panose="020B0604020202020204" pitchFamily="34" charset="0"/>
                <a:cs typeface="Arial" panose="020B0604020202020204" pitchFamily="34" charset="0"/>
              </a:rPr>
              <a:t>, Danek, Karacsonyi, </a:t>
            </a:r>
            <a:r>
              <a:rPr lang="en-US" sz="1000" b="1" i="1" dirty="0" err="1">
                <a:solidFill>
                  <a:srgbClr val="0070C0"/>
                </a:solidFill>
                <a:latin typeface="Arial" panose="020B0604020202020204" pitchFamily="34" charset="0"/>
                <a:cs typeface="Arial" panose="020B0604020202020204" pitchFamily="34" charset="0"/>
              </a:rPr>
              <a:t>Alame</a:t>
            </a:r>
            <a:r>
              <a:rPr lang="en-US" sz="1000" b="1" i="1" dirty="0">
                <a:solidFill>
                  <a:srgbClr val="0070C0"/>
                </a:solidFill>
                <a:latin typeface="Arial" panose="020B0604020202020204" pitchFamily="34" charset="0"/>
                <a:cs typeface="Arial" panose="020B0604020202020204" pitchFamily="34" charset="0"/>
              </a:rPr>
              <a:t> , </a:t>
            </a:r>
            <a:r>
              <a:rPr lang="en-US" sz="1000" b="1" i="1" dirty="0" err="1">
                <a:solidFill>
                  <a:srgbClr val="0070C0"/>
                </a:solidFill>
                <a:latin typeface="Arial" panose="020B0604020202020204" pitchFamily="34" charset="0"/>
                <a:cs typeface="Arial" panose="020B0604020202020204" pitchFamily="34" charset="0"/>
              </a:rPr>
              <a:t>Rangan</a:t>
            </a:r>
            <a:r>
              <a:rPr lang="en-US" sz="1000" b="1" i="1" dirty="0">
                <a:solidFill>
                  <a:srgbClr val="0070C0"/>
                </a:solidFill>
                <a:latin typeface="Arial" panose="020B0604020202020204" pitchFamily="34" charset="0"/>
                <a:cs typeface="Arial" panose="020B0604020202020204" pitchFamily="34" charset="0"/>
              </a:rPr>
              <a:t>, Thompson, Banerjee, Brilakis. </a:t>
            </a:r>
            <a:br>
              <a:rPr lang="en-US" sz="1000" b="1" i="1" dirty="0">
                <a:solidFill>
                  <a:srgbClr val="0070C0"/>
                </a:solidFill>
                <a:latin typeface="Arial" panose="020B0604020202020204" pitchFamily="34" charset="0"/>
                <a:cs typeface="Arial" panose="020B0604020202020204" pitchFamily="34" charset="0"/>
              </a:rPr>
            </a:br>
            <a:r>
              <a:rPr lang="en-US" sz="1000" b="1" i="1" dirty="0" err="1">
                <a:solidFill>
                  <a:srgbClr val="92D050"/>
                </a:solidFill>
                <a:latin typeface="Arial" panose="020B0604020202020204" pitchFamily="34" charset="0"/>
                <a:cs typeface="Arial" panose="020B0604020202020204" pitchFamily="34" charset="0"/>
              </a:rPr>
              <a:t>Diabet</a:t>
            </a:r>
            <a:r>
              <a:rPr lang="en-US" sz="1000" b="1" i="1" dirty="0">
                <a:solidFill>
                  <a:srgbClr val="92D050"/>
                </a:solidFill>
                <a:latin typeface="Arial" panose="020B0604020202020204" pitchFamily="34" charset="0"/>
                <a:cs typeface="Arial" panose="020B0604020202020204" pitchFamily="34" charset="0"/>
              </a:rPr>
              <a:t> Med 2016 2017 Apr;34(4):558-562.</a:t>
            </a:r>
          </a:p>
        </p:txBody>
      </p:sp>
      <p:sp>
        <p:nvSpPr>
          <p:cNvPr id="20" name="TextBox 19"/>
          <p:cNvSpPr txBox="1"/>
          <p:nvPr/>
        </p:nvSpPr>
        <p:spPr>
          <a:xfrm>
            <a:off x="3947890" y="1738121"/>
            <a:ext cx="4296222" cy="461665"/>
          </a:xfrm>
          <a:prstGeom prst="rect">
            <a:avLst/>
          </a:prstGeom>
          <a:noFill/>
        </p:spPr>
        <p:txBody>
          <a:bodyPr wrap="square" rtlCol="0">
            <a:spAutoFit/>
          </a:bodyPr>
          <a:lstStyle/>
          <a:p>
            <a:pPr algn="ctr"/>
            <a:r>
              <a:rPr lang="en-US" sz="2400" b="1" i="1" dirty="0">
                <a:solidFill>
                  <a:srgbClr val="92D050"/>
                </a:solidFill>
                <a:latin typeface="Arial" panose="020B0604020202020204" pitchFamily="34" charset="0"/>
                <a:cs typeface="Arial" panose="020B0604020202020204" pitchFamily="34" charset="0"/>
              </a:rPr>
              <a:t>Diabetes vs No diabetes</a:t>
            </a:r>
          </a:p>
        </p:txBody>
      </p:sp>
    </p:spTree>
    <p:extLst>
      <p:ext uri="{BB962C8B-B14F-4D97-AF65-F5344CB8AC3E}">
        <p14:creationId xmlns:p14="http://schemas.microsoft.com/office/powerpoint/2010/main" val="3418348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2" y="1981159"/>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6" name="TextBox 5"/>
          <p:cNvSpPr txBox="1"/>
          <p:nvPr/>
        </p:nvSpPr>
        <p:spPr>
          <a:xfrm>
            <a:off x="2352086" y="1767985"/>
            <a:ext cx="7487830" cy="523092"/>
          </a:xfrm>
          <a:prstGeom prst="rect">
            <a:avLst/>
          </a:prstGeom>
        </p:spPr>
        <p:txBody>
          <a:bodyPr wrap="square">
            <a:spAutoFit/>
          </a:bodyPr>
          <a:lstStyle/>
          <a:p>
            <a:pPr algn="ctr">
              <a:defRPr/>
            </a:pPr>
            <a:r>
              <a:rPr lang="en-US" sz="2799" b="1" i="1" kern="0" dirty="0">
                <a:solidFill>
                  <a:srgbClr val="92D050"/>
                </a:solidFill>
                <a:latin typeface="Arial"/>
              </a:rPr>
              <a:t>Approaches to RCA CTOs</a:t>
            </a:r>
          </a:p>
        </p:txBody>
      </p:sp>
      <p:graphicFrame>
        <p:nvGraphicFramePr>
          <p:cNvPr id="9" name="Object 6"/>
          <p:cNvGraphicFramePr>
            <a:graphicFrameLocks/>
          </p:cNvGraphicFramePr>
          <p:nvPr/>
        </p:nvGraphicFramePr>
        <p:xfrm>
          <a:off x="4124327" y="2563665"/>
          <a:ext cx="7721747" cy="4704141"/>
        </p:xfrm>
        <a:graphic>
          <a:graphicData uri="http://schemas.openxmlformats.org/presentationml/2006/ole">
            <mc:AlternateContent xmlns:mc="http://schemas.openxmlformats.org/markup-compatibility/2006">
              <mc:Choice xmlns:v="urn:schemas-microsoft-com:vml" Requires="v">
                <p:oleObj name="Worksheet" r:id="rId3" imgW="8528180" imgH="4819719" progId="">
                  <p:embed/>
                </p:oleObj>
              </mc:Choice>
              <mc:Fallback>
                <p:oleObj name="Worksheet" r:id="rId3" imgW="8528180" imgH="4819719" progId="">
                  <p:embed/>
                  <p:pic>
                    <p:nvPicPr>
                      <p:cNvPr id="9" name="Objec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327" y="2563665"/>
                        <a:ext cx="7721747" cy="470414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3" name="Rectangle 2"/>
          <p:cNvSpPr txBox="1">
            <a:spLocks noChangeArrowheads="1"/>
          </p:cNvSpPr>
          <p:nvPr/>
        </p:nvSpPr>
        <p:spPr bwMode="auto">
          <a:xfrm>
            <a:off x="142876" y="3653981"/>
            <a:ext cx="3733800" cy="1334370"/>
          </a:xfrm>
          <a:prstGeom prst="rect">
            <a:avLst/>
          </a:prstGeom>
          <a:solidFill>
            <a:schemeClr val="bg1"/>
          </a:solidFill>
          <a:ln w="9525">
            <a:solidFill>
              <a:schemeClr val="bg1">
                <a:lumMod val="65000"/>
              </a:schemeClr>
            </a:solidFill>
            <a:miter lim="800000"/>
            <a:headEnd/>
            <a:tailEnd/>
          </a:ln>
          <a:effectLst>
            <a:outerShdw blurRad="50800" dist="38100" dir="8100000" algn="tr" rotWithShape="0">
              <a:prstClr val="black">
                <a:alpha val="40000"/>
              </a:prstClr>
            </a:outerShdw>
          </a:effectLst>
        </p:spPr>
        <p:txBody>
          <a:bodyPr anchor="ctr"/>
          <a:lstStyle/>
          <a:p>
            <a:pPr algn="l">
              <a:defRPr/>
            </a:pPr>
            <a:r>
              <a:rPr lang="en-US" b="1" kern="0" dirty="0">
                <a:solidFill>
                  <a:srgbClr val="000000"/>
                </a:solidFill>
                <a:latin typeface="Arial"/>
                <a:cs typeface="Arial" charset="0"/>
              </a:rPr>
              <a:t>2012-2015</a:t>
            </a:r>
          </a:p>
          <a:p>
            <a:pPr algn="l">
              <a:defRPr/>
            </a:pPr>
            <a:r>
              <a:rPr lang="en-US" b="1" kern="0" dirty="0">
                <a:solidFill>
                  <a:srgbClr val="FF0000"/>
                </a:solidFill>
                <a:latin typeface="Arial"/>
                <a:cs typeface="Arial" charset="0"/>
              </a:rPr>
              <a:t>11 </a:t>
            </a:r>
            <a:r>
              <a:rPr lang="en-US" b="1" kern="0" dirty="0">
                <a:latin typeface="Arial"/>
                <a:cs typeface="Arial" charset="0"/>
              </a:rPr>
              <a:t>centers, </a:t>
            </a:r>
            <a:r>
              <a:rPr lang="en-US" b="1" kern="0" dirty="0">
                <a:solidFill>
                  <a:srgbClr val="FF0000"/>
                </a:solidFill>
                <a:latin typeface="Arial"/>
                <a:cs typeface="Arial" charset="0"/>
              </a:rPr>
              <a:t>1,308</a:t>
            </a:r>
            <a:r>
              <a:rPr lang="en-US" b="1" kern="0" dirty="0">
                <a:latin typeface="Arial"/>
                <a:cs typeface="Arial" charset="0"/>
              </a:rPr>
              <a:t> </a:t>
            </a:r>
            <a:r>
              <a:rPr lang="en-US" b="1" kern="0" dirty="0">
                <a:solidFill>
                  <a:srgbClr val="000000"/>
                </a:solidFill>
                <a:latin typeface="Arial"/>
                <a:cs typeface="Arial" charset="0"/>
              </a:rPr>
              <a:t>lesions</a:t>
            </a:r>
          </a:p>
          <a:p>
            <a:pPr algn="l">
              <a:defRPr/>
            </a:pPr>
            <a:r>
              <a:rPr lang="en-US" b="1" kern="0" dirty="0">
                <a:solidFill>
                  <a:srgbClr val="000000"/>
                </a:solidFill>
                <a:latin typeface="Arial"/>
                <a:cs typeface="Arial" charset="0"/>
              </a:rPr>
              <a:t>RCA CTOs: </a:t>
            </a:r>
            <a:r>
              <a:rPr lang="en-US" b="1" kern="0" dirty="0">
                <a:solidFill>
                  <a:srgbClr val="FF0000"/>
                </a:solidFill>
                <a:latin typeface="Arial"/>
                <a:cs typeface="Arial" charset="0"/>
              </a:rPr>
              <a:t>56%</a:t>
            </a:r>
          </a:p>
          <a:p>
            <a:pPr algn="l">
              <a:defRPr/>
            </a:pPr>
            <a:r>
              <a:rPr lang="en-US" b="1" kern="0" dirty="0">
                <a:solidFill>
                  <a:srgbClr val="000000"/>
                </a:solidFill>
                <a:latin typeface="Arial"/>
                <a:cs typeface="Arial" charset="0"/>
              </a:rPr>
              <a:t>Technical success for RCA: </a:t>
            </a:r>
            <a:r>
              <a:rPr lang="en-US" b="1" kern="0" dirty="0">
                <a:solidFill>
                  <a:srgbClr val="FF0000"/>
                </a:solidFill>
                <a:latin typeface="Arial"/>
                <a:cs typeface="Arial" charset="0"/>
              </a:rPr>
              <a:t>90%</a:t>
            </a:r>
          </a:p>
        </p:txBody>
      </p:sp>
      <p:sp>
        <p:nvSpPr>
          <p:cNvPr id="7" name="Rectangle 1"/>
          <p:cNvSpPr>
            <a:spLocks noChangeArrowheads="1"/>
          </p:cNvSpPr>
          <p:nvPr/>
        </p:nvSpPr>
        <p:spPr bwMode="auto">
          <a:xfrm>
            <a:off x="142876" y="6989805"/>
            <a:ext cx="115062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a:solidFill>
                  <a:srgbClr val="0070C0"/>
                </a:solidFill>
                <a:latin typeface="Arial"/>
                <a:cs typeface="Arial" pitchFamily="34" charset="0"/>
              </a:rPr>
              <a:t>Karatasakis A, Karmpaliotis D, Alaswad K, Jaffer FA, Yeh RW, Patel MP, </a:t>
            </a:r>
            <a:r>
              <a:rPr lang="en-US" sz="1000" b="1" i="1" dirty="0" err="1">
                <a:solidFill>
                  <a:srgbClr val="0070C0"/>
                </a:solidFill>
                <a:latin typeface="Arial"/>
                <a:cs typeface="Arial" pitchFamily="34" charset="0"/>
              </a:rPr>
              <a:t>Bahadorani</a:t>
            </a:r>
            <a:r>
              <a:rPr lang="en-US" sz="1000" b="1" i="1" dirty="0">
                <a:solidFill>
                  <a:srgbClr val="0070C0"/>
                </a:solidFill>
                <a:latin typeface="Arial"/>
                <a:cs typeface="Arial" pitchFamily="34" charset="0"/>
              </a:rPr>
              <a:t> JN, Lombardi WL, Wyman RM, Grantham JA, Kandzari DE, Lembo NJ, Doing AH, Toma C, Moses JW, </a:t>
            </a:r>
            <a:r>
              <a:rPr lang="en-US" sz="1000" b="1" i="1" dirty="0" err="1">
                <a:solidFill>
                  <a:srgbClr val="0070C0"/>
                </a:solidFill>
                <a:latin typeface="Arial"/>
                <a:cs typeface="Arial" pitchFamily="34" charset="0"/>
              </a:rPr>
              <a:t>Kirtane</a:t>
            </a:r>
            <a:r>
              <a:rPr lang="en-US" sz="1000" b="1" i="1" dirty="0">
                <a:solidFill>
                  <a:srgbClr val="0070C0"/>
                </a:solidFill>
                <a:latin typeface="Arial"/>
                <a:cs typeface="Arial" pitchFamily="34" charset="0"/>
              </a:rPr>
              <a:t> AJ, Ali Z, Parikh M, Garcia S, Danek BA, Karacsonyi J, </a:t>
            </a:r>
            <a:r>
              <a:rPr lang="en-US" sz="1000" b="1" i="1" dirty="0" err="1">
                <a:solidFill>
                  <a:srgbClr val="0070C0"/>
                </a:solidFill>
                <a:latin typeface="Arial"/>
                <a:cs typeface="Arial" pitchFamily="34" charset="0"/>
              </a:rPr>
              <a:t>Alame</a:t>
            </a:r>
            <a:r>
              <a:rPr lang="en-US" sz="1000" b="1" i="1" dirty="0">
                <a:solidFill>
                  <a:srgbClr val="0070C0"/>
                </a:solidFill>
                <a:latin typeface="Arial"/>
                <a:cs typeface="Arial" pitchFamily="34" charset="0"/>
              </a:rPr>
              <a:t> AJ, </a:t>
            </a:r>
            <a:r>
              <a:rPr lang="en-US" sz="1000" b="1" i="1" dirty="0" err="1">
                <a:solidFill>
                  <a:srgbClr val="0070C0"/>
                </a:solidFill>
                <a:latin typeface="Arial"/>
                <a:cs typeface="Arial" pitchFamily="34" charset="0"/>
              </a:rPr>
              <a:t>Kalsaria</a:t>
            </a:r>
            <a:r>
              <a:rPr lang="en-US" sz="1000" b="1" i="1" dirty="0">
                <a:solidFill>
                  <a:srgbClr val="0070C0"/>
                </a:solidFill>
                <a:latin typeface="Arial"/>
                <a:cs typeface="Arial" pitchFamily="34" charset="0"/>
              </a:rPr>
              <a:t> P, Thompson CA, Banerjee S, Brilakis ES. </a:t>
            </a:r>
            <a:br>
              <a:rPr lang="en-US" sz="1000" b="1" i="1" dirty="0">
                <a:solidFill>
                  <a:srgbClr val="0070C0"/>
                </a:solidFill>
                <a:latin typeface="Arial"/>
                <a:cs typeface="Arial" pitchFamily="34" charset="0"/>
              </a:rPr>
            </a:br>
            <a:r>
              <a:rPr lang="en-US" sz="1000" b="1" i="1" dirty="0" err="1">
                <a:solidFill>
                  <a:srgbClr val="92D050"/>
                </a:solidFill>
                <a:latin typeface="Arial"/>
                <a:cs typeface="Arial" pitchFamily="34" charset="0"/>
              </a:rPr>
              <a:t>EuroIntervention</a:t>
            </a:r>
            <a:r>
              <a:rPr lang="en-US" sz="1000" b="1" i="1" dirty="0">
                <a:solidFill>
                  <a:srgbClr val="92D050"/>
                </a:solidFill>
                <a:latin typeface="Arial"/>
                <a:cs typeface="Arial" pitchFamily="34" charset="0"/>
              </a:rPr>
              <a:t> 2016 Dec 10;12(11)​</a:t>
            </a:r>
          </a:p>
        </p:txBody>
      </p:sp>
    </p:spTree>
    <p:extLst>
      <p:ext uri="{BB962C8B-B14F-4D97-AF65-F5344CB8AC3E}">
        <p14:creationId xmlns:p14="http://schemas.microsoft.com/office/powerpoint/2010/main" val="6997867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4166" b="17917"/>
          <a:stretch/>
        </p:blipFill>
        <p:spPr>
          <a:xfrm>
            <a:off x="1229256" y="2199908"/>
            <a:ext cx="9719273" cy="3866153"/>
          </a:xfrm>
          <a:prstGeom prst="rect">
            <a:avLst/>
          </a:prstGeom>
        </p:spPr>
      </p:pic>
      <p:sp>
        <p:nvSpPr>
          <p:cNvPr id="3" name="Rectangle 2"/>
          <p:cNvSpPr>
            <a:spLocks noChangeArrowheads="1"/>
          </p:cNvSpPr>
          <p:nvPr/>
        </p:nvSpPr>
        <p:spPr bwMode="auto">
          <a:xfrm>
            <a:off x="1905002" y="1865990"/>
            <a:ext cx="122357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b="1">
              <a:solidFill>
                <a:srgbClr val="000000"/>
              </a:solidFill>
              <a:latin typeface="Arial"/>
            </a:endParaRPr>
          </a:p>
        </p:txBody>
      </p:sp>
      <p:sp>
        <p:nvSpPr>
          <p:cNvPr id="6" name="TextBox 5"/>
          <p:cNvSpPr txBox="1"/>
          <p:nvPr/>
        </p:nvSpPr>
        <p:spPr>
          <a:xfrm>
            <a:off x="1579967" y="1832386"/>
            <a:ext cx="9032068" cy="461665"/>
          </a:xfrm>
          <a:prstGeom prst="rect">
            <a:avLst/>
          </a:prstGeom>
        </p:spPr>
        <p:txBody>
          <a:bodyPr wrap="square">
            <a:spAutoFit/>
          </a:bodyPr>
          <a:lstStyle/>
          <a:p>
            <a:pPr algn="ctr">
              <a:defRPr/>
            </a:pPr>
            <a:r>
              <a:rPr lang="en-US" sz="2400" b="1" i="1" kern="0" dirty="0">
                <a:solidFill>
                  <a:srgbClr val="92D050"/>
                </a:solidFill>
                <a:latin typeface="Arial"/>
              </a:rPr>
              <a:t>RCA CTOs: successful strategy according to lesion location</a:t>
            </a:r>
          </a:p>
        </p:txBody>
      </p:sp>
      <p:sp>
        <p:nvSpPr>
          <p:cNvPr id="10" name="TextBox 1"/>
          <p:cNvSpPr txBox="1"/>
          <p:nvPr/>
        </p:nvSpPr>
        <p:spPr>
          <a:xfrm>
            <a:off x="4994585" y="4965173"/>
            <a:ext cx="921371" cy="316130"/>
          </a:xfrm>
          <a:prstGeom prst="rect">
            <a:avLst/>
          </a:prstGeom>
          <a:solidFill>
            <a:schemeClr val="tx1"/>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rgbClr val="FFFF00"/>
                </a:solidFill>
                <a:latin typeface="Arial" panose="020B0604020202020204" pitchFamily="34" charset="0"/>
                <a:cs typeface="Arial" panose="020B0604020202020204" pitchFamily="34" charset="0"/>
              </a:rPr>
              <a:t>p=0.045</a:t>
            </a:r>
          </a:p>
        </p:txBody>
      </p:sp>
      <p:sp>
        <p:nvSpPr>
          <p:cNvPr id="2" name="TextBox 1"/>
          <p:cNvSpPr txBox="1"/>
          <p:nvPr/>
        </p:nvSpPr>
        <p:spPr>
          <a:xfrm>
            <a:off x="-380846" y="6052498"/>
            <a:ext cx="2872952" cy="338554"/>
          </a:xfrm>
          <a:prstGeom prst="rect">
            <a:avLst/>
          </a:prstGeom>
          <a:noFill/>
        </p:spPr>
        <p:txBody>
          <a:bodyPr wrap="square" rtlCol="0">
            <a:spAutoFit/>
          </a:bodyPr>
          <a:lstStyle/>
          <a:p>
            <a:pPr algn="ctr"/>
            <a:r>
              <a:rPr lang="en-US" sz="1600" b="1" dirty="0">
                <a:solidFill>
                  <a:srgbClr val="333399"/>
                </a:solidFill>
                <a:latin typeface="Arial" panose="020B0604020202020204" pitchFamily="34" charset="0"/>
                <a:cs typeface="Arial" panose="020B0604020202020204" pitchFamily="34" charset="0"/>
              </a:rPr>
              <a:t>Technical success:</a:t>
            </a:r>
          </a:p>
        </p:txBody>
      </p:sp>
      <p:sp>
        <p:nvSpPr>
          <p:cNvPr id="11" name="TextBox 10"/>
          <p:cNvSpPr txBox="1"/>
          <p:nvPr/>
        </p:nvSpPr>
        <p:spPr>
          <a:xfrm>
            <a:off x="2492105" y="6050528"/>
            <a:ext cx="1687880" cy="338554"/>
          </a:xfrm>
          <a:prstGeom prst="rect">
            <a:avLst/>
          </a:prstGeom>
          <a:noFill/>
        </p:spPr>
        <p:txBody>
          <a:bodyPr wrap="square" rtlCol="0">
            <a:spAutoFit/>
          </a:bodyPr>
          <a:lstStyle/>
          <a:p>
            <a:pPr algn="ctr"/>
            <a:r>
              <a:rPr lang="en-US" sz="1600" b="1" dirty="0">
                <a:solidFill>
                  <a:srgbClr val="333399"/>
                </a:solidFill>
                <a:latin typeface="Arial" panose="020B0604020202020204" pitchFamily="34" charset="0"/>
                <a:cs typeface="Arial" panose="020B0604020202020204" pitchFamily="34" charset="0"/>
              </a:rPr>
              <a:t>89%</a:t>
            </a:r>
          </a:p>
        </p:txBody>
      </p:sp>
      <p:sp>
        <p:nvSpPr>
          <p:cNvPr id="12" name="TextBox 11"/>
          <p:cNvSpPr txBox="1"/>
          <p:nvPr/>
        </p:nvSpPr>
        <p:spPr>
          <a:xfrm>
            <a:off x="4611331" y="6046981"/>
            <a:ext cx="1687880" cy="338554"/>
          </a:xfrm>
          <a:prstGeom prst="rect">
            <a:avLst/>
          </a:prstGeom>
          <a:noFill/>
        </p:spPr>
        <p:txBody>
          <a:bodyPr wrap="square" rtlCol="0">
            <a:spAutoFit/>
          </a:bodyPr>
          <a:lstStyle/>
          <a:p>
            <a:pPr algn="ctr"/>
            <a:r>
              <a:rPr lang="en-US" sz="1600" b="1" dirty="0">
                <a:solidFill>
                  <a:srgbClr val="333399"/>
                </a:solidFill>
                <a:latin typeface="Arial" panose="020B0604020202020204" pitchFamily="34" charset="0"/>
                <a:cs typeface="Arial" panose="020B0604020202020204" pitchFamily="34" charset="0"/>
              </a:rPr>
              <a:t>89%</a:t>
            </a:r>
          </a:p>
        </p:txBody>
      </p:sp>
      <p:sp>
        <p:nvSpPr>
          <p:cNvPr id="13" name="TextBox 12"/>
          <p:cNvSpPr txBox="1"/>
          <p:nvPr/>
        </p:nvSpPr>
        <p:spPr>
          <a:xfrm>
            <a:off x="6764596" y="6048949"/>
            <a:ext cx="1687880" cy="338554"/>
          </a:xfrm>
          <a:prstGeom prst="rect">
            <a:avLst/>
          </a:prstGeom>
          <a:noFill/>
        </p:spPr>
        <p:txBody>
          <a:bodyPr wrap="square" rtlCol="0">
            <a:spAutoFit/>
          </a:bodyPr>
          <a:lstStyle/>
          <a:p>
            <a:pPr algn="ctr"/>
            <a:r>
              <a:rPr lang="en-US" sz="1600" b="1" dirty="0">
                <a:solidFill>
                  <a:srgbClr val="333399"/>
                </a:solidFill>
                <a:latin typeface="Arial" panose="020B0604020202020204" pitchFamily="34" charset="0"/>
                <a:cs typeface="Arial" panose="020B0604020202020204" pitchFamily="34" charset="0"/>
              </a:rPr>
              <a:t>96%</a:t>
            </a:r>
          </a:p>
        </p:txBody>
      </p:sp>
      <p:sp>
        <p:nvSpPr>
          <p:cNvPr id="14" name="TextBox 13"/>
          <p:cNvSpPr txBox="1"/>
          <p:nvPr/>
        </p:nvSpPr>
        <p:spPr>
          <a:xfrm>
            <a:off x="8780096" y="6066715"/>
            <a:ext cx="1687880" cy="338554"/>
          </a:xfrm>
          <a:prstGeom prst="rect">
            <a:avLst/>
          </a:prstGeom>
          <a:noFill/>
        </p:spPr>
        <p:txBody>
          <a:bodyPr wrap="square" rtlCol="0">
            <a:spAutoFit/>
          </a:bodyPr>
          <a:lstStyle/>
          <a:p>
            <a:pPr algn="ctr"/>
            <a:r>
              <a:rPr lang="en-US" sz="1600" b="1" dirty="0">
                <a:solidFill>
                  <a:srgbClr val="333399"/>
                </a:solidFill>
                <a:latin typeface="Arial" panose="020B0604020202020204" pitchFamily="34" charset="0"/>
                <a:cs typeface="Arial" panose="020B0604020202020204" pitchFamily="34" charset="0"/>
              </a:rPr>
              <a:t>79%</a:t>
            </a:r>
          </a:p>
        </p:txBody>
      </p:sp>
      <p:sp>
        <p:nvSpPr>
          <p:cNvPr id="5" name="Right Brace 4"/>
          <p:cNvSpPr/>
          <p:nvPr/>
        </p:nvSpPr>
        <p:spPr bwMode="auto">
          <a:xfrm rot="5400000">
            <a:off x="6272818" y="6261248"/>
            <a:ext cx="300146" cy="290393"/>
          </a:xfrm>
          <a:prstGeom prst="righ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endParaRPr lang="en-US" b="1" dirty="0">
              <a:solidFill>
                <a:srgbClr val="333399"/>
              </a:solidFill>
            </a:endParaRPr>
          </a:p>
        </p:txBody>
      </p:sp>
      <p:sp>
        <p:nvSpPr>
          <p:cNvPr id="15" name="TextBox 1"/>
          <p:cNvSpPr txBox="1"/>
          <p:nvPr/>
        </p:nvSpPr>
        <p:spPr>
          <a:xfrm>
            <a:off x="6005877" y="6599286"/>
            <a:ext cx="834026" cy="293767"/>
          </a:xfrm>
          <a:prstGeom prst="rect">
            <a:avLst/>
          </a:prstGeom>
          <a:solidFill>
            <a:schemeClr val="tx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rgbClr val="FFFF00"/>
                </a:solidFill>
                <a:latin typeface="Arial" panose="020B0604020202020204" pitchFamily="34" charset="0"/>
                <a:cs typeface="Arial" panose="020B0604020202020204" pitchFamily="34" charset="0"/>
              </a:rPr>
              <a:t>p=0.11</a:t>
            </a:r>
          </a:p>
        </p:txBody>
      </p:sp>
      <p:sp>
        <p:nvSpPr>
          <p:cNvPr id="16" name="Rectangle 1"/>
          <p:cNvSpPr>
            <a:spLocks noChangeArrowheads="1"/>
          </p:cNvSpPr>
          <p:nvPr/>
        </p:nvSpPr>
        <p:spPr bwMode="auto">
          <a:xfrm>
            <a:off x="1038517" y="6989805"/>
            <a:ext cx="10114973"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a:solidFill>
                  <a:srgbClr val="0070C0"/>
                </a:solidFill>
                <a:latin typeface="Arial"/>
                <a:cs typeface="Arial" pitchFamily="34" charset="0"/>
              </a:rPr>
              <a:t>Karatasakis A, Karmpaliotis D, Alaswad K, Jaffer FA, Yeh RW, Patel MP, </a:t>
            </a:r>
            <a:r>
              <a:rPr lang="en-US" sz="1000" b="1" i="1" dirty="0" err="1">
                <a:solidFill>
                  <a:srgbClr val="0070C0"/>
                </a:solidFill>
                <a:latin typeface="Arial"/>
                <a:cs typeface="Arial" pitchFamily="34" charset="0"/>
              </a:rPr>
              <a:t>Bahadorani</a:t>
            </a:r>
            <a:r>
              <a:rPr lang="en-US" sz="1000" b="1" i="1" dirty="0">
                <a:solidFill>
                  <a:srgbClr val="0070C0"/>
                </a:solidFill>
                <a:latin typeface="Arial"/>
                <a:cs typeface="Arial" pitchFamily="34" charset="0"/>
              </a:rPr>
              <a:t> JN, Lombardi WL, Wyman RM, Grantham JA, Kandzari DE, Lembo NJ, Doing AH, Toma C, Moses JW, </a:t>
            </a:r>
            <a:r>
              <a:rPr lang="en-US" sz="1000" b="1" i="1" dirty="0" err="1">
                <a:solidFill>
                  <a:srgbClr val="0070C0"/>
                </a:solidFill>
                <a:latin typeface="Arial"/>
                <a:cs typeface="Arial" pitchFamily="34" charset="0"/>
              </a:rPr>
              <a:t>Kirtane</a:t>
            </a:r>
            <a:r>
              <a:rPr lang="en-US" sz="1000" b="1" i="1" dirty="0">
                <a:solidFill>
                  <a:srgbClr val="0070C0"/>
                </a:solidFill>
                <a:latin typeface="Arial"/>
                <a:cs typeface="Arial" pitchFamily="34" charset="0"/>
              </a:rPr>
              <a:t> AJ, Ali Z, Parikh M, Garcia S, Danek BA, Karacsonyi J, </a:t>
            </a:r>
            <a:r>
              <a:rPr lang="en-US" sz="1000" b="1" i="1" dirty="0" err="1">
                <a:solidFill>
                  <a:srgbClr val="0070C0"/>
                </a:solidFill>
                <a:latin typeface="Arial"/>
                <a:cs typeface="Arial" pitchFamily="34" charset="0"/>
              </a:rPr>
              <a:t>Alame</a:t>
            </a:r>
            <a:r>
              <a:rPr lang="en-US" sz="1000" b="1" i="1" dirty="0">
                <a:solidFill>
                  <a:srgbClr val="0070C0"/>
                </a:solidFill>
                <a:latin typeface="Arial"/>
                <a:cs typeface="Arial" pitchFamily="34" charset="0"/>
              </a:rPr>
              <a:t> AJ, </a:t>
            </a:r>
            <a:r>
              <a:rPr lang="en-US" sz="1000" b="1" i="1" dirty="0" err="1">
                <a:solidFill>
                  <a:srgbClr val="0070C0"/>
                </a:solidFill>
                <a:latin typeface="Arial"/>
                <a:cs typeface="Arial" pitchFamily="34" charset="0"/>
              </a:rPr>
              <a:t>Kalsaria</a:t>
            </a:r>
            <a:r>
              <a:rPr lang="en-US" sz="1000" b="1" i="1" dirty="0">
                <a:solidFill>
                  <a:srgbClr val="0070C0"/>
                </a:solidFill>
                <a:latin typeface="Arial"/>
                <a:cs typeface="Arial" pitchFamily="34" charset="0"/>
              </a:rPr>
              <a:t> P, Thompson CA, Banerjee S, Brilakis ES. </a:t>
            </a:r>
            <a:br>
              <a:rPr lang="en-US" sz="1000" b="1" i="1" dirty="0">
                <a:solidFill>
                  <a:srgbClr val="0070C0"/>
                </a:solidFill>
                <a:latin typeface="Arial"/>
                <a:cs typeface="Arial" pitchFamily="34" charset="0"/>
              </a:rPr>
            </a:br>
            <a:r>
              <a:rPr lang="en-US" sz="1000" b="1" i="1" dirty="0" err="1">
                <a:solidFill>
                  <a:srgbClr val="92D050"/>
                </a:solidFill>
                <a:latin typeface="Arial"/>
                <a:cs typeface="Arial" pitchFamily="34" charset="0"/>
              </a:rPr>
              <a:t>EuroIntervention</a:t>
            </a:r>
            <a:r>
              <a:rPr lang="en-US" sz="1000" b="1" i="1" dirty="0">
                <a:solidFill>
                  <a:srgbClr val="92D050"/>
                </a:solidFill>
                <a:latin typeface="Arial"/>
                <a:cs typeface="Arial" pitchFamily="34" charset="0"/>
              </a:rPr>
              <a:t> 2016 Dec 10;12(11)​</a:t>
            </a:r>
          </a:p>
        </p:txBody>
      </p:sp>
    </p:spTree>
    <p:extLst>
      <p:ext uri="{BB962C8B-B14F-4D97-AF65-F5344CB8AC3E}">
        <p14:creationId xmlns:p14="http://schemas.microsoft.com/office/powerpoint/2010/main" val="170641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2CE18-93F6-6A2C-65E8-2A5791FDE12F}"/>
              </a:ext>
            </a:extLst>
          </p:cNvPr>
          <p:cNvPicPr>
            <a:picLocks noChangeAspect="1"/>
          </p:cNvPicPr>
          <p:nvPr/>
        </p:nvPicPr>
        <p:blipFill rotWithShape="1">
          <a:blip r:embed="rId2"/>
          <a:srcRect l="9827" t="21341" r="70173" b="21649"/>
          <a:stretch/>
        </p:blipFill>
        <p:spPr>
          <a:xfrm>
            <a:off x="252246" y="199696"/>
            <a:ext cx="5571613" cy="4466896"/>
          </a:xfrm>
          <a:prstGeom prst="rect">
            <a:avLst/>
          </a:prstGeom>
        </p:spPr>
      </p:pic>
      <p:pic>
        <p:nvPicPr>
          <p:cNvPr id="13314" name="Picture 2">
            <a:extLst>
              <a:ext uri="{FF2B5EF4-FFF2-40B4-BE49-F238E27FC236}">
                <a16:creationId xmlns:a16="http://schemas.microsoft.com/office/drawing/2014/main" id="{A3458C17-781B-35BE-E042-26D8529121F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64166" y="273268"/>
            <a:ext cx="5611827" cy="41200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2B67BE-F5BE-1A11-8E9E-79995E8D7D16}"/>
              </a:ext>
            </a:extLst>
          </p:cNvPr>
          <p:cNvPicPr>
            <a:picLocks noChangeAspect="1"/>
          </p:cNvPicPr>
          <p:nvPr/>
        </p:nvPicPr>
        <p:blipFill rotWithShape="1">
          <a:blip r:embed="rId4"/>
          <a:srcRect l="11551" t="47955" r="68621" b="19074"/>
          <a:stretch/>
        </p:blipFill>
        <p:spPr>
          <a:xfrm>
            <a:off x="252246" y="4677103"/>
            <a:ext cx="7011730" cy="3279228"/>
          </a:xfrm>
          <a:prstGeom prst="rect">
            <a:avLst/>
          </a:prstGeom>
        </p:spPr>
      </p:pic>
    </p:spTree>
    <p:extLst>
      <p:ext uri="{BB962C8B-B14F-4D97-AF65-F5344CB8AC3E}">
        <p14:creationId xmlns:p14="http://schemas.microsoft.com/office/powerpoint/2010/main" val="37369216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2052" y="1818871"/>
            <a:ext cx="6934200" cy="523092"/>
          </a:xfrm>
          <a:prstGeom prst="rect">
            <a:avLst/>
          </a:prstGeom>
        </p:spPr>
        <p:txBody>
          <a:bodyPr wrap="square">
            <a:spAutoFit/>
          </a:bodyPr>
          <a:lstStyle/>
          <a:p>
            <a:pPr algn="ctr">
              <a:defRPr/>
            </a:pPr>
            <a:r>
              <a:rPr lang="en-US" sz="2799" b="1" i="1" kern="0" dirty="0">
                <a:solidFill>
                  <a:srgbClr val="92D050"/>
                </a:solidFill>
                <a:latin typeface="Arial"/>
              </a:rPr>
              <a:t>CTO spatial distribution</a:t>
            </a:r>
          </a:p>
        </p:txBody>
      </p:sp>
      <p:pic>
        <p:nvPicPr>
          <p:cNvPr id="3" name="Picture 2"/>
          <p:cNvPicPr>
            <a:picLocks noChangeAspect="1"/>
          </p:cNvPicPr>
          <p:nvPr/>
        </p:nvPicPr>
        <p:blipFill>
          <a:blip r:embed="rId2" cstate="print"/>
          <a:stretch>
            <a:fillRect/>
          </a:stretch>
        </p:blipFill>
        <p:spPr>
          <a:xfrm>
            <a:off x="5171546" y="4141774"/>
            <a:ext cx="5553605" cy="2864163"/>
          </a:xfrm>
          <a:prstGeom prst="rect">
            <a:avLst/>
          </a:prstGeom>
        </p:spPr>
      </p:pic>
      <p:sp>
        <p:nvSpPr>
          <p:cNvPr id="5" name="Rectangle 2"/>
          <p:cNvSpPr txBox="1">
            <a:spLocks noChangeArrowheads="1"/>
          </p:cNvSpPr>
          <p:nvPr/>
        </p:nvSpPr>
        <p:spPr bwMode="auto">
          <a:xfrm>
            <a:off x="934053" y="2208136"/>
            <a:ext cx="3142142" cy="1053912"/>
          </a:xfrm>
          <a:prstGeom prst="rect">
            <a:avLst/>
          </a:prstGeom>
          <a:noFill/>
          <a:ln w="9525">
            <a:noFill/>
            <a:miter lim="800000"/>
            <a:headEnd/>
            <a:tailEnd/>
          </a:ln>
        </p:spPr>
        <p:txBody>
          <a:bodyPr anchor="ctr"/>
          <a:lstStyle/>
          <a:p>
            <a:pPr algn="l">
              <a:defRPr/>
            </a:pPr>
            <a:r>
              <a:rPr lang="en-US" b="1" kern="0" dirty="0">
                <a:solidFill>
                  <a:srgbClr val="000000"/>
                </a:solidFill>
                <a:latin typeface="Arial"/>
                <a:cs typeface="Arial" charset="0"/>
              </a:rPr>
              <a:t>2012-2016</a:t>
            </a:r>
          </a:p>
          <a:p>
            <a:pPr algn="l">
              <a:defRPr/>
            </a:pPr>
            <a:r>
              <a:rPr lang="en-US" b="1" kern="0" dirty="0">
                <a:solidFill>
                  <a:srgbClr val="FF0000"/>
                </a:solidFill>
                <a:latin typeface="Arial"/>
                <a:cs typeface="Arial" charset="0"/>
              </a:rPr>
              <a:t>13 </a:t>
            </a:r>
            <a:r>
              <a:rPr lang="en-US" b="1" kern="0" dirty="0">
                <a:latin typeface="Arial"/>
                <a:cs typeface="Arial" charset="0"/>
              </a:rPr>
              <a:t>centers</a:t>
            </a:r>
            <a:r>
              <a:rPr lang="en-US" b="1" kern="0" dirty="0">
                <a:solidFill>
                  <a:srgbClr val="000000"/>
                </a:solidFill>
                <a:latin typeface="Arial"/>
                <a:cs typeface="Arial" charset="0"/>
              </a:rPr>
              <a:t>, </a:t>
            </a:r>
            <a:r>
              <a:rPr lang="en-US" b="1" kern="0" dirty="0">
                <a:solidFill>
                  <a:srgbClr val="FF0000"/>
                </a:solidFill>
                <a:latin typeface="Arial"/>
                <a:cs typeface="Arial" charset="0"/>
              </a:rPr>
              <a:t>1,369</a:t>
            </a:r>
            <a:r>
              <a:rPr lang="en-US" b="1" kern="0" dirty="0">
                <a:solidFill>
                  <a:srgbClr val="000000"/>
                </a:solidFill>
                <a:latin typeface="Arial"/>
                <a:cs typeface="Arial" charset="0"/>
              </a:rPr>
              <a:t> lesions</a:t>
            </a:r>
          </a:p>
          <a:p>
            <a:pPr algn="l">
              <a:defRPr/>
            </a:pPr>
            <a:r>
              <a:rPr lang="en-US" b="1" kern="0" dirty="0">
                <a:latin typeface="Arial"/>
                <a:cs typeface="Arial" charset="0"/>
              </a:rPr>
              <a:t>Procedural success: </a:t>
            </a:r>
            <a:r>
              <a:rPr lang="en-US" b="1" kern="0" dirty="0">
                <a:solidFill>
                  <a:srgbClr val="FF0000"/>
                </a:solidFill>
                <a:latin typeface="Arial"/>
                <a:cs typeface="Arial" charset="0"/>
              </a:rPr>
              <a:t>88%</a:t>
            </a:r>
          </a:p>
          <a:p>
            <a:pPr algn="l">
              <a:defRPr/>
            </a:pPr>
            <a:endParaRPr lang="en-US" b="1" kern="0" dirty="0">
              <a:solidFill>
                <a:srgbClr val="FF0000"/>
              </a:solidFill>
              <a:latin typeface="Arial"/>
              <a:cs typeface="Arial" charset="0"/>
            </a:endParaRPr>
          </a:p>
        </p:txBody>
      </p:sp>
      <p:graphicFrame>
        <p:nvGraphicFramePr>
          <p:cNvPr id="8" name="Chart 7"/>
          <p:cNvGraphicFramePr/>
          <p:nvPr/>
        </p:nvGraphicFramePr>
        <p:xfrm>
          <a:off x="6082601" y="2262802"/>
          <a:ext cx="3731492" cy="20344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929002" y="3281100"/>
          <a:ext cx="3742747" cy="3762937"/>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
          <p:cNvSpPr>
            <a:spLocks noChangeArrowheads="1"/>
          </p:cNvSpPr>
          <p:nvPr/>
        </p:nvSpPr>
        <p:spPr bwMode="auto">
          <a:xfrm>
            <a:off x="347666" y="7151386"/>
            <a:ext cx="1149667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a:solidFill>
                  <a:srgbClr val="0070C0"/>
                </a:solidFill>
                <a:latin typeface="Arial"/>
                <a:cs typeface="Arial" pitchFamily="34" charset="0"/>
              </a:rPr>
              <a:t>Garcia S, </a:t>
            </a:r>
            <a:r>
              <a:rPr lang="en-US" sz="1000" b="1" i="1" dirty="0" err="1">
                <a:solidFill>
                  <a:srgbClr val="0070C0"/>
                </a:solidFill>
                <a:latin typeface="Arial"/>
                <a:cs typeface="Arial" pitchFamily="34" charset="0"/>
              </a:rPr>
              <a:t>Alraies</a:t>
            </a:r>
            <a:r>
              <a:rPr lang="en-US" sz="1000" b="1" i="1" dirty="0">
                <a:solidFill>
                  <a:srgbClr val="0070C0"/>
                </a:solidFill>
                <a:latin typeface="Arial"/>
                <a:cs typeface="Arial" pitchFamily="34" charset="0"/>
              </a:rPr>
              <a:t> MC, Karatasakis A, </a:t>
            </a:r>
            <a:r>
              <a:rPr lang="en-US" sz="1000" b="1" i="1" dirty="0" err="1">
                <a:solidFill>
                  <a:srgbClr val="0070C0"/>
                </a:solidFill>
                <a:latin typeface="Arial"/>
                <a:cs typeface="Arial" pitchFamily="34" charset="0"/>
              </a:rPr>
              <a:t>Yannopoulos</a:t>
            </a:r>
            <a:r>
              <a:rPr lang="en-US" sz="1000" b="1" i="1" dirty="0">
                <a:solidFill>
                  <a:srgbClr val="0070C0"/>
                </a:solidFill>
                <a:latin typeface="Arial"/>
                <a:cs typeface="Arial" pitchFamily="34" charset="0"/>
              </a:rPr>
              <a:t> D, Karmpaliotis D, Alaswad K, Jaffer FA, Yeh RW, Patel MP, </a:t>
            </a:r>
            <a:r>
              <a:rPr lang="en-US" sz="1000" b="1" i="1" dirty="0" err="1">
                <a:solidFill>
                  <a:srgbClr val="0070C0"/>
                </a:solidFill>
                <a:latin typeface="Arial"/>
                <a:cs typeface="Arial" pitchFamily="34" charset="0"/>
              </a:rPr>
              <a:t>Bahadorani</a:t>
            </a:r>
            <a:r>
              <a:rPr lang="en-US" sz="1000" b="1" i="1" dirty="0">
                <a:solidFill>
                  <a:srgbClr val="0070C0"/>
                </a:solidFill>
                <a:latin typeface="Arial"/>
                <a:cs typeface="Arial" pitchFamily="34" charset="0"/>
              </a:rPr>
              <a:t> JN, Karacsonyi J, </a:t>
            </a:r>
            <a:r>
              <a:rPr lang="en-US" sz="1000" b="1" i="1" dirty="0" err="1">
                <a:solidFill>
                  <a:srgbClr val="0070C0"/>
                </a:solidFill>
                <a:latin typeface="Arial"/>
                <a:cs typeface="Arial" pitchFamily="34" charset="0"/>
              </a:rPr>
              <a:t>Kalsaria</a:t>
            </a:r>
            <a:r>
              <a:rPr lang="en-US" sz="1000" b="1" i="1" dirty="0">
                <a:solidFill>
                  <a:srgbClr val="0070C0"/>
                </a:solidFill>
                <a:latin typeface="Arial"/>
                <a:cs typeface="Arial" pitchFamily="34" charset="0"/>
              </a:rPr>
              <a:t> P, Danek BA, Banerjee S, Brilakis ES. </a:t>
            </a:r>
            <a:br>
              <a:rPr lang="en-US" sz="1000" b="1" i="1" dirty="0">
                <a:solidFill>
                  <a:srgbClr val="0070C0"/>
                </a:solidFill>
                <a:latin typeface="Arial"/>
                <a:cs typeface="Arial" pitchFamily="34" charset="0"/>
              </a:rPr>
            </a:br>
            <a:r>
              <a:rPr lang="en-US" sz="1000" b="1" i="1" dirty="0">
                <a:solidFill>
                  <a:srgbClr val="92D050"/>
                </a:solidFill>
                <a:latin typeface="Arial"/>
                <a:cs typeface="Arial" pitchFamily="34" charset="0"/>
              </a:rPr>
              <a:t>Cath Cardiovasc </a:t>
            </a:r>
            <a:r>
              <a:rPr lang="en-US" sz="1000" b="1" i="1" dirty="0" err="1">
                <a:solidFill>
                  <a:srgbClr val="92D050"/>
                </a:solidFill>
                <a:latin typeface="Arial"/>
                <a:cs typeface="Arial" pitchFamily="34" charset="0"/>
              </a:rPr>
              <a:t>Interv</a:t>
            </a:r>
            <a:r>
              <a:rPr lang="en-US" sz="1000" b="1" i="1" dirty="0">
                <a:solidFill>
                  <a:srgbClr val="92D050"/>
                </a:solidFill>
                <a:latin typeface="Arial"/>
                <a:cs typeface="Arial" pitchFamily="34" charset="0"/>
              </a:rPr>
              <a:t> 2016 Nov 10.</a:t>
            </a:r>
          </a:p>
        </p:txBody>
      </p:sp>
    </p:spTree>
    <p:extLst>
      <p:ext uri="{BB962C8B-B14F-4D97-AF65-F5344CB8AC3E}">
        <p14:creationId xmlns:p14="http://schemas.microsoft.com/office/powerpoint/2010/main" val="13135670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75299" y="7118539"/>
            <a:ext cx="11268075"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900" b="1" i="1" dirty="0">
                <a:solidFill>
                  <a:srgbClr val="0070C0"/>
                </a:solidFill>
                <a:latin typeface="Arial"/>
                <a:cs typeface="Arial" pitchFamily="34" charset="0"/>
              </a:rPr>
              <a:t>Karacsonyi J,  Karmpaliotis D, Alaswad K,  Jaffer FA, Yeh RW, Patel M, Mahmud E, Doing A, Toma C, Uretsky B, Choi J, Moses JW, </a:t>
            </a:r>
            <a:r>
              <a:rPr lang="en-US" sz="900" b="1" i="1" dirty="0" err="1">
                <a:solidFill>
                  <a:srgbClr val="0070C0"/>
                </a:solidFill>
                <a:latin typeface="Arial"/>
                <a:cs typeface="Arial" pitchFamily="34" charset="0"/>
              </a:rPr>
              <a:t>Kirtane</a:t>
            </a:r>
            <a:r>
              <a:rPr lang="en-US" sz="900" b="1" i="1" dirty="0">
                <a:solidFill>
                  <a:srgbClr val="0070C0"/>
                </a:solidFill>
                <a:latin typeface="Arial"/>
                <a:cs typeface="Arial" pitchFamily="34" charset="0"/>
              </a:rPr>
              <a:t> A, Parikh M, Ali Z, Lombardi WL, Kandzari DE, Lembo N, Garcia S, Wyman MR, Martinez-</a:t>
            </a:r>
            <a:r>
              <a:rPr lang="en-US" sz="900" b="1" i="1" dirty="0" err="1">
                <a:solidFill>
                  <a:srgbClr val="0070C0"/>
                </a:solidFill>
                <a:latin typeface="Arial"/>
                <a:cs typeface="Arial" pitchFamily="34" charset="0"/>
              </a:rPr>
              <a:t>Parachini</a:t>
            </a:r>
            <a:r>
              <a:rPr lang="en-US" sz="900" b="1" i="1" dirty="0">
                <a:solidFill>
                  <a:srgbClr val="0070C0"/>
                </a:solidFill>
                <a:latin typeface="Arial"/>
                <a:cs typeface="Arial" pitchFamily="34" charset="0"/>
              </a:rPr>
              <a:t> JR, Karatasakis A, Danek BA, </a:t>
            </a:r>
            <a:r>
              <a:rPr lang="en-US" sz="900" b="1" i="1" dirty="0" err="1">
                <a:solidFill>
                  <a:srgbClr val="0070C0"/>
                </a:solidFill>
                <a:latin typeface="Arial"/>
                <a:cs typeface="Arial" pitchFamily="34" charset="0"/>
              </a:rPr>
              <a:t>Alame</a:t>
            </a:r>
            <a:r>
              <a:rPr lang="en-US" sz="900" b="1" i="1" dirty="0">
                <a:solidFill>
                  <a:srgbClr val="0070C0"/>
                </a:solidFill>
                <a:latin typeface="Arial"/>
                <a:cs typeface="Arial" pitchFamily="34" charset="0"/>
              </a:rPr>
              <a:t> AJ, </a:t>
            </a:r>
            <a:r>
              <a:rPr lang="en-US" sz="900" b="1" i="1" dirty="0" err="1">
                <a:solidFill>
                  <a:srgbClr val="0070C0"/>
                </a:solidFill>
                <a:latin typeface="Arial"/>
                <a:cs typeface="Arial" pitchFamily="34" charset="0"/>
              </a:rPr>
              <a:t>Resendes</a:t>
            </a:r>
            <a:r>
              <a:rPr lang="en-US" sz="900" b="1" i="1" dirty="0">
                <a:solidFill>
                  <a:srgbClr val="0070C0"/>
                </a:solidFill>
                <a:latin typeface="Arial"/>
                <a:cs typeface="Arial" pitchFamily="34" charset="0"/>
              </a:rPr>
              <a:t> E, Rangan BV, </a:t>
            </a:r>
            <a:r>
              <a:rPr lang="en-US" sz="900" b="1" i="1" dirty="0" err="1">
                <a:solidFill>
                  <a:srgbClr val="0070C0"/>
                </a:solidFill>
                <a:latin typeface="Arial"/>
                <a:cs typeface="Arial" pitchFamily="34" charset="0"/>
              </a:rPr>
              <a:t>Ungi</a:t>
            </a:r>
            <a:r>
              <a:rPr lang="en-US" sz="900" b="1" i="1" dirty="0">
                <a:solidFill>
                  <a:srgbClr val="0070C0"/>
                </a:solidFill>
                <a:latin typeface="Arial"/>
                <a:cs typeface="Arial" pitchFamily="34" charset="0"/>
              </a:rPr>
              <a:t> I, Thompson CA, Banerjee S, Brilakis, ES. </a:t>
            </a:r>
            <a:r>
              <a:rPr lang="en-US" sz="900" b="1" i="1" dirty="0">
                <a:solidFill>
                  <a:srgbClr val="92D050"/>
                </a:solidFill>
                <a:latin typeface="Arial"/>
                <a:cs typeface="Arial" pitchFamily="34" charset="0"/>
              </a:rPr>
              <a:t>J Invasive Cardiol (in press)</a:t>
            </a:r>
          </a:p>
        </p:txBody>
      </p:sp>
      <p:sp>
        <p:nvSpPr>
          <p:cNvPr id="3" name="TextBox 2"/>
          <p:cNvSpPr txBox="1"/>
          <p:nvPr/>
        </p:nvSpPr>
        <p:spPr>
          <a:xfrm>
            <a:off x="2642236" y="1830935"/>
            <a:ext cx="6934200" cy="523092"/>
          </a:xfrm>
          <a:prstGeom prst="rect">
            <a:avLst/>
          </a:prstGeom>
        </p:spPr>
        <p:txBody>
          <a:bodyPr wrap="square">
            <a:spAutoFit/>
          </a:bodyPr>
          <a:lstStyle/>
          <a:p>
            <a:pPr algn="ctr">
              <a:defRPr/>
            </a:pPr>
            <a:r>
              <a:rPr lang="en-US" sz="2799" b="1" i="1" kern="0" dirty="0">
                <a:solidFill>
                  <a:srgbClr val="92D050"/>
                </a:solidFill>
                <a:latin typeface="Arial"/>
              </a:rPr>
              <a:t>Proximal vessel tortuosity</a:t>
            </a:r>
          </a:p>
        </p:txBody>
      </p:sp>
      <p:grpSp>
        <p:nvGrpSpPr>
          <p:cNvPr id="4" name="Group 3"/>
          <p:cNvGrpSpPr/>
          <p:nvPr/>
        </p:nvGrpSpPr>
        <p:grpSpPr>
          <a:xfrm>
            <a:off x="944669" y="3502741"/>
            <a:ext cx="7527128" cy="4041059"/>
            <a:chOff x="1961003" y="2816942"/>
            <a:chExt cx="7527127" cy="4041058"/>
          </a:xfrm>
        </p:grpSpPr>
        <p:graphicFrame>
          <p:nvGraphicFramePr>
            <p:cNvPr id="164867" name="Object 3"/>
            <p:cNvGraphicFramePr>
              <a:graphicFrameLocks/>
            </p:cNvGraphicFramePr>
            <p:nvPr/>
          </p:nvGraphicFramePr>
          <p:xfrm>
            <a:off x="1961003" y="2816942"/>
            <a:ext cx="7527127" cy="4041058"/>
          </p:xfrm>
          <a:graphic>
            <a:graphicData uri="http://schemas.openxmlformats.org/presentationml/2006/ole">
              <mc:AlternateContent xmlns:mc="http://schemas.openxmlformats.org/markup-compatibility/2006">
                <mc:Choice xmlns:v="urn:schemas-microsoft-com:vml" Requires="v">
                  <p:oleObj name="Worksheet" r:id="rId2" imgW="8572399" imgH="4667220" progId="Excel.Sheet.8">
                    <p:embed/>
                  </p:oleObj>
                </mc:Choice>
                <mc:Fallback>
                  <p:oleObj name="Worksheet" r:id="rId2" imgW="8572399" imgH="4667220" progId="Excel.Sheet.8">
                    <p:embed/>
                    <p:pic>
                      <p:nvPicPr>
                        <p:cNvPr id="164867" name="Object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003" y="2816942"/>
                          <a:ext cx="7527127" cy="4041058"/>
                        </a:xfrm>
                        <a:prstGeom prst="rect">
                          <a:avLst/>
                        </a:prstGeom>
                        <a:noFill/>
                      </p:spPr>
                    </p:pic>
                  </p:oleObj>
                </mc:Fallback>
              </mc:AlternateContent>
            </a:graphicData>
          </a:graphic>
        </p:graphicFrame>
        <p:sp>
          <p:nvSpPr>
            <p:cNvPr id="6" name="Rectangle 5"/>
            <p:cNvSpPr>
              <a:spLocks noChangeArrowheads="1"/>
            </p:cNvSpPr>
            <p:nvPr/>
          </p:nvSpPr>
          <p:spPr bwMode="auto">
            <a:xfrm>
              <a:off x="3355607" y="3003404"/>
              <a:ext cx="1056700" cy="338554"/>
            </a:xfrm>
            <a:prstGeom prst="rect">
              <a:avLst/>
            </a:prstGeom>
            <a:solidFill>
              <a:schemeClr val="tx1"/>
            </a:solidFill>
            <a:ln w="9525">
              <a:noFill/>
              <a:miter lim="800000"/>
              <a:headEnd/>
              <a:tailEnd/>
            </a:ln>
          </p:spPr>
          <p:txBody>
            <a:bodyPr wrap="none">
              <a:spAutoFit/>
            </a:bodyPr>
            <a:lstStyle/>
            <a:p>
              <a:pPr eaLnBrk="0" hangingPunct="0"/>
              <a:r>
                <a:rPr lang="en-US" altLang="en-US" sz="1600" b="1" i="1" dirty="0">
                  <a:solidFill>
                    <a:srgbClr val="FFFF00"/>
                  </a:solidFill>
                  <a:latin typeface="Arial"/>
                </a:rPr>
                <a:t>p&lt;0.0001</a:t>
              </a:r>
            </a:p>
          </p:txBody>
        </p:sp>
        <p:sp>
          <p:nvSpPr>
            <p:cNvPr id="7" name="Rectangle 6"/>
            <p:cNvSpPr>
              <a:spLocks noChangeArrowheads="1"/>
            </p:cNvSpPr>
            <p:nvPr/>
          </p:nvSpPr>
          <p:spPr bwMode="auto">
            <a:xfrm>
              <a:off x="5520070" y="3003404"/>
              <a:ext cx="1056700" cy="338554"/>
            </a:xfrm>
            <a:prstGeom prst="rect">
              <a:avLst/>
            </a:prstGeom>
            <a:solidFill>
              <a:schemeClr val="tx1"/>
            </a:solidFill>
            <a:ln w="9525">
              <a:noFill/>
              <a:miter lim="800000"/>
              <a:headEnd/>
              <a:tailEnd/>
            </a:ln>
          </p:spPr>
          <p:txBody>
            <a:bodyPr wrap="none">
              <a:spAutoFit/>
            </a:bodyPr>
            <a:lstStyle/>
            <a:p>
              <a:pPr eaLnBrk="0" hangingPunct="0"/>
              <a:r>
                <a:rPr lang="en-US" altLang="en-US" sz="1600" b="1" i="1" dirty="0">
                  <a:solidFill>
                    <a:srgbClr val="FFFF00"/>
                  </a:solidFill>
                  <a:latin typeface="Arial"/>
                </a:rPr>
                <a:t>p&lt;0.0001</a:t>
              </a:r>
            </a:p>
          </p:txBody>
        </p:sp>
        <p:sp>
          <p:nvSpPr>
            <p:cNvPr id="8" name="Rectangle 7"/>
            <p:cNvSpPr>
              <a:spLocks noChangeArrowheads="1"/>
            </p:cNvSpPr>
            <p:nvPr/>
          </p:nvSpPr>
          <p:spPr bwMode="auto">
            <a:xfrm>
              <a:off x="7763834" y="4984499"/>
              <a:ext cx="942887" cy="338554"/>
            </a:xfrm>
            <a:prstGeom prst="rect">
              <a:avLst/>
            </a:prstGeom>
            <a:solidFill>
              <a:schemeClr val="tx1"/>
            </a:solidFill>
            <a:ln w="9525">
              <a:noFill/>
              <a:miter lim="800000"/>
              <a:headEnd/>
              <a:tailEnd/>
            </a:ln>
          </p:spPr>
          <p:txBody>
            <a:bodyPr wrap="none">
              <a:spAutoFit/>
            </a:bodyPr>
            <a:lstStyle/>
            <a:p>
              <a:pPr eaLnBrk="0" hangingPunct="0"/>
              <a:r>
                <a:rPr lang="en-US" altLang="en-US" sz="1600" b="1" i="1" dirty="0">
                  <a:solidFill>
                    <a:srgbClr val="FFFF00"/>
                  </a:solidFill>
                  <a:latin typeface="Arial"/>
                </a:rPr>
                <a:t>p=0.587</a:t>
              </a:r>
            </a:p>
          </p:txBody>
        </p:sp>
      </p:grpSp>
      <p:sp>
        <p:nvSpPr>
          <p:cNvPr id="9" name="Rectangle 2"/>
          <p:cNvSpPr txBox="1">
            <a:spLocks noChangeArrowheads="1"/>
          </p:cNvSpPr>
          <p:nvPr/>
        </p:nvSpPr>
        <p:spPr bwMode="auto">
          <a:xfrm>
            <a:off x="391852" y="2146917"/>
            <a:ext cx="5389826" cy="1563064"/>
          </a:xfrm>
          <a:prstGeom prst="rect">
            <a:avLst/>
          </a:prstGeom>
          <a:noFill/>
          <a:ln w="9525">
            <a:noFill/>
            <a:miter lim="800000"/>
            <a:headEnd/>
            <a:tailEnd/>
          </a:ln>
        </p:spPr>
        <p:txBody>
          <a:bodyPr anchor="ctr"/>
          <a:lstStyle/>
          <a:p>
            <a:pPr algn="l">
              <a:defRPr/>
            </a:pPr>
            <a:r>
              <a:rPr lang="en-US" sz="1600" b="1" kern="0" dirty="0">
                <a:solidFill>
                  <a:srgbClr val="000000"/>
                </a:solidFill>
                <a:latin typeface="Arial"/>
                <a:cs typeface="Arial" charset="0"/>
              </a:rPr>
              <a:t>2012-2016</a:t>
            </a:r>
          </a:p>
          <a:p>
            <a:pPr algn="l">
              <a:defRPr/>
            </a:pPr>
            <a:r>
              <a:rPr lang="en-US" sz="1600" b="1" kern="0" dirty="0">
                <a:solidFill>
                  <a:srgbClr val="FF0000"/>
                </a:solidFill>
                <a:latin typeface="Arial"/>
                <a:cs typeface="Arial" charset="0"/>
              </a:rPr>
              <a:t>14 </a:t>
            </a:r>
            <a:r>
              <a:rPr lang="en-US" sz="1600" b="1" kern="0" dirty="0">
                <a:latin typeface="Arial"/>
                <a:cs typeface="Arial" charset="0"/>
              </a:rPr>
              <a:t>centers,</a:t>
            </a:r>
            <a:r>
              <a:rPr lang="en-US" sz="1600" b="1" kern="0" dirty="0">
                <a:solidFill>
                  <a:srgbClr val="000000"/>
                </a:solidFill>
                <a:latin typeface="Arial"/>
                <a:cs typeface="Arial" charset="0"/>
              </a:rPr>
              <a:t> </a:t>
            </a:r>
            <a:r>
              <a:rPr lang="en-US" sz="1600" b="1" kern="0" dirty="0">
                <a:solidFill>
                  <a:srgbClr val="FF0000"/>
                </a:solidFill>
                <a:latin typeface="Arial"/>
                <a:cs typeface="Arial" charset="0"/>
              </a:rPr>
              <a:t>1,618 </a:t>
            </a:r>
            <a:r>
              <a:rPr lang="en-US" sz="1600" b="1" kern="0" dirty="0">
                <a:solidFill>
                  <a:srgbClr val="000000"/>
                </a:solidFill>
                <a:latin typeface="Arial"/>
                <a:cs typeface="Arial" charset="0"/>
              </a:rPr>
              <a:t>lesions</a:t>
            </a:r>
          </a:p>
          <a:p>
            <a:pPr algn="l">
              <a:defRPr/>
            </a:pPr>
            <a:r>
              <a:rPr lang="en-US" sz="1600" b="1" kern="0" dirty="0">
                <a:solidFill>
                  <a:srgbClr val="000000"/>
                </a:solidFill>
                <a:latin typeface="Arial"/>
                <a:cs typeface="Arial" charset="0"/>
              </a:rPr>
              <a:t>Moderate or severe proximal vessel tortuosity: </a:t>
            </a:r>
            <a:r>
              <a:rPr lang="en-US" sz="1600" b="1" kern="0" dirty="0">
                <a:solidFill>
                  <a:srgbClr val="FF0000"/>
                </a:solidFill>
                <a:latin typeface="Arial"/>
                <a:cs typeface="Arial" charset="0"/>
              </a:rPr>
              <a:t>35.7%</a:t>
            </a:r>
          </a:p>
          <a:p>
            <a:pPr algn="l">
              <a:defRPr/>
            </a:pPr>
            <a:r>
              <a:rPr lang="en-US" sz="1600" b="1" kern="0" dirty="0">
                <a:solidFill>
                  <a:srgbClr val="000000"/>
                </a:solidFill>
                <a:latin typeface="Arial"/>
                <a:cs typeface="Arial" charset="0"/>
              </a:rPr>
              <a:t>Technical success overall: </a:t>
            </a:r>
            <a:r>
              <a:rPr lang="en-US" sz="1600" b="1" kern="0" dirty="0">
                <a:solidFill>
                  <a:srgbClr val="FF0000"/>
                </a:solidFill>
                <a:latin typeface="Arial"/>
                <a:cs typeface="Arial" charset="0"/>
              </a:rPr>
              <a:t>90%</a:t>
            </a:r>
          </a:p>
        </p:txBody>
      </p:sp>
      <p:graphicFrame>
        <p:nvGraphicFramePr>
          <p:cNvPr id="10" name="Chart 9"/>
          <p:cNvGraphicFramePr/>
          <p:nvPr/>
        </p:nvGraphicFramePr>
        <p:xfrm>
          <a:off x="8471795" y="3089584"/>
          <a:ext cx="3599520" cy="28803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01064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p:cNvGraphicFramePr>
          <p:nvPr/>
        </p:nvGraphicFramePr>
        <p:xfrm>
          <a:off x="1524000" y="2347097"/>
          <a:ext cx="9144000" cy="4882474"/>
        </p:xfrm>
        <a:graphic>
          <a:graphicData uri="http://schemas.openxmlformats.org/presentationml/2006/ole">
            <mc:AlternateContent xmlns:mc="http://schemas.openxmlformats.org/markup-compatibility/2006">
              <mc:Choice xmlns:v="urn:schemas-microsoft-com:vml" Requires="v">
                <p:oleObj name="Worksheet" r:id="rId2" imgW="8572500" imgH="4673600" progId="Excel.Sheet.8">
                  <p:embed/>
                </p:oleObj>
              </mc:Choice>
              <mc:Fallback>
                <p:oleObj name="Worksheet" r:id="rId2" imgW="8572500" imgH="4673600" progId="Excel.Sheet.8">
                  <p:embed/>
                  <p:pic>
                    <p:nvPicPr>
                      <p:cNvPr id="2" name="Object 3"/>
                      <p:cNvPicPr>
                        <a:picLocks noChangeArrowheads="1"/>
                      </p:cNvPicPr>
                      <p:nvPr/>
                    </p:nvPicPr>
                    <p:blipFill>
                      <a:blip r:embed="rId3"/>
                      <a:srcRect/>
                      <a:stretch>
                        <a:fillRect/>
                      </a:stretch>
                    </p:blipFill>
                    <p:spPr bwMode="auto">
                      <a:xfrm>
                        <a:off x="1524000" y="2347097"/>
                        <a:ext cx="9144000" cy="4882474"/>
                      </a:xfrm>
                      <a:prstGeom prst="rect">
                        <a:avLst/>
                      </a:prstGeom>
                      <a:noFill/>
                    </p:spPr>
                  </p:pic>
                </p:oleObj>
              </mc:Fallback>
            </mc:AlternateContent>
          </a:graphicData>
        </a:graphic>
      </p:graphicFrame>
      <p:sp>
        <p:nvSpPr>
          <p:cNvPr id="3" name="TextBox 2"/>
          <p:cNvSpPr txBox="1"/>
          <p:nvPr/>
        </p:nvSpPr>
        <p:spPr>
          <a:xfrm>
            <a:off x="2628901" y="1768194"/>
            <a:ext cx="6934200" cy="523092"/>
          </a:xfrm>
          <a:prstGeom prst="rect">
            <a:avLst/>
          </a:prstGeom>
        </p:spPr>
        <p:txBody>
          <a:bodyPr wrap="square">
            <a:spAutoFit/>
          </a:bodyPr>
          <a:lstStyle/>
          <a:p>
            <a:pPr algn="ctr">
              <a:defRPr/>
            </a:pPr>
            <a:r>
              <a:rPr lang="en-US" sz="2799" b="1" i="1" kern="0" dirty="0">
                <a:solidFill>
                  <a:srgbClr val="92D050"/>
                </a:solidFill>
                <a:latin typeface="Arial"/>
              </a:rPr>
              <a:t>Proximal vessel tortuosity</a:t>
            </a:r>
          </a:p>
        </p:txBody>
      </p:sp>
      <p:sp>
        <p:nvSpPr>
          <p:cNvPr id="4" name="TextBox 3"/>
          <p:cNvSpPr txBox="1"/>
          <p:nvPr/>
        </p:nvSpPr>
        <p:spPr>
          <a:xfrm>
            <a:off x="1776545" y="2396172"/>
            <a:ext cx="8638912"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Guide support techniques among study lesions, classified according to proximal vessel tortuosity</a:t>
            </a:r>
          </a:p>
        </p:txBody>
      </p:sp>
      <p:sp>
        <p:nvSpPr>
          <p:cNvPr id="5" name="Rectangle 4"/>
          <p:cNvSpPr>
            <a:spLocks noChangeArrowheads="1"/>
          </p:cNvSpPr>
          <p:nvPr/>
        </p:nvSpPr>
        <p:spPr bwMode="auto">
          <a:xfrm>
            <a:off x="3031714" y="3908374"/>
            <a:ext cx="942887" cy="338554"/>
          </a:xfrm>
          <a:prstGeom prst="rect">
            <a:avLst/>
          </a:prstGeom>
          <a:solidFill>
            <a:schemeClr val="tx1"/>
          </a:solidFill>
          <a:ln w="9525">
            <a:noFill/>
            <a:miter lim="800000"/>
            <a:headEnd/>
            <a:tailEnd/>
          </a:ln>
        </p:spPr>
        <p:txBody>
          <a:bodyPr wrap="none">
            <a:spAutoFit/>
          </a:bodyPr>
          <a:lstStyle/>
          <a:p>
            <a:pPr eaLnBrk="0" hangingPunct="0"/>
            <a:r>
              <a:rPr lang="en-US" altLang="en-US" sz="1600" b="1" i="1" dirty="0">
                <a:solidFill>
                  <a:srgbClr val="FFFF00"/>
                </a:solidFill>
                <a:latin typeface="Arial"/>
              </a:rPr>
              <a:t>p=0.085</a:t>
            </a:r>
          </a:p>
        </p:txBody>
      </p:sp>
      <p:sp>
        <p:nvSpPr>
          <p:cNvPr id="6" name="Rectangle 5"/>
          <p:cNvSpPr>
            <a:spLocks noChangeArrowheads="1"/>
          </p:cNvSpPr>
          <p:nvPr/>
        </p:nvSpPr>
        <p:spPr bwMode="auto">
          <a:xfrm>
            <a:off x="5011219" y="5005153"/>
            <a:ext cx="942887" cy="338554"/>
          </a:xfrm>
          <a:prstGeom prst="rect">
            <a:avLst/>
          </a:prstGeom>
          <a:solidFill>
            <a:schemeClr val="tx1"/>
          </a:solidFill>
          <a:ln w="9525">
            <a:noFill/>
            <a:miter lim="800000"/>
            <a:headEnd/>
            <a:tailEnd/>
          </a:ln>
        </p:spPr>
        <p:txBody>
          <a:bodyPr wrap="none">
            <a:spAutoFit/>
          </a:bodyPr>
          <a:lstStyle/>
          <a:p>
            <a:pPr eaLnBrk="0" hangingPunct="0"/>
            <a:r>
              <a:rPr lang="en-US" altLang="en-US" sz="1600" b="1" i="1" dirty="0">
                <a:solidFill>
                  <a:srgbClr val="FFFF00"/>
                </a:solidFill>
                <a:latin typeface="Arial"/>
              </a:rPr>
              <a:t>p=0.001</a:t>
            </a:r>
          </a:p>
        </p:txBody>
      </p:sp>
      <p:sp>
        <p:nvSpPr>
          <p:cNvPr id="7" name="Rectangle 6"/>
          <p:cNvSpPr>
            <a:spLocks noChangeArrowheads="1"/>
          </p:cNvSpPr>
          <p:nvPr/>
        </p:nvSpPr>
        <p:spPr bwMode="auto">
          <a:xfrm>
            <a:off x="6961630" y="5020145"/>
            <a:ext cx="942887" cy="338554"/>
          </a:xfrm>
          <a:prstGeom prst="rect">
            <a:avLst/>
          </a:prstGeom>
          <a:solidFill>
            <a:schemeClr val="tx1"/>
          </a:solidFill>
          <a:ln w="9525">
            <a:noFill/>
            <a:miter lim="800000"/>
            <a:headEnd/>
            <a:tailEnd/>
          </a:ln>
        </p:spPr>
        <p:txBody>
          <a:bodyPr wrap="none">
            <a:spAutoFit/>
          </a:bodyPr>
          <a:lstStyle/>
          <a:p>
            <a:pPr eaLnBrk="0" hangingPunct="0"/>
            <a:r>
              <a:rPr lang="en-US" altLang="en-US" sz="1600" b="1" i="1" dirty="0">
                <a:solidFill>
                  <a:srgbClr val="FFFF00"/>
                </a:solidFill>
                <a:latin typeface="Arial"/>
              </a:rPr>
              <a:t>p=0.002</a:t>
            </a:r>
          </a:p>
        </p:txBody>
      </p:sp>
      <p:sp>
        <p:nvSpPr>
          <p:cNvPr id="8" name="Rectangle 7"/>
          <p:cNvSpPr>
            <a:spLocks noChangeArrowheads="1"/>
          </p:cNvSpPr>
          <p:nvPr/>
        </p:nvSpPr>
        <p:spPr bwMode="auto">
          <a:xfrm>
            <a:off x="8995004" y="5005153"/>
            <a:ext cx="942887" cy="338554"/>
          </a:xfrm>
          <a:prstGeom prst="rect">
            <a:avLst/>
          </a:prstGeom>
          <a:solidFill>
            <a:schemeClr val="tx1"/>
          </a:solidFill>
          <a:ln w="9525">
            <a:noFill/>
            <a:miter lim="800000"/>
            <a:headEnd/>
            <a:tailEnd/>
          </a:ln>
        </p:spPr>
        <p:txBody>
          <a:bodyPr wrap="none">
            <a:spAutoFit/>
          </a:bodyPr>
          <a:lstStyle/>
          <a:p>
            <a:pPr eaLnBrk="0" hangingPunct="0"/>
            <a:r>
              <a:rPr lang="en-US" altLang="en-US" sz="1600" b="1" i="1" dirty="0">
                <a:solidFill>
                  <a:srgbClr val="FFFF00"/>
                </a:solidFill>
                <a:latin typeface="Arial"/>
              </a:rPr>
              <a:t>p=0.124</a:t>
            </a:r>
          </a:p>
        </p:txBody>
      </p:sp>
      <p:sp>
        <p:nvSpPr>
          <p:cNvPr id="9" name="Rectangle 8"/>
          <p:cNvSpPr>
            <a:spLocks noChangeArrowheads="1"/>
          </p:cNvSpPr>
          <p:nvPr/>
        </p:nvSpPr>
        <p:spPr bwMode="auto">
          <a:xfrm>
            <a:off x="1123621" y="6975655"/>
            <a:ext cx="9944765"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900" b="1" i="1" dirty="0">
                <a:solidFill>
                  <a:srgbClr val="0070C0"/>
                </a:solidFill>
                <a:latin typeface="Arial"/>
                <a:cs typeface="Arial" pitchFamily="34" charset="0"/>
              </a:rPr>
              <a:t>Karacsonyi J,  Karmpaliotis D, Alaswad K,  Jaffer FA, Yeh RW, Patel M, Mahmud E, Doing A, Toma C, Uretsky B, Choi J, Moses JW, </a:t>
            </a:r>
            <a:r>
              <a:rPr lang="en-US" sz="900" b="1" i="1" dirty="0" err="1">
                <a:solidFill>
                  <a:srgbClr val="0070C0"/>
                </a:solidFill>
                <a:latin typeface="Arial"/>
                <a:cs typeface="Arial" pitchFamily="34" charset="0"/>
              </a:rPr>
              <a:t>Kirtane</a:t>
            </a:r>
            <a:r>
              <a:rPr lang="en-US" sz="900" b="1" i="1" dirty="0">
                <a:solidFill>
                  <a:srgbClr val="0070C0"/>
                </a:solidFill>
                <a:latin typeface="Arial"/>
                <a:cs typeface="Arial" pitchFamily="34" charset="0"/>
              </a:rPr>
              <a:t> A, Parikh M, Ali Z, Lombardi WL, Kandzari DE, Lembo N, Garcia S, Wyman MR, Martinez-</a:t>
            </a:r>
            <a:r>
              <a:rPr lang="en-US" sz="900" b="1" i="1" dirty="0" err="1">
                <a:solidFill>
                  <a:srgbClr val="0070C0"/>
                </a:solidFill>
                <a:latin typeface="Arial"/>
                <a:cs typeface="Arial" pitchFamily="34" charset="0"/>
              </a:rPr>
              <a:t>Parachini</a:t>
            </a:r>
            <a:r>
              <a:rPr lang="en-US" sz="900" b="1" i="1" dirty="0">
                <a:solidFill>
                  <a:srgbClr val="0070C0"/>
                </a:solidFill>
                <a:latin typeface="Arial"/>
                <a:cs typeface="Arial" pitchFamily="34" charset="0"/>
              </a:rPr>
              <a:t> JR, Karatasakis A, Danek BA, </a:t>
            </a:r>
            <a:r>
              <a:rPr lang="en-US" sz="900" b="1" i="1" dirty="0" err="1">
                <a:solidFill>
                  <a:srgbClr val="0070C0"/>
                </a:solidFill>
                <a:latin typeface="Arial"/>
                <a:cs typeface="Arial" pitchFamily="34" charset="0"/>
              </a:rPr>
              <a:t>Alame</a:t>
            </a:r>
            <a:r>
              <a:rPr lang="en-US" sz="900" b="1" i="1" dirty="0">
                <a:solidFill>
                  <a:srgbClr val="0070C0"/>
                </a:solidFill>
                <a:latin typeface="Arial"/>
                <a:cs typeface="Arial" pitchFamily="34" charset="0"/>
              </a:rPr>
              <a:t> AJ, </a:t>
            </a:r>
            <a:r>
              <a:rPr lang="en-US" sz="900" b="1" i="1" dirty="0" err="1">
                <a:solidFill>
                  <a:srgbClr val="0070C0"/>
                </a:solidFill>
                <a:latin typeface="Arial"/>
                <a:cs typeface="Arial" pitchFamily="34" charset="0"/>
              </a:rPr>
              <a:t>Resendes</a:t>
            </a:r>
            <a:r>
              <a:rPr lang="en-US" sz="900" b="1" i="1" dirty="0">
                <a:solidFill>
                  <a:srgbClr val="0070C0"/>
                </a:solidFill>
                <a:latin typeface="Arial"/>
                <a:cs typeface="Arial" pitchFamily="34" charset="0"/>
              </a:rPr>
              <a:t> E, Rangan BV, </a:t>
            </a:r>
            <a:r>
              <a:rPr lang="en-US" sz="900" b="1" i="1" dirty="0" err="1">
                <a:solidFill>
                  <a:srgbClr val="0070C0"/>
                </a:solidFill>
                <a:latin typeface="Arial"/>
                <a:cs typeface="Arial" pitchFamily="34" charset="0"/>
              </a:rPr>
              <a:t>Ungi</a:t>
            </a:r>
            <a:r>
              <a:rPr lang="en-US" sz="900" b="1" i="1" dirty="0">
                <a:solidFill>
                  <a:srgbClr val="0070C0"/>
                </a:solidFill>
                <a:latin typeface="Arial"/>
                <a:cs typeface="Arial" pitchFamily="34" charset="0"/>
              </a:rPr>
              <a:t> I, Thompson CA, Banerjee S, Brilakis, ES. </a:t>
            </a:r>
            <a:r>
              <a:rPr lang="en-US" sz="900" b="1" i="1" dirty="0">
                <a:solidFill>
                  <a:srgbClr val="92D050"/>
                </a:solidFill>
                <a:latin typeface="Arial"/>
                <a:cs typeface="Arial" pitchFamily="34" charset="0"/>
              </a:rPr>
              <a:t>J Invasive Cardiol (in press)</a:t>
            </a:r>
          </a:p>
        </p:txBody>
      </p:sp>
    </p:spTree>
    <p:extLst>
      <p:ext uri="{BB962C8B-B14F-4D97-AF65-F5344CB8AC3E}">
        <p14:creationId xmlns:p14="http://schemas.microsoft.com/office/powerpoint/2010/main" val="20155560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nvGraphicFramePr>
        <p:xfrm>
          <a:off x="366355" y="3403463"/>
          <a:ext cx="7512818" cy="3982065"/>
        </p:xfrm>
        <a:graphic>
          <a:graphicData uri="http://schemas.openxmlformats.org/presentationml/2006/ole">
            <mc:AlternateContent xmlns:mc="http://schemas.openxmlformats.org/markup-compatibility/2006">
              <mc:Choice xmlns:v="urn:schemas-microsoft-com:vml" Requires="v">
                <p:oleObj name="Worksheet" r:id="rId2" imgW="8572500" imgH="4673600" progId="Excel.Sheet.8">
                  <p:embed/>
                </p:oleObj>
              </mc:Choice>
              <mc:Fallback>
                <p:oleObj name="Worksheet" r:id="rId2" imgW="8572500" imgH="4673600" progId="Excel.Sheet.8">
                  <p:embed/>
                  <p:pic>
                    <p:nvPicPr>
                      <p:cNvPr id="4" name="Object 3"/>
                      <p:cNvPicPr>
                        <a:picLocks noChangeArrowheads="1"/>
                      </p:cNvPicPr>
                      <p:nvPr/>
                    </p:nvPicPr>
                    <p:blipFill>
                      <a:blip r:embed="rId3"/>
                      <a:srcRect/>
                      <a:stretch>
                        <a:fillRect/>
                      </a:stretch>
                    </p:blipFill>
                    <p:spPr bwMode="auto">
                      <a:xfrm>
                        <a:off x="366355" y="3403463"/>
                        <a:ext cx="7512818" cy="3982065"/>
                      </a:xfrm>
                      <a:prstGeom prst="rect">
                        <a:avLst/>
                      </a:prstGeom>
                      <a:noFill/>
                    </p:spPr>
                  </p:pic>
                </p:oleObj>
              </mc:Fallback>
            </mc:AlternateContent>
          </a:graphicData>
        </a:graphic>
      </p:graphicFrame>
      <p:sp>
        <p:nvSpPr>
          <p:cNvPr id="3" name="TextBox 2"/>
          <p:cNvSpPr txBox="1"/>
          <p:nvPr/>
        </p:nvSpPr>
        <p:spPr>
          <a:xfrm>
            <a:off x="2655449" y="1858316"/>
            <a:ext cx="6934200" cy="523092"/>
          </a:xfrm>
          <a:prstGeom prst="rect">
            <a:avLst/>
          </a:prstGeom>
        </p:spPr>
        <p:txBody>
          <a:bodyPr wrap="square">
            <a:spAutoFit/>
          </a:bodyPr>
          <a:lstStyle/>
          <a:p>
            <a:pPr algn="ctr">
              <a:defRPr/>
            </a:pPr>
            <a:r>
              <a:rPr lang="en-US" sz="2799" b="1" i="1" kern="0" dirty="0">
                <a:solidFill>
                  <a:srgbClr val="92D050"/>
                </a:solidFill>
                <a:latin typeface="Arial"/>
              </a:rPr>
              <a:t>Calcification</a:t>
            </a:r>
          </a:p>
        </p:txBody>
      </p:sp>
      <p:sp>
        <p:nvSpPr>
          <p:cNvPr id="6" name="Rectangle 5"/>
          <p:cNvSpPr>
            <a:spLocks noChangeArrowheads="1"/>
          </p:cNvSpPr>
          <p:nvPr/>
        </p:nvSpPr>
        <p:spPr bwMode="auto">
          <a:xfrm>
            <a:off x="1762509" y="3706409"/>
            <a:ext cx="944489" cy="307777"/>
          </a:xfrm>
          <a:prstGeom prst="rect">
            <a:avLst/>
          </a:prstGeom>
          <a:solidFill>
            <a:schemeClr val="tx1"/>
          </a:solidFill>
          <a:ln w="9525">
            <a:noFill/>
            <a:miter lim="800000"/>
            <a:headEnd/>
            <a:tailEnd/>
          </a:ln>
        </p:spPr>
        <p:txBody>
          <a:bodyPr wrap="none">
            <a:spAutoFit/>
          </a:bodyPr>
          <a:lstStyle/>
          <a:p>
            <a:pPr eaLnBrk="0" hangingPunct="0"/>
            <a:r>
              <a:rPr lang="en-US" altLang="en-US" sz="1400" b="1" i="1" dirty="0">
                <a:solidFill>
                  <a:srgbClr val="FFFF00"/>
                </a:solidFill>
                <a:latin typeface="Arial"/>
              </a:rPr>
              <a:t>p&lt;0.0001</a:t>
            </a:r>
          </a:p>
        </p:txBody>
      </p:sp>
      <p:sp>
        <p:nvSpPr>
          <p:cNvPr id="7" name="Rectangle 6"/>
          <p:cNvSpPr>
            <a:spLocks noChangeArrowheads="1"/>
          </p:cNvSpPr>
          <p:nvPr/>
        </p:nvSpPr>
        <p:spPr bwMode="auto">
          <a:xfrm>
            <a:off x="3913680" y="3706409"/>
            <a:ext cx="944489" cy="307777"/>
          </a:xfrm>
          <a:prstGeom prst="rect">
            <a:avLst/>
          </a:prstGeom>
          <a:solidFill>
            <a:schemeClr val="tx1"/>
          </a:solidFill>
          <a:ln w="9525">
            <a:noFill/>
            <a:miter lim="800000"/>
            <a:headEnd/>
            <a:tailEnd/>
          </a:ln>
        </p:spPr>
        <p:txBody>
          <a:bodyPr wrap="none">
            <a:spAutoFit/>
          </a:bodyPr>
          <a:lstStyle/>
          <a:p>
            <a:pPr eaLnBrk="0" hangingPunct="0"/>
            <a:r>
              <a:rPr lang="en-US" altLang="en-US" sz="1400" b="1" i="1" dirty="0">
                <a:solidFill>
                  <a:srgbClr val="FFFF00"/>
                </a:solidFill>
                <a:latin typeface="Arial"/>
              </a:rPr>
              <a:t>p&lt;0.0001</a:t>
            </a:r>
          </a:p>
        </p:txBody>
      </p:sp>
      <p:sp>
        <p:nvSpPr>
          <p:cNvPr id="8" name="Rectangle 7"/>
          <p:cNvSpPr>
            <a:spLocks noChangeArrowheads="1"/>
          </p:cNvSpPr>
          <p:nvPr/>
        </p:nvSpPr>
        <p:spPr bwMode="auto">
          <a:xfrm>
            <a:off x="6132798" y="5627642"/>
            <a:ext cx="845103" cy="307777"/>
          </a:xfrm>
          <a:prstGeom prst="rect">
            <a:avLst/>
          </a:prstGeom>
          <a:solidFill>
            <a:schemeClr val="tx1"/>
          </a:solidFill>
          <a:ln w="9525">
            <a:noFill/>
            <a:miter lim="800000"/>
            <a:headEnd/>
            <a:tailEnd/>
          </a:ln>
        </p:spPr>
        <p:txBody>
          <a:bodyPr wrap="none">
            <a:spAutoFit/>
          </a:bodyPr>
          <a:lstStyle/>
          <a:p>
            <a:pPr eaLnBrk="0" hangingPunct="0"/>
            <a:r>
              <a:rPr lang="en-US" altLang="en-US" sz="1400" b="1" i="1" dirty="0">
                <a:solidFill>
                  <a:srgbClr val="FFFF00"/>
                </a:solidFill>
                <a:latin typeface="Arial"/>
              </a:rPr>
              <a:t>p=0.033</a:t>
            </a:r>
          </a:p>
        </p:txBody>
      </p:sp>
      <p:sp>
        <p:nvSpPr>
          <p:cNvPr id="9" name="Rectangle 8"/>
          <p:cNvSpPr>
            <a:spLocks noChangeArrowheads="1"/>
          </p:cNvSpPr>
          <p:nvPr/>
        </p:nvSpPr>
        <p:spPr bwMode="auto">
          <a:xfrm>
            <a:off x="581027" y="6966180"/>
            <a:ext cx="1111567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a:solidFill>
                  <a:srgbClr val="0070C0"/>
                </a:solidFill>
                <a:latin typeface="Arial"/>
                <a:cs typeface="Arial" pitchFamily="34" charset="0"/>
              </a:rPr>
              <a:t>Karacsonyi J, Karmpaliotis D, </a:t>
            </a:r>
            <a:r>
              <a:rPr lang="en-US" sz="1000" b="1" i="1" dirty="0" err="1">
                <a:solidFill>
                  <a:srgbClr val="0070C0"/>
                </a:solidFill>
                <a:latin typeface="Arial"/>
                <a:cs typeface="Arial" pitchFamily="34" charset="0"/>
              </a:rPr>
              <a:t>Alaswad</a:t>
            </a:r>
            <a:r>
              <a:rPr lang="en-US" sz="1000" b="1" i="1" dirty="0">
                <a:solidFill>
                  <a:srgbClr val="0070C0"/>
                </a:solidFill>
                <a:latin typeface="Arial"/>
                <a:cs typeface="Arial" pitchFamily="34" charset="0"/>
              </a:rPr>
              <a:t> K, Jaffer FA, </a:t>
            </a:r>
            <a:r>
              <a:rPr lang="en-US" sz="1000" b="1" i="1" dirty="0" err="1">
                <a:solidFill>
                  <a:srgbClr val="0070C0"/>
                </a:solidFill>
                <a:latin typeface="Arial"/>
                <a:cs typeface="Arial" pitchFamily="34" charset="0"/>
              </a:rPr>
              <a:t>Yeh</a:t>
            </a:r>
            <a:r>
              <a:rPr lang="en-US" sz="1000" b="1" i="1" dirty="0">
                <a:solidFill>
                  <a:srgbClr val="0070C0"/>
                </a:solidFill>
                <a:latin typeface="Arial"/>
                <a:cs typeface="Arial" pitchFamily="34" charset="0"/>
              </a:rPr>
              <a:t> RW, Patel M, Mahmud E, Lombardi W, Wyman MR, Doing A, Moses JW, </a:t>
            </a:r>
            <a:r>
              <a:rPr lang="en-US" sz="1000" b="1" i="1" dirty="0" err="1">
                <a:solidFill>
                  <a:srgbClr val="0070C0"/>
                </a:solidFill>
                <a:latin typeface="Arial"/>
                <a:cs typeface="Arial" pitchFamily="34" charset="0"/>
              </a:rPr>
              <a:t>Kirtane</a:t>
            </a:r>
            <a:r>
              <a:rPr lang="en-US" sz="1000" b="1" i="1" dirty="0">
                <a:solidFill>
                  <a:srgbClr val="0070C0"/>
                </a:solidFill>
                <a:latin typeface="Arial"/>
                <a:cs typeface="Arial" pitchFamily="34" charset="0"/>
              </a:rPr>
              <a:t> A, Parikh M, Ali Z, </a:t>
            </a:r>
            <a:r>
              <a:rPr lang="en-US" sz="1000" b="1" i="1" dirty="0" err="1">
                <a:solidFill>
                  <a:srgbClr val="0070C0"/>
                </a:solidFill>
                <a:latin typeface="Arial"/>
                <a:cs typeface="Arial" pitchFamily="34" charset="0"/>
              </a:rPr>
              <a:t>Kandzari</a:t>
            </a:r>
            <a:r>
              <a:rPr lang="en-US" sz="1000" b="1" i="1" dirty="0">
                <a:solidFill>
                  <a:srgbClr val="0070C0"/>
                </a:solidFill>
                <a:latin typeface="Arial"/>
                <a:cs typeface="Arial" pitchFamily="34" charset="0"/>
              </a:rPr>
              <a:t> D, </a:t>
            </a:r>
            <a:r>
              <a:rPr lang="en-US" sz="1000" b="1" i="1" dirty="0" err="1">
                <a:solidFill>
                  <a:srgbClr val="0070C0"/>
                </a:solidFill>
                <a:latin typeface="Arial"/>
                <a:cs typeface="Arial" pitchFamily="34" charset="0"/>
              </a:rPr>
              <a:t>Lembo</a:t>
            </a:r>
            <a:r>
              <a:rPr lang="en-US" sz="1000" b="1" i="1" dirty="0">
                <a:solidFill>
                  <a:srgbClr val="0070C0"/>
                </a:solidFill>
                <a:latin typeface="Arial"/>
                <a:cs typeface="Arial" pitchFamily="34" charset="0"/>
              </a:rPr>
              <a:t> N, Garcia S, Danek BA, Karatasakis A, </a:t>
            </a:r>
            <a:r>
              <a:rPr lang="en-US" sz="1000" b="1" i="1" dirty="0" err="1">
                <a:solidFill>
                  <a:srgbClr val="0070C0"/>
                </a:solidFill>
                <a:latin typeface="Arial"/>
                <a:cs typeface="Arial" pitchFamily="34" charset="0"/>
              </a:rPr>
              <a:t>Resendes</a:t>
            </a:r>
            <a:r>
              <a:rPr lang="en-US" sz="1000" b="1" i="1" dirty="0">
                <a:solidFill>
                  <a:srgbClr val="0070C0"/>
                </a:solidFill>
                <a:latin typeface="Arial"/>
                <a:cs typeface="Arial" pitchFamily="34" charset="0"/>
              </a:rPr>
              <a:t> E, </a:t>
            </a:r>
            <a:r>
              <a:rPr lang="en-US" sz="1000" b="1" i="1" dirty="0" err="1">
                <a:solidFill>
                  <a:srgbClr val="0070C0"/>
                </a:solidFill>
                <a:latin typeface="Arial"/>
                <a:cs typeface="Arial" pitchFamily="34" charset="0"/>
              </a:rPr>
              <a:t>Karsaria</a:t>
            </a:r>
            <a:r>
              <a:rPr lang="en-US" sz="1000" b="1" i="1" dirty="0">
                <a:solidFill>
                  <a:srgbClr val="0070C0"/>
                </a:solidFill>
                <a:latin typeface="Arial"/>
                <a:cs typeface="Arial" pitchFamily="34" charset="0"/>
              </a:rPr>
              <a:t> P, Rangan BV, Ungi I, Thompson CA, Banerjee S, Brilakis ES.</a:t>
            </a:r>
            <a:br>
              <a:rPr lang="en-US" sz="1000" b="1" i="1" dirty="0">
                <a:solidFill>
                  <a:srgbClr val="0070C0"/>
                </a:solidFill>
                <a:latin typeface="Arial"/>
                <a:cs typeface="Arial" pitchFamily="34" charset="0"/>
              </a:rPr>
            </a:br>
            <a:r>
              <a:rPr lang="en-US" sz="1000" b="1" i="1" dirty="0">
                <a:solidFill>
                  <a:srgbClr val="92D050"/>
                </a:solidFill>
                <a:latin typeface="Arial" panose="020B0604020202020204" pitchFamily="34" charset="0"/>
                <a:cs typeface="Arial" panose="020B0604020202020204" pitchFamily="34" charset="0"/>
              </a:rPr>
              <a:t>Am J </a:t>
            </a:r>
            <a:r>
              <a:rPr lang="en-US" sz="1000" b="1" i="1" dirty="0" err="1">
                <a:solidFill>
                  <a:srgbClr val="92D050"/>
                </a:solidFill>
                <a:latin typeface="Arial" panose="020B0604020202020204" pitchFamily="34" charset="0"/>
                <a:cs typeface="Arial" panose="020B0604020202020204" pitchFamily="34" charset="0"/>
              </a:rPr>
              <a:t>Cardiol</a:t>
            </a:r>
            <a:r>
              <a:rPr lang="en-US" sz="1000" b="1" i="1" dirty="0">
                <a:solidFill>
                  <a:srgbClr val="92D050"/>
                </a:solidFill>
                <a:latin typeface="Arial" panose="020B0604020202020204" pitchFamily="34" charset="0"/>
                <a:cs typeface="Arial" panose="020B0604020202020204" pitchFamily="34" charset="0"/>
              </a:rPr>
              <a:t>. 2017 Jul 1;120(1):40-46. </a:t>
            </a:r>
          </a:p>
        </p:txBody>
      </p:sp>
      <p:sp>
        <p:nvSpPr>
          <p:cNvPr id="10" name="Rectangle 2"/>
          <p:cNvSpPr txBox="1">
            <a:spLocks noChangeArrowheads="1"/>
          </p:cNvSpPr>
          <p:nvPr/>
        </p:nvSpPr>
        <p:spPr bwMode="auto">
          <a:xfrm>
            <a:off x="438248" y="2075102"/>
            <a:ext cx="5692262" cy="1467668"/>
          </a:xfrm>
          <a:prstGeom prst="rect">
            <a:avLst/>
          </a:prstGeom>
          <a:noFill/>
          <a:ln w="9525">
            <a:noFill/>
            <a:miter lim="800000"/>
            <a:headEnd/>
            <a:tailEnd/>
          </a:ln>
        </p:spPr>
        <p:txBody>
          <a:bodyPr anchor="ctr"/>
          <a:lstStyle/>
          <a:p>
            <a:pPr algn="l">
              <a:defRPr/>
            </a:pPr>
            <a:r>
              <a:rPr lang="en-US" sz="1600" b="1" kern="0" dirty="0">
                <a:solidFill>
                  <a:srgbClr val="000000"/>
                </a:solidFill>
                <a:latin typeface="Arial"/>
                <a:cs typeface="Arial" charset="0"/>
              </a:rPr>
              <a:t>2012-2016</a:t>
            </a:r>
          </a:p>
          <a:p>
            <a:pPr algn="l">
              <a:defRPr/>
            </a:pPr>
            <a:r>
              <a:rPr lang="en-US" sz="1600" b="1" kern="0" dirty="0">
                <a:solidFill>
                  <a:srgbClr val="FF0000"/>
                </a:solidFill>
                <a:latin typeface="Arial"/>
                <a:cs typeface="Arial" charset="0"/>
              </a:rPr>
              <a:t>11 centers</a:t>
            </a:r>
            <a:r>
              <a:rPr lang="en-US" sz="1600" b="1" kern="0" dirty="0">
                <a:solidFill>
                  <a:srgbClr val="000000"/>
                </a:solidFill>
                <a:latin typeface="Arial"/>
                <a:cs typeface="Arial" charset="0"/>
              </a:rPr>
              <a:t>, 1,476 lesions</a:t>
            </a:r>
          </a:p>
          <a:p>
            <a:pPr algn="l">
              <a:defRPr/>
            </a:pPr>
            <a:r>
              <a:rPr lang="en-US" sz="1600" b="1" kern="0" dirty="0">
                <a:solidFill>
                  <a:srgbClr val="000000"/>
                </a:solidFill>
                <a:latin typeface="Arial"/>
                <a:cs typeface="Arial" charset="0"/>
              </a:rPr>
              <a:t>Moderate or severe proximal vessel tortuosity: </a:t>
            </a:r>
            <a:r>
              <a:rPr lang="en-US" sz="1600" b="1" kern="0" dirty="0">
                <a:solidFill>
                  <a:srgbClr val="FF0000"/>
                </a:solidFill>
                <a:latin typeface="Arial"/>
                <a:cs typeface="Arial" charset="0"/>
              </a:rPr>
              <a:t>57.7%</a:t>
            </a:r>
          </a:p>
          <a:p>
            <a:pPr algn="l">
              <a:defRPr/>
            </a:pPr>
            <a:r>
              <a:rPr lang="en-US" sz="1600" b="1" kern="0" dirty="0">
                <a:solidFill>
                  <a:srgbClr val="000000"/>
                </a:solidFill>
                <a:latin typeface="Arial"/>
                <a:cs typeface="Arial" charset="0"/>
              </a:rPr>
              <a:t>Technical success overall: </a:t>
            </a:r>
            <a:r>
              <a:rPr lang="en-US" sz="1600" b="1" kern="0" dirty="0">
                <a:solidFill>
                  <a:srgbClr val="FF0000"/>
                </a:solidFill>
                <a:latin typeface="Arial"/>
                <a:cs typeface="Arial" charset="0"/>
              </a:rPr>
              <a:t>90%</a:t>
            </a:r>
          </a:p>
        </p:txBody>
      </p:sp>
      <p:graphicFrame>
        <p:nvGraphicFramePr>
          <p:cNvPr id="11" name="Chart 10"/>
          <p:cNvGraphicFramePr/>
          <p:nvPr/>
        </p:nvGraphicFramePr>
        <p:xfrm>
          <a:off x="7879171" y="2808937"/>
          <a:ext cx="4321854" cy="38397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441400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93" t="3828" r="11391" b="9410"/>
          <a:stretch/>
        </p:blipFill>
        <p:spPr>
          <a:xfrm>
            <a:off x="3224792" y="2263114"/>
            <a:ext cx="7586573" cy="5088896"/>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2" name="TextBox 1"/>
          <p:cNvSpPr txBox="1"/>
          <p:nvPr/>
        </p:nvSpPr>
        <p:spPr>
          <a:xfrm>
            <a:off x="1682791" y="1727014"/>
            <a:ext cx="8790038" cy="461665"/>
          </a:xfrm>
          <a:prstGeom prst="rect">
            <a:avLst/>
          </a:prstGeom>
        </p:spPr>
        <p:txBody>
          <a:bodyPr wrap="square">
            <a:spAutoFit/>
          </a:bodyPr>
          <a:lstStyle/>
          <a:p>
            <a:pPr algn="ctr">
              <a:defRPr/>
            </a:pPr>
            <a:r>
              <a:rPr lang="en-US" sz="2400" b="1" i="1" kern="0" dirty="0">
                <a:solidFill>
                  <a:srgbClr val="92D050"/>
                </a:solidFill>
                <a:latin typeface="Arial"/>
              </a:rPr>
              <a:t>Guide catheter utilization in calcification</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986884" y="11070879"/>
            <a:ext cx="6277255" cy="5148098"/>
          </a:xfrm>
          <a:prstGeom prst="rect">
            <a:avLst/>
          </a:prstGeom>
          <a:ln>
            <a:solidFill>
              <a:srgbClr val="FF0000"/>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966199" y="11102112"/>
            <a:ext cx="6277255" cy="514809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998651" y="11070878"/>
            <a:ext cx="6277255" cy="5148098"/>
          </a:xfrm>
          <a:prstGeom prst="rect">
            <a:avLst/>
          </a:prstGeom>
        </p:spPr>
      </p:pic>
      <p:sp>
        <p:nvSpPr>
          <p:cNvPr id="11" name="Rounded Rectangle 10"/>
          <p:cNvSpPr/>
          <p:nvPr/>
        </p:nvSpPr>
        <p:spPr>
          <a:xfrm>
            <a:off x="3318425" y="3279623"/>
            <a:ext cx="3699653" cy="32716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100368" y="5268102"/>
            <a:ext cx="3710998" cy="31570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100369" y="4131869"/>
            <a:ext cx="3710998" cy="31033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2687" t="90909" r="29553"/>
          <a:stretch/>
        </p:blipFill>
        <p:spPr>
          <a:xfrm>
            <a:off x="95251" y="3683329"/>
            <a:ext cx="2724150" cy="421948"/>
          </a:xfrm>
          <a:prstGeom prst="rect">
            <a:avLst/>
          </a:prstGeom>
          <a:ln>
            <a:solidFill>
              <a:schemeClr val="tx1">
                <a:lumMod val="95000"/>
                <a:lumOff val="5000"/>
              </a:schemeClr>
            </a:solidFill>
          </a:ln>
        </p:spPr>
      </p:pic>
      <p:sp>
        <p:nvSpPr>
          <p:cNvPr id="15" name="Rectangle 14"/>
          <p:cNvSpPr>
            <a:spLocks noChangeArrowheads="1"/>
          </p:cNvSpPr>
          <p:nvPr/>
        </p:nvSpPr>
        <p:spPr bwMode="auto">
          <a:xfrm>
            <a:off x="4" y="5743258"/>
            <a:ext cx="2914649"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a:solidFill>
                  <a:srgbClr val="0070C0"/>
                </a:solidFill>
                <a:latin typeface="Arial"/>
                <a:cs typeface="Arial" pitchFamily="34" charset="0"/>
              </a:rPr>
              <a:t>Karacsonyi J, Karmpaliotis D, </a:t>
            </a:r>
            <a:r>
              <a:rPr lang="en-US" sz="1000" b="1" i="1" dirty="0" err="1">
                <a:solidFill>
                  <a:srgbClr val="0070C0"/>
                </a:solidFill>
                <a:latin typeface="Arial"/>
                <a:cs typeface="Arial" pitchFamily="34" charset="0"/>
              </a:rPr>
              <a:t>Alaswad</a:t>
            </a:r>
            <a:r>
              <a:rPr lang="en-US" sz="1000" b="1" i="1" dirty="0">
                <a:solidFill>
                  <a:srgbClr val="0070C0"/>
                </a:solidFill>
                <a:latin typeface="Arial"/>
                <a:cs typeface="Arial" pitchFamily="34" charset="0"/>
              </a:rPr>
              <a:t> K, Jaffer FA, </a:t>
            </a:r>
            <a:r>
              <a:rPr lang="en-US" sz="1000" b="1" i="1" dirty="0" err="1">
                <a:solidFill>
                  <a:srgbClr val="0070C0"/>
                </a:solidFill>
                <a:latin typeface="Arial"/>
                <a:cs typeface="Arial" pitchFamily="34" charset="0"/>
              </a:rPr>
              <a:t>Yeh</a:t>
            </a:r>
            <a:r>
              <a:rPr lang="en-US" sz="1000" b="1" i="1" dirty="0">
                <a:solidFill>
                  <a:srgbClr val="0070C0"/>
                </a:solidFill>
                <a:latin typeface="Arial"/>
                <a:cs typeface="Arial" pitchFamily="34" charset="0"/>
              </a:rPr>
              <a:t> RW, Patel M, Mahmud E, Lombardi W, Wyman MR, Doing A, Moses JW, </a:t>
            </a:r>
            <a:r>
              <a:rPr lang="en-US" sz="1000" b="1" i="1" dirty="0" err="1">
                <a:solidFill>
                  <a:srgbClr val="0070C0"/>
                </a:solidFill>
                <a:latin typeface="Arial"/>
                <a:cs typeface="Arial" pitchFamily="34" charset="0"/>
              </a:rPr>
              <a:t>Kirtane</a:t>
            </a:r>
            <a:r>
              <a:rPr lang="en-US" sz="1000" b="1" i="1" dirty="0">
                <a:solidFill>
                  <a:srgbClr val="0070C0"/>
                </a:solidFill>
                <a:latin typeface="Arial"/>
                <a:cs typeface="Arial" pitchFamily="34" charset="0"/>
              </a:rPr>
              <a:t> A, Parikh M, Ali Z, </a:t>
            </a:r>
            <a:r>
              <a:rPr lang="en-US" sz="1000" b="1" i="1" dirty="0" err="1">
                <a:solidFill>
                  <a:srgbClr val="0070C0"/>
                </a:solidFill>
                <a:latin typeface="Arial"/>
                <a:cs typeface="Arial" pitchFamily="34" charset="0"/>
              </a:rPr>
              <a:t>Kandzari</a:t>
            </a:r>
            <a:r>
              <a:rPr lang="en-US" sz="1000" b="1" i="1" dirty="0">
                <a:solidFill>
                  <a:srgbClr val="0070C0"/>
                </a:solidFill>
                <a:latin typeface="Arial"/>
                <a:cs typeface="Arial" pitchFamily="34" charset="0"/>
              </a:rPr>
              <a:t> D, </a:t>
            </a:r>
            <a:r>
              <a:rPr lang="en-US" sz="1000" b="1" i="1" dirty="0" err="1">
                <a:solidFill>
                  <a:srgbClr val="0070C0"/>
                </a:solidFill>
                <a:latin typeface="Arial"/>
                <a:cs typeface="Arial" pitchFamily="34" charset="0"/>
              </a:rPr>
              <a:t>Lembo</a:t>
            </a:r>
            <a:r>
              <a:rPr lang="en-US" sz="1000" b="1" i="1" dirty="0">
                <a:solidFill>
                  <a:srgbClr val="0070C0"/>
                </a:solidFill>
                <a:latin typeface="Arial"/>
                <a:cs typeface="Arial" pitchFamily="34" charset="0"/>
              </a:rPr>
              <a:t> N, Garcia S, Danek BA, Karatasakis A, </a:t>
            </a:r>
            <a:r>
              <a:rPr lang="en-US" sz="1000" b="1" i="1" dirty="0" err="1">
                <a:solidFill>
                  <a:srgbClr val="0070C0"/>
                </a:solidFill>
                <a:latin typeface="Arial"/>
                <a:cs typeface="Arial" pitchFamily="34" charset="0"/>
              </a:rPr>
              <a:t>Resendes</a:t>
            </a:r>
            <a:r>
              <a:rPr lang="en-US" sz="1000" b="1" i="1" dirty="0">
                <a:solidFill>
                  <a:srgbClr val="0070C0"/>
                </a:solidFill>
                <a:latin typeface="Arial"/>
                <a:cs typeface="Arial" pitchFamily="34" charset="0"/>
              </a:rPr>
              <a:t> E, </a:t>
            </a:r>
            <a:r>
              <a:rPr lang="en-US" sz="1000" b="1" i="1" dirty="0" err="1">
                <a:solidFill>
                  <a:srgbClr val="0070C0"/>
                </a:solidFill>
                <a:latin typeface="Arial"/>
                <a:cs typeface="Arial" pitchFamily="34" charset="0"/>
              </a:rPr>
              <a:t>Karsaria</a:t>
            </a:r>
            <a:r>
              <a:rPr lang="en-US" sz="1000" b="1" i="1" dirty="0">
                <a:solidFill>
                  <a:srgbClr val="0070C0"/>
                </a:solidFill>
                <a:latin typeface="Arial"/>
                <a:cs typeface="Arial" pitchFamily="34" charset="0"/>
              </a:rPr>
              <a:t> P, Rangan BV, Ungi I, Thompson CA, Banerjee S, Brilakis ES.</a:t>
            </a:r>
            <a:br>
              <a:rPr lang="en-US" sz="1000" b="1" i="1" dirty="0">
                <a:solidFill>
                  <a:srgbClr val="0070C0"/>
                </a:solidFill>
                <a:latin typeface="Arial"/>
                <a:cs typeface="Arial" pitchFamily="34" charset="0"/>
              </a:rPr>
            </a:br>
            <a:r>
              <a:rPr lang="en-US" sz="1000" b="1" i="1" dirty="0">
                <a:solidFill>
                  <a:srgbClr val="92D050"/>
                </a:solidFill>
                <a:latin typeface="Arial" panose="020B0604020202020204" pitchFamily="34" charset="0"/>
                <a:cs typeface="Arial" panose="020B0604020202020204" pitchFamily="34" charset="0"/>
              </a:rPr>
              <a:t>Am J </a:t>
            </a:r>
            <a:r>
              <a:rPr lang="en-US" sz="1000" b="1" i="1" dirty="0" err="1">
                <a:solidFill>
                  <a:srgbClr val="92D050"/>
                </a:solidFill>
                <a:latin typeface="Arial" panose="020B0604020202020204" pitchFamily="34" charset="0"/>
                <a:cs typeface="Arial" panose="020B0604020202020204" pitchFamily="34" charset="0"/>
              </a:rPr>
              <a:t>Cardiol</a:t>
            </a:r>
            <a:r>
              <a:rPr lang="en-US" sz="1000" b="1" i="1" dirty="0">
                <a:solidFill>
                  <a:srgbClr val="92D050"/>
                </a:solidFill>
                <a:latin typeface="Arial" panose="020B0604020202020204" pitchFamily="34" charset="0"/>
                <a:cs typeface="Arial" panose="020B0604020202020204" pitchFamily="34" charset="0"/>
              </a:rPr>
              <a:t>. 2017 Jul 1;120(1):40-46. </a:t>
            </a:r>
          </a:p>
        </p:txBody>
      </p:sp>
    </p:spTree>
    <p:extLst>
      <p:ext uri="{BB962C8B-B14F-4D97-AF65-F5344CB8AC3E}">
        <p14:creationId xmlns:p14="http://schemas.microsoft.com/office/powerpoint/2010/main" val="17728566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8424" y="1813856"/>
            <a:ext cx="6934200" cy="523092"/>
          </a:xfrm>
          <a:prstGeom prst="rect">
            <a:avLst/>
          </a:prstGeom>
        </p:spPr>
        <p:txBody>
          <a:bodyPr wrap="square">
            <a:spAutoFit/>
          </a:bodyPr>
          <a:lstStyle/>
          <a:p>
            <a:pPr algn="ctr">
              <a:defRPr/>
            </a:pPr>
            <a:r>
              <a:rPr lang="en-US" sz="2799" b="1" i="1" kern="0" dirty="0">
                <a:solidFill>
                  <a:srgbClr val="92D050"/>
                </a:solidFill>
                <a:latin typeface="Arial"/>
              </a:rPr>
              <a:t>Perforation</a:t>
            </a:r>
          </a:p>
        </p:txBody>
      </p:sp>
      <p:sp>
        <p:nvSpPr>
          <p:cNvPr id="4" name="Rectangle 2"/>
          <p:cNvSpPr txBox="1">
            <a:spLocks noChangeArrowheads="1"/>
          </p:cNvSpPr>
          <p:nvPr/>
        </p:nvSpPr>
        <p:spPr bwMode="auto">
          <a:xfrm>
            <a:off x="391852" y="2163156"/>
            <a:ext cx="5389826" cy="1563064"/>
          </a:xfrm>
          <a:prstGeom prst="rect">
            <a:avLst/>
          </a:prstGeom>
          <a:noFill/>
          <a:ln w="9525">
            <a:noFill/>
            <a:miter lim="800000"/>
            <a:headEnd/>
            <a:tailEnd/>
          </a:ln>
        </p:spPr>
        <p:txBody>
          <a:bodyPr anchor="ctr"/>
          <a:lstStyle/>
          <a:p>
            <a:pPr algn="l">
              <a:defRPr/>
            </a:pPr>
            <a:r>
              <a:rPr lang="en-US" sz="2000" b="1" kern="0" dirty="0">
                <a:solidFill>
                  <a:srgbClr val="000000"/>
                </a:solidFill>
                <a:latin typeface="Arial"/>
                <a:cs typeface="Arial" charset="0"/>
              </a:rPr>
              <a:t>2012-2017</a:t>
            </a:r>
          </a:p>
          <a:p>
            <a:pPr algn="l">
              <a:defRPr/>
            </a:pPr>
            <a:r>
              <a:rPr lang="en-US" sz="2000" b="1" kern="0" dirty="0">
                <a:solidFill>
                  <a:srgbClr val="FF0000"/>
                </a:solidFill>
                <a:latin typeface="Arial"/>
                <a:cs typeface="Arial" charset="0"/>
              </a:rPr>
              <a:t>12 </a:t>
            </a:r>
            <a:r>
              <a:rPr lang="en-US" sz="2000" b="1" kern="0" dirty="0">
                <a:latin typeface="Arial"/>
                <a:cs typeface="Arial" charset="0"/>
              </a:rPr>
              <a:t>centers,</a:t>
            </a:r>
            <a:r>
              <a:rPr lang="en-US" sz="2000" b="1" kern="0" dirty="0">
                <a:solidFill>
                  <a:srgbClr val="000000"/>
                </a:solidFill>
                <a:latin typeface="Arial"/>
                <a:cs typeface="Arial" charset="0"/>
              </a:rPr>
              <a:t> </a:t>
            </a:r>
            <a:r>
              <a:rPr lang="en-US" sz="2000" b="1" kern="0" dirty="0">
                <a:solidFill>
                  <a:srgbClr val="FF0000"/>
                </a:solidFill>
                <a:latin typeface="Arial"/>
                <a:cs typeface="Arial" charset="0"/>
              </a:rPr>
              <a:t>2,097 </a:t>
            </a:r>
            <a:r>
              <a:rPr lang="en-US" sz="2000" b="1" kern="0" dirty="0">
                <a:solidFill>
                  <a:srgbClr val="000000"/>
                </a:solidFill>
                <a:latin typeface="Arial"/>
                <a:cs typeface="Arial" charset="0"/>
              </a:rPr>
              <a:t>lesions</a:t>
            </a:r>
          </a:p>
          <a:p>
            <a:pPr algn="l">
              <a:defRPr/>
            </a:pPr>
            <a:r>
              <a:rPr lang="en-US" sz="2000" b="1" kern="0" dirty="0">
                <a:solidFill>
                  <a:srgbClr val="000000"/>
                </a:solidFill>
                <a:latin typeface="Arial"/>
                <a:cs typeface="Arial" charset="0"/>
              </a:rPr>
              <a:t>Incidence of perforation: </a:t>
            </a:r>
            <a:r>
              <a:rPr lang="en-US" sz="2000" b="1" kern="0" dirty="0">
                <a:solidFill>
                  <a:srgbClr val="FF0000"/>
                </a:solidFill>
                <a:latin typeface="Arial"/>
                <a:cs typeface="Arial" charset="0"/>
              </a:rPr>
              <a:t>4.1% (85 patients)</a:t>
            </a:r>
          </a:p>
          <a:p>
            <a:pPr algn="l">
              <a:defRPr/>
            </a:pPr>
            <a:r>
              <a:rPr lang="en-US" sz="2000" b="1" kern="0" dirty="0">
                <a:solidFill>
                  <a:srgbClr val="000000"/>
                </a:solidFill>
                <a:latin typeface="Arial"/>
                <a:cs typeface="Arial" charset="0"/>
              </a:rPr>
              <a:t>Technical success overall: </a:t>
            </a:r>
            <a:r>
              <a:rPr lang="en-US" sz="2000" b="1" kern="0" dirty="0">
                <a:solidFill>
                  <a:srgbClr val="FF0000"/>
                </a:solidFill>
                <a:latin typeface="Arial"/>
                <a:cs typeface="Arial" charset="0"/>
              </a:rPr>
              <a:t>88%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50" y="3709114"/>
            <a:ext cx="5505450" cy="3237729"/>
          </a:xfrm>
          <a:prstGeom prst="rect">
            <a:avLst/>
          </a:prstGeom>
          <a:ln>
            <a:solidFill>
              <a:schemeClr val="bg1">
                <a:lumMod val="65000"/>
              </a:schemeClr>
            </a:solidFill>
          </a:ln>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06" t="2829" r="11268" b="3669"/>
          <a:stretch/>
        </p:blipFill>
        <p:spPr>
          <a:xfrm>
            <a:off x="6138201" y="3143249"/>
            <a:ext cx="5815677" cy="3533776"/>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8" name="Rectangle 7"/>
          <p:cNvSpPr>
            <a:spLocks noChangeArrowheads="1"/>
          </p:cNvSpPr>
          <p:nvPr/>
        </p:nvSpPr>
        <p:spPr bwMode="auto">
          <a:xfrm>
            <a:off x="247649" y="6966724"/>
            <a:ext cx="11715750" cy="5770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50" b="1" i="1" dirty="0">
                <a:solidFill>
                  <a:srgbClr val="0070C0"/>
                </a:solidFill>
                <a:latin typeface="Arial" panose="020B0604020202020204" pitchFamily="34" charset="0"/>
                <a:cs typeface="Arial" panose="020B0604020202020204" pitchFamily="34" charset="0"/>
              </a:rPr>
              <a:t>Danek BA, Karatasakis A, Tajti P, Sandoval Y, Karmpaliotis D, </a:t>
            </a:r>
            <a:r>
              <a:rPr lang="en-US" sz="1050" b="1" i="1" dirty="0" err="1">
                <a:solidFill>
                  <a:srgbClr val="0070C0"/>
                </a:solidFill>
                <a:latin typeface="Arial" panose="020B0604020202020204" pitchFamily="34" charset="0"/>
                <a:cs typeface="Arial" panose="020B0604020202020204" pitchFamily="34" charset="0"/>
              </a:rPr>
              <a:t>Alaswad</a:t>
            </a:r>
            <a:r>
              <a:rPr lang="en-US" sz="1050" b="1" i="1" dirty="0">
                <a:solidFill>
                  <a:srgbClr val="0070C0"/>
                </a:solidFill>
                <a:latin typeface="Arial" panose="020B0604020202020204" pitchFamily="34" charset="0"/>
                <a:cs typeface="Arial" panose="020B0604020202020204" pitchFamily="34" charset="0"/>
              </a:rPr>
              <a:t> K, Jaffer FA, </a:t>
            </a:r>
            <a:r>
              <a:rPr lang="en-US" sz="1050" b="1" i="1" dirty="0" err="1">
                <a:solidFill>
                  <a:srgbClr val="0070C0"/>
                </a:solidFill>
                <a:latin typeface="Arial" panose="020B0604020202020204" pitchFamily="34" charset="0"/>
                <a:cs typeface="Arial" panose="020B0604020202020204" pitchFamily="34" charset="0"/>
              </a:rPr>
              <a:t>Yeh</a:t>
            </a:r>
            <a:r>
              <a:rPr lang="en-US" sz="1050" b="1" i="1" dirty="0">
                <a:solidFill>
                  <a:srgbClr val="0070C0"/>
                </a:solidFill>
                <a:latin typeface="Arial" panose="020B0604020202020204" pitchFamily="34" charset="0"/>
                <a:cs typeface="Arial" panose="020B0604020202020204" pitchFamily="34" charset="0"/>
              </a:rPr>
              <a:t> RW, </a:t>
            </a:r>
            <a:r>
              <a:rPr lang="en-US" sz="1050" b="1" i="1" dirty="0" err="1">
                <a:solidFill>
                  <a:srgbClr val="0070C0"/>
                </a:solidFill>
                <a:latin typeface="Arial" panose="020B0604020202020204" pitchFamily="34" charset="0"/>
                <a:cs typeface="Arial" panose="020B0604020202020204" pitchFamily="34" charset="0"/>
              </a:rPr>
              <a:t>Kandzari</a:t>
            </a:r>
            <a:r>
              <a:rPr lang="en-US" sz="1050" b="1" i="1" dirty="0">
                <a:solidFill>
                  <a:srgbClr val="0070C0"/>
                </a:solidFill>
                <a:latin typeface="Arial" panose="020B0604020202020204" pitchFamily="34" charset="0"/>
                <a:cs typeface="Arial" panose="020B0604020202020204" pitchFamily="34" charset="0"/>
              </a:rPr>
              <a:t> DE, </a:t>
            </a:r>
            <a:r>
              <a:rPr lang="en-US" sz="1050" b="1" i="1" dirty="0" err="1">
                <a:solidFill>
                  <a:srgbClr val="0070C0"/>
                </a:solidFill>
                <a:latin typeface="Arial" panose="020B0604020202020204" pitchFamily="34" charset="0"/>
                <a:cs typeface="Arial" panose="020B0604020202020204" pitchFamily="34" charset="0"/>
              </a:rPr>
              <a:t>Lembo</a:t>
            </a:r>
            <a:r>
              <a:rPr lang="en-US" sz="1050" b="1" i="1" dirty="0">
                <a:solidFill>
                  <a:srgbClr val="0070C0"/>
                </a:solidFill>
                <a:latin typeface="Arial" panose="020B0604020202020204" pitchFamily="34" charset="0"/>
                <a:cs typeface="Arial" panose="020B0604020202020204" pitchFamily="34" charset="0"/>
              </a:rPr>
              <a:t> NJ, Patel MP, Mahmud E, Choi JW, Doing AH, Lombardi WL, Wyman MR, </a:t>
            </a:r>
            <a:r>
              <a:rPr lang="en-US" sz="1050" b="1" i="1" dirty="0" err="1">
                <a:solidFill>
                  <a:srgbClr val="0070C0"/>
                </a:solidFill>
                <a:latin typeface="Arial" panose="020B0604020202020204" pitchFamily="34" charset="0"/>
                <a:cs typeface="Arial" panose="020B0604020202020204" pitchFamily="34" charset="0"/>
              </a:rPr>
              <a:t>Toma</a:t>
            </a:r>
            <a:r>
              <a:rPr lang="en-US" sz="1050" b="1" i="1" dirty="0">
                <a:solidFill>
                  <a:srgbClr val="0070C0"/>
                </a:solidFill>
                <a:latin typeface="Arial" panose="020B0604020202020204" pitchFamily="34" charset="0"/>
                <a:cs typeface="Arial" panose="020B0604020202020204" pitchFamily="34" charset="0"/>
              </a:rPr>
              <a:t> C, Garcia S, Moses JW, </a:t>
            </a:r>
            <a:r>
              <a:rPr lang="en-US" sz="1050" b="1" i="1" dirty="0" err="1">
                <a:solidFill>
                  <a:srgbClr val="0070C0"/>
                </a:solidFill>
                <a:latin typeface="Arial" panose="020B0604020202020204" pitchFamily="34" charset="0"/>
                <a:cs typeface="Arial" panose="020B0604020202020204" pitchFamily="34" charset="0"/>
              </a:rPr>
              <a:t>Kirtane</a:t>
            </a:r>
            <a:r>
              <a:rPr lang="en-US" sz="1050" b="1" i="1" dirty="0">
                <a:solidFill>
                  <a:srgbClr val="0070C0"/>
                </a:solidFill>
                <a:latin typeface="Arial" panose="020B0604020202020204" pitchFamily="34" charset="0"/>
                <a:cs typeface="Arial" panose="020B0604020202020204" pitchFamily="34" charset="0"/>
              </a:rPr>
              <a:t> AJ, Hatem R, Ali ZA, Parikh M, Karacsonyi J, </a:t>
            </a:r>
            <a:r>
              <a:rPr lang="en-US" sz="1050" b="1" i="1" dirty="0" err="1">
                <a:solidFill>
                  <a:srgbClr val="0070C0"/>
                </a:solidFill>
                <a:latin typeface="Arial" panose="020B0604020202020204" pitchFamily="34" charset="0"/>
                <a:cs typeface="Arial" panose="020B0604020202020204" pitchFamily="34" charset="0"/>
              </a:rPr>
              <a:t>Rangan</a:t>
            </a:r>
            <a:r>
              <a:rPr lang="en-US" sz="1050" b="1" i="1" dirty="0">
                <a:solidFill>
                  <a:srgbClr val="0070C0"/>
                </a:solidFill>
                <a:latin typeface="Arial" panose="020B0604020202020204" pitchFamily="34" charset="0"/>
                <a:cs typeface="Arial" panose="020B0604020202020204" pitchFamily="34" charset="0"/>
              </a:rPr>
              <a:t> BV, </a:t>
            </a:r>
            <a:r>
              <a:rPr lang="en-US" sz="1050" b="1" i="1" dirty="0" err="1">
                <a:solidFill>
                  <a:srgbClr val="0070C0"/>
                </a:solidFill>
                <a:latin typeface="Arial" panose="020B0604020202020204" pitchFamily="34" charset="0"/>
                <a:cs typeface="Arial" panose="020B0604020202020204" pitchFamily="34" charset="0"/>
              </a:rPr>
              <a:t>Khalili</a:t>
            </a:r>
            <a:r>
              <a:rPr lang="en-US" sz="1050" b="1" i="1" dirty="0">
                <a:solidFill>
                  <a:srgbClr val="0070C0"/>
                </a:solidFill>
                <a:latin typeface="Arial" panose="020B0604020202020204" pitchFamily="34" charset="0"/>
                <a:cs typeface="Arial" panose="020B0604020202020204" pitchFamily="34" charset="0"/>
              </a:rPr>
              <a:t> H, Burke NM, Banerjee S, Brilakis ES. </a:t>
            </a:r>
            <a:r>
              <a:rPr lang="en-US" sz="1050" b="1" i="1" dirty="0">
                <a:solidFill>
                  <a:srgbClr val="92D050"/>
                </a:solidFill>
                <a:latin typeface="Arial" panose="020B0604020202020204" pitchFamily="34" charset="0"/>
                <a:cs typeface="Arial" panose="020B0604020202020204" pitchFamily="34" charset="0"/>
              </a:rPr>
              <a:t>Am J </a:t>
            </a:r>
            <a:r>
              <a:rPr lang="en-US" sz="1050" b="1" i="1" dirty="0" err="1">
                <a:solidFill>
                  <a:srgbClr val="92D050"/>
                </a:solidFill>
                <a:latin typeface="Arial" panose="020B0604020202020204" pitchFamily="34" charset="0"/>
                <a:cs typeface="Arial" panose="020B0604020202020204" pitchFamily="34" charset="0"/>
              </a:rPr>
              <a:t>Cardiol</a:t>
            </a:r>
            <a:r>
              <a:rPr lang="en-US" sz="1050" b="1" i="1" dirty="0">
                <a:solidFill>
                  <a:srgbClr val="92D050"/>
                </a:solidFill>
                <a:latin typeface="Arial" panose="020B0604020202020204" pitchFamily="34" charset="0"/>
                <a:cs typeface="Arial" panose="020B0604020202020204" pitchFamily="34" charset="0"/>
              </a:rPr>
              <a:t>. 2017 Oct 15;120(8):1285-1292.</a:t>
            </a:r>
            <a:endParaRPr lang="en-US" sz="500" b="1" i="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5850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8423" y="1725752"/>
            <a:ext cx="6934200" cy="523092"/>
          </a:xfrm>
          <a:prstGeom prst="rect">
            <a:avLst/>
          </a:prstGeom>
        </p:spPr>
        <p:txBody>
          <a:bodyPr wrap="square">
            <a:spAutoFit/>
          </a:bodyPr>
          <a:lstStyle/>
          <a:p>
            <a:pPr algn="ctr">
              <a:defRPr/>
            </a:pPr>
            <a:r>
              <a:rPr lang="en-US" sz="2799" b="1" i="1" kern="0" dirty="0">
                <a:solidFill>
                  <a:srgbClr val="92D050"/>
                </a:solidFill>
                <a:latin typeface="Arial"/>
              </a:rPr>
              <a:t>Perforation treatment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103" b="8524"/>
          <a:stretch/>
        </p:blipFill>
        <p:spPr>
          <a:xfrm>
            <a:off x="1048183" y="2248973"/>
            <a:ext cx="10114680" cy="4838700"/>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7" name="Rectangle 6"/>
          <p:cNvSpPr>
            <a:spLocks noChangeArrowheads="1"/>
          </p:cNvSpPr>
          <p:nvPr/>
        </p:nvSpPr>
        <p:spPr bwMode="auto">
          <a:xfrm>
            <a:off x="247648" y="7174469"/>
            <a:ext cx="1171575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900" b="1" i="1" dirty="0">
                <a:solidFill>
                  <a:srgbClr val="0070C0"/>
                </a:solidFill>
                <a:latin typeface="Arial" panose="020B0604020202020204" pitchFamily="34" charset="0"/>
                <a:cs typeface="Arial" panose="020B0604020202020204" pitchFamily="34" charset="0"/>
              </a:rPr>
              <a:t>Danek BA, Karatasakis A, Tajti P, Sandoval Y, Karmpaliotis D, </a:t>
            </a:r>
            <a:r>
              <a:rPr lang="en-US" sz="900" b="1" i="1" dirty="0" err="1">
                <a:solidFill>
                  <a:srgbClr val="0070C0"/>
                </a:solidFill>
                <a:latin typeface="Arial" panose="020B0604020202020204" pitchFamily="34" charset="0"/>
                <a:cs typeface="Arial" panose="020B0604020202020204" pitchFamily="34" charset="0"/>
              </a:rPr>
              <a:t>Alaswad</a:t>
            </a:r>
            <a:r>
              <a:rPr lang="en-US" sz="900" b="1" i="1" dirty="0">
                <a:solidFill>
                  <a:srgbClr val="0070C0"/>
                </a:solidFill>
                <a:latin typeface="Arial" panose="020B0604020202020204" pitchFamily="34" charset="0"/>
                <a:cs typeface="Arial" panose="020B0604020202020204" pitchFamily="34" charset="0"/>
              </a:rPr>
              <a:t> K, Jaffer FA, </a:t>
            </a:r>
            <a:r>
              <a:rPr lang="en-US" sz="900" b="1" i="1" dirty="0" err="1">
                <a:solidFill>
                  <a:srgbClr val="0070C0"/>
                </a:solidFill>
                <a:latin typeface="Arial" panose="020B0604020202020204" pitchFamily="34" charset="0"/>
                <a:cs typeface="Arial" panose="020B0604020202020204" pitchFamily="34" charset="0"/>
              </a:rPr>
              <a:t>Yeh</a:t>
            </a:r>
            <a:r>
              <a:rPr lang="en-US" sz="900" b="1" i="1" dirty="0">
                <a:solidFill>
                  <a:srgbClr val="0070C0"/>
                </a:solidFill>
                <a:latin typeface="Arial" panose="020B0604020202020204" pitchFamily="34" charset="0"/>
                <a:cs typeface="Arial" panose="020B0604020202020204" pitchFamily="34" charset="0"/>
              </a:rPr>
              <a:t> RW, </a:t>
            </a:r>
            <a:r>
              <a:rPr lang="en-US" sz="900" b="1" i="1" dirty="0" err="1">
                <a:solidFill>
                  <a:srgbClr val="0070C0"/>
                </a:solidFill>
                <a:latin typeface="Arial" panose="020B0604020202020204" pitchFamily="34" charset="0"/>
                <a:cs typeface="Arial" panose="020B0604020202020204" pitchFamily="34" charset="0"/>
              </a:rPr>
              <a:t>Kandzari</a:t>
            </a:r>
            <a:r>
              <a:rPr lang="en-US" sz="900" b="1" i="1" dirty="0">
                <a:solidFill>
                  <a:srgbClr val="0070C0"/>
                </a:solidFill>
                <a:latin typeface="Arial" panose="020B0604020202020204" pitchFamily="34" charset="0"/>
                <a:cs typeface="Arial" panose="020B0604020202020204" pitchFamily="34" charset="0"/>
              </a:rPr>
              <a:t> DE, </a:t>
            </a:r>
            <a:r>
              <a:rPr lang="en-US" sz="900" b="1" i="1" dirty="0" err="1">
                <a:solidFill>
                  <a:srgbClr val="0070C0"/>
                </a:solidFill>
                <a:latin typeface="Arial" panose="020B0604020202020204" pitchFamily="34" charset="0"/>
                <a:cs typeface="Arial" panose="020B0604020202020204" pitchFamily="34" charset="0"/>
              </a:rPr>
              <a:t>Lembo</a:t>
            </a:r>
            <a:r>
              <a:rPr lang="en-US" sz="900" b="1" i="1" dirty="0">
                <a:solidFill>
                  <a:srgbClr val="0070C0"/>
                </a:solidFill>
                <a:latin typeface="Arial" panose="020B0604020202020204" pitchFamily="34" charset="0"/>
                <a:cs typeface="Arial" panose="020B0604020202020204" pitchFamily="34" charset="0"/>
              </a:rPr>
              <a:t> NJ, Patel MP, Mahmud E, Choi JW, Doing AH, Lombardi WL, Wyman MR, </a:t>
            </a:r>
            <a:r>
              <a:rPr lang="en-US" sz="900" b="1" i="1" dirty="0" err="1">
                <a:solidFill>
                  <a:srgbClr val="0070C0"/>
                </a:solidFill>
                <a:latin typeface="Arial" panose="020B0604020202020204" pitchFamily="34" charset="0"/>
                <a:cs typeface="Arial" panose="020B0604020202020204" pitchFamily="34" charset="0"/>
              </a:rPr>
              <a:t>Toma</a:t>
            </a:r>
            <a:r>
              <a:rPr lang="en-US" sz="900" b="1" i="1" dirty="0">
                <a:solidFill>
                  <a:srgbClr val="0070C0"/>
                </a:solidFill>
                <a:latin typeface="Arial" panose="020B0604020202020204" pitchFamily="34" charset="0"/>
                <a:cs typeface="Arial" panose="020B0604020202020204" pitchFamily="34" charset="0"/>
              </a:rPr>
              <a:t> C, Garcia S, Moses JW, </a:t>
            </a:r>
            <a:r>
              <a:rPr lang="en-US" sz="900" b="1" i="1" dirty="0" err="1">
                <a:solidFill>
                  <a:srgbClr val="0070C0"/>
                </a:solidFill>
                <a:latin typeface="Arial" panose="020B0604020202020204" pitchFamily="34" charset="0"/>
                <a:cs typeface="Arial" panose="020B0604020202020204" pitchFamily="34" charset="0"/>
              </a:rPr>
              <a:t>Kirtane</a:t>
            </a:r>
            <a:r>
              <a:rPr lang="en-US" sz="900" b="1" i="1" dirty="0">
                <a:solidFill>
                  <a:srgbClr val="0070C0"/>
                </a:solidFill>
                <a:latin typeface="Arial" panose="020B0604020202020204" pitchFamily="34" charset="0"/>
                <a:cs typeface="Arial" panose="020B0604020202020204" pitchFamily="34" charset="0"/>
              </a:rPr>
              <a:t> AJ, Hatem R, Ali ZA, Parikh M, Karacsonyi J, </a:t>
            </a:r>
            <a:r>
              <a:rPr lang="en-US" sz="900" b="1" i="1" dirty="0" err="1">
                <a:solidFill>
                  <a:srgbClr val="0070C0"/>
                </a:solidFill>
                <a:latin typeface="Arial" panose="020B0604020202020204" pitchFamily="34" charset="0"/>
                <a:cs typeface="Arial" panose="020B0604020202020204" pitchFamily="34" charset="0"/>
              </a:rPr>
              <a:t>Rangan</a:t>
            </a:r>
            <a:r>
              <a:rPr lang="en-US" sz="900" b="1" i="1" dirty="0">
                <a:solidFill>
                  <a:srgbClr val="0070C0"/>
                </a:solidFill>
                <a:latin typeface="Arial" panose="020B0604020202020204" pitchFamily="34" charset="0"/>
                <a:cs typeface="Arial" panose="020B0604020202020204" pitchFamily="34" charset="0"/>
              </a:rPr>
              <a:t> BV, </a:t>
            </a:r>
            <a:r>
              <a:rPr lang="en-US" sz="900" b="1" i="1" dirty="0" err="1">
                <a:solidFill>
                  <a:srgbClr val="0070C0"/>
                </a:solidFill>
                <a:latin typeface="Arial" panose="020B0604020202020204" pitchFamily="34" charset="0"/>
                <a:cs typeface="Arial" panose="020B0604020202020204" pitchFamily="34" charset="0"/>
              </a:rPr>
              <a:t>Khalili</a:t>
            </a:r>
            <a:r>
              <a:rPr lang="en-US" sz="900" b="1" i="1" dirty="0">
                <a:solidFill>
                  <a:srgbClr val="0070C0"/>
                </a:solidFill>
                <a:latin typeface="Arial" panose="020B0604020202020204" pitchFamily="34" charset="0"/>
                <a:cs typeface="Arial" panose="020B0604020202020204" pitchFamily="34" charset="0"/>
              </a:rPr>
              <a:t> H, Burke NM, Banerjee S, Brilakis ES. </a:t>
            </a:r>
            <a:r>
              <a:rPr lang="en-US" sz="900" b="1" i="1" dirty="0">
                <a:solidFill>
                  <a:srgbClr val="92D050"/>
                </a:solidFill>
                <a:latin typeface="Arial" panose="020B0604020202020204" pitchFamily="34" charset="0"/>
                <a:cs typeface="Arial" panose="020B0604020202020204" pitchFamily="34" charset="0"/>
              </a:rPr>
              <a:t>Am J </a:t>
            </a:r>
            <a:r>
              <a:rPr lang="en-US" sz="900" b="1" i="1" dirty="0" err="1">
                <a:solidFill>
                  <a:srgbClr val="92D050"/>
                </a:solidFill>
                <a:latin typeface="Arial" panose="020B0604020202020204" pitchFamily="34" charset="0"/>
                <a:cs typeface="Arial" panose="020B0604020202020204" pitchFamily="34" charset="0"/>
              </a:rPr>
              <a:t>Cardiol</a:t>
            </a:r>
            <a:r>
              <a:rPr lang="en-US" sz="900" b="1" i="1" dirty="0">
                <a:solidFill>
                  <a:srgbClr val="92D050"/>
                </a:solidFill>
                <a:latin typeface="Arial" panose="020B0604020202020204" pitchFamily="34" charset="0"/>
                <a:cs typeface="Arial" panose="020B0604020202020204" pitchFamily="34" charset="0"/>
              </a:rPr>
              <a:t>. 2017 Oct 15;120(8):1285-1292.</a:t>
            </a:r>
            <a:endParaRPr lang="en-US" sz="300" b="1" i="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678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71046" y="914403"/>
            <a:ext cx="975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square">
            <a:spAutoFit/>
          </a:bodyPr>
          <a:lstStyle/>
          <a:p>
            <a:pPr algn="ctr" eaLnBrk="0" fontAlgn="base" hangingPunct="0">
              <a:spcBef>
                <a:spcPct val="0"/>
              </a:spcBef>
              <a:spcAft>
                <a:spcPct val="0"/>
              </a:spcAft>
            </a:pPr>
            <a:r>
              <a:rPr lang="en-US" altLang="en-US" sz="3600" b="1" dirty="0">
                <a:solidFill>
                  <a:srgbClr val="333399"/>
                </a:solidFill>
                <a:cs typeface="Arial" pitchFamily="34" charset="0"/>
              </a:rPr>
              <a:t>Mechanical circulatory support in CTO PCI</a:t>
            </a:r>
            <a:endParaRPr lang="en-US" altLang="en-US" sz="3600" b="1" i="1" dirty="0">
              <a:solidFill>
                <a:srgbClr val="FF0000"/>
              </a:solidFill>
              <a:cs typeface="Arial" pitchFamily="34" charset="0"/>
            </a:endParaRPr>
          </a:p>
        </p:txBody>
      </p:sp>
      <p:pic>
        <p:nvPicPr>
          <p:cNvPr id="6" name="Picture 5">
            <a:extLst>
              <a:ext uri="{FF2B5EF4-FFF2-40B4-BE49-F238E27FC236}">
                <a16:creationId xmlns:a16="http://schemas.microsoft.com/office/drawing/2014/main" id="{8BEA5920-292F-9148-8DA3-DB4AF09BB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1643035"/>
            <a:ext cx="6366845" cy="5900765"/>
          </a:xfrm>
          <a:prstGeom prst="rect">
            <a:avLst/>
          </a:prstGeom>
        </p:spPr>
      </p:pic>
      <p:sp>
        <p:nvSpPr>
          <p:cNvPr id="2" name="Rectangle 1"/>
          <p:cNvSpPr/>
          <p:nvPr/>
        </p:nvSpPr>
        <p:spPr>
          <a:xfrm>
            <a:off x="7284930" y="3048001"/>
            <a:ext cx="4876800" cy="3107646"/>
          </a:xfrm>
          <a:prstGeom prst="rect">
            <a:avLst/>
          </a:prstGeom>
        </p:spPr>
        <p:txBody>
          <a:bodyPr wrap="square">
            <a:spAutoFit/>
          </a:bodyPr>
          <a:lstStyle/>
          <a:p>
            <a:pPr fontAlgn="base">
              <a:spcBef>
                <a:spcPct val="0"/>
              </a:spcBef>
              <a:spcAft>
                <a:spcPct val="0"/>
              </a:spcAft>
            </a:pPr>
            <a:r>
              <a:rPr lang="en-US" sz="2799" b="1" dirty="0">
                <a:solidFill>
                  <a:srgbClr val="333399"/>
                </a:solidFill>
              </a:rPr>
              <a:t>2012-2017</a:t>
            </a:r>
          </a:p>
          <a:p>
            <a:pPr fontAlgn="base">
              <a:spcBef>
                <a:spcPct val="0"/>
              </a:spcBef>
              <a:spcAft>
                <a:spcPct val="0"/>
              </a:spcAft>
            </a:pPr>
            <a:endParaRPr lang="en-US" sz="2799" b="1" dirty="0">
              <a:solidFill>
                <a:srgbClr val="333399"/>
              </a:solidFill>
            </a:endParaRPr>
          </a:p>
          <a:p>
            <a:pPr fontAlgn="base">
              <a:spcBef>
                <a:spcPct val="0"/>
              </a:spcBef>
              <a:spcAft>
                <a:spcPct val="0"/>
              </a:spcAft>
            </a:pPr>
            <a:r>
              <a:rPr lang="en-US" sz="2799" b="1" dirty="0">
                <a:solidFill>
                  <a:srgbClr val="333399"/>
                </a:solidFill>
              </a:rPr>
              <a:t>1,598 CTO PCIs at 12 high-volume centers</a:t>
            </a:r>
          </a:p>
          <a:p>
            <a:pPr fontAlgn="base">
              <a:spcBef>
                <a:spcPct val="0"/>
              </a:spcBef>
              <a:spcAft>
                <a:spcPct val="0"/>
              </a:spcAft>
            </a:pPr>
            <a:endParaRPr lang="en-US" sz="2799" b="1" dirty="0">
              <a:solidFill>
                <a:srgbClr val="333399"/>
              </a:solidFill>
            </a:endParaRPr>
          </a:p>
          <a:p>
            <a:pPr fontAlgn="base">
              <a:spcBef>
                <a:spcPct val="0"/>
              </a:spcBef>
              <a:spcAft>
                <a:spcPct val="0"/>
              </a:spcAft>
            </a:pPr>
            <a:r>
              <a:rPr lang="en-US" sz="2799" b="1" dirty="0">
                <a:solidFill>
                  <a:srgbClr val="333399"/>
                </a:solidFill>
              </a:rPr>
              <a:t>69 Elective (4%)</a:t>
            </a:r>
          </a:p>
          <a:p>
            <a:pPr fontAlgn="base">
              <a:spcBef>
                <a:spcPct val="0"/>
              </a:spcBef>
              <a:spcAft>
                <a:spcPct val="0"/>
              </a:spcAft>
            </a:pPr>
            <a:r>
              <a:rPr lang="en-US" sz="2799" b="1" dirty="0">
                <a:solidFill>
                  <a:srgbClr val="333399"/>
                </a:solidFill>
              </a:rPr>
              <a:t>22 Urgent (1%)</a:t>
            </a:r>
          </a:p>
        </p:txBody>
      </p:sp>
    </p:spTree>
    <p:extLst>
      <p:ext uri="{BB962C8B-B14F-4D97-AF65-F5344CB8AC3E}">
        <p14:creationId xmlns:p14="http://schemas.microsoft.com/office/powerpoint/2010/main" val="5284271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8423" y="2108982"/>
            <a:ext cx="6934200" cy="523092"/>
          </a:xfrm>
          <a:prstGeom prst="rect">
            <a:avLst/>
          </a:prstGeom>
        </p:spPr>
        <p:txBody>
          <a:bodyPr wrap="square">
            <a:spAutoFit/>
          </a:bodyPr>
          <a:lstStyle/>
          <a:p>
            <a:pPr algn="ctr">
              <a:defRPr/>
            </a:pPr>
            <a:r>
              <a:rPr lang="en-US" sz="2799" b="1" i="1" kern="0" dirty="0">
                <a:solidFill>
                  <a:srgbClr val="92D050"/>
                </a:solidFill>
                <a:latin typeface="Arial"/>
              </a:rPr>
              <a:t>Mechanical circulatory support</a:t>
            </a:r>
          </a:p>
        </p:txBody>
      </p:sp>
      <p:sp>
        <p:nvSpPr>
          <p:cNvPr id="7" name="Rectangle 6"/>
          <p:cNvSpPr>
            <a:spLocks noChangeArrowheads="1"/>
          </p:cNvSpPr>
          <p:nvPr/>
        </p:nvSpPr>
        <p:spPr bwMode="auto">
          <a:xfrm>
            <a:off x="129094" y="6844982"/>
            <a:ext cx="1183430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200" b="1" i="1" dirty="0">
                <a:solidFill>
                  <a:srgbClr val="0070C0"/>
                </a:solidFill>
                <a:latin typeface="Arial" panose="020B0604020202020204" pitchFamily="34" charset="0"/>
                <a:cs typeface="Arial" panose="020B0604020202020204" pitchFamily="34" charset="0"/>
              </a:rPr>
              <a:t>Danek BA, </a:t>
            </a:r>
            <a:r>
              <a:rPr lang="en-US" sz="1200" b="1" i="1" dirty="0" err="1">
                <a:solidFill>
                  <a:srgbClr val="0070C0"/>
                </a:solidFill>
                <a:latin typeface="Arial" panose="020B0604020202020204" pitchFamily="34" charset="0"/>
                <a:cs typeface="Arial" panose="020B0604020202020204" pitchFamily="34" charset="0"/>
              </a:rPr>
              <a:t>Basir</a:t>
            </a:r>
            <a:r>
              <a:rPr lang="en-US" sz="1200" b="1" i="1" dirty="0">
                <a:solidFill>
                  <a:srgbClr val="0070C0"/>
                </a:solidFill>
                <a:latin typeface="Arial" panose="020B0604020202020204" pitchFamily="34" charset="0"/>
                <a:cs typeface="Arial" panose="020B0604020202020204" pitchFamily="34" charset="0"/>
              </a:rPr>
              <a:t> MB, O'Neill WW, </a:t>
            </a:r>
            <a:r>
              <a:rPr lang="en-US" sz="1200" b="1" i="1" dirty="0" err="1">
                <a:solidFill>
                  <a:srgbClr val="0070C0"/>
                </a:solidFill>
                <a:latin typeface="Arial" panose="020B0604020202020204" pitchFamily="34" charset="0"/>
                <a:cs typeface="Arial" panose="020B0604020202020204" pitchFamily="34" charset="0"/>
              </a:rPr>
              <a:t>Alqarqaz</a:t>
            </a:r>
            <a:r>
              <a:rPr lang="en-US" sz="1200" b="1" i="1" dirty="0">
                <a:solidFill>
                  <a:srgbClr val="0070C0"/>
                </a:solidFill>
                <a:latin typeface="Arial" panose="020B0604020202020204" pitchFamily="34" charset="0"/>
                <a:cs typeface="Arial" panose="020B0604020202020204" pitchFamily="34" charset="0"/>
              </a:rPr>
              <a:t> M, Karatasakis A, Karmpaliotis D, Jaffer FA, </a:t>
            </a:r>
            <a:r>
              <a:rPr lang="en-US" sz="1200" b="1" i="1" dirty="0" err="1">
                <a:solidFill>
                  <a:srgbClr val="0070C0"/>
                </a:solidFill>
                <a:latin typeface="Arial" panose="020B0604020202020204" pitchFamily="34" charset="0"/>
                <a:cs typeface="Arial" panose="020B0604020202020204" pitchFamily="34" charset="0"/>
              </a:rPr>
              <a:t>Yeh</a:t>
            </a:r>
            <a:r>
              <a:rPr lang="en-US" sz="1200" b="1" i="1" dirty="0">
                <a:solidFill>
                  <a:srgbClr val="0070C0"/>
                </a:solidFill>
                <a:latin typeface="Arial" panose="020B0604020202020204" pitchFamily="34" charset="0"/>
                <a:cs typeface="Arial" panose="020B0604020202020204" pitchFamily="34" charset="0"/>
              </a:rPr>
              <a:t> RW, Wyman M, Lombardi WL, </a:t>
            </a:r>
            <a:r>
              <a:rPr lang="en-US" sz="1200" b="1" i="1" dirty="0" err="1">
                <a:solidFill>
                  <a:srgbClr val="0070C0"/>
                </a:solidFill>
                <a:latin typeface="Arial" panose="020B0604020202020204" pitchFamily="34" charset="0"/>
                <a:cs typeface="Arial" panose="020B0604020202020204" pitchFamily="34" charset="0"/>
              </a:rPr>
              <a:t>Kandzari</a:t>
            </a:r>
            <a:r>
              <a:rPr lang="en-US" sz="1200" b="1" i="1" dirty="0">
                <a:solidFill>
                  <a:srgbClr val="0070C0"/>
                </a:solidFill>
                <a:latin typeface="Arial" panose="020B0604020202020204" pitchFamily="34" charset="0"/>
                <a:cs typeface="Arial" panose="020B0604020202020204" pitchFamily="34" charset="0"/>
              </a:rPr>
              <a:t> D, </a:t>
            </a:r>
            <a:r>
              <a:rPr lang="en-US" sz="1200" b="1" i="1" dirty="0" err="1">
                <a:solidFill>
                  <a:srgbClr val="0070C0"/>
                </a:solidFill>
                <a:latin typeface="Arial" panose="020B0604020202020204" pitchFamily="34" charset="0"/>
                <a:cs typeface="Arial" panose="020B0604020202020204" pitchFamily="34" charset="0"/>
              </a:rPr>
              <a:t>Lembo</a:t>
            </a:r>
            <a:r>
              <a:rPr lang="en-US" sz="1200" b="1" i="1" dirty="0">
                <a:solidFill>
                  <a:srgbClr val="0070C0"/>
                </a:solidFill>
                <a:latin typeface="Arial" panose="020B0604020202020204" pitchFamily="34" charset="0"/>
                <a:cs typeface="Arial" panose="020B0604020202020204" pitchFamily="34" charset="0"/>
              </a:rPr>
              <a:t> N, Doing A, Patel M, Mahmud E, Choi JW, </a:t>
            </a:r>
            <a:r>
              <a:rPr lang="en-US" sz="1200" b="1" i="1" dirty="0" err="1">
                <a:solidFill>
                  <a:srgbClr val="0070C0"/>
                </a:solidFill>
                <a:latin typeface="Arial" panose="020B0604020202020204" pitchFamily="34" charset="0"/>
                <a:cs typeface="Arial" panose="020B0604020202020204" pitchFamily="34" charset="0"/>
              </a:rPr>
              <a:t>Toma</a:t>
            </a:r>
            <a:r>
              <a:rPr lang="en-US" sz="1200" b="1" i="1" dirty="0">
                <a:solidFill>
                  <a:srgbClr val="0070C0"/>
                </a:solidFill>
                <a:latin typeface="Arial" panose="020B0604020202020204" pitchFamily="34" charset="0"/>
                <a:cs typeface="Arial" panose="020B0604020202020204" pitchFamily="34" charset="0"/>
              </a:rPr>
              <a:t> C, Moses JW, </a:t>
            </a:r>
            <a:r>
              <a:rPr lang="en-US" sz="1200" b="1" i="1" dirty="0" err="1">
                <a:solidFill>
                  <a:srgbClr val="0070C0"/>
                </a:solidFill>
                <a:latin typeface="Arial" panose="020B0604020202020204" pitchFamily="34" charset="0"/>
                <a:cs typeface="Arial" panose="020B0604020202020204" pitchFamily="34" charset="0"/>
              </a:rPr>
              <a:t>Kirtane</a:t>
            </a:r>
            <a:r>
              <a:rPr lang="en-US" sz="1200" b="1" i="1" dirty="0">
                <a:solidFill>
                  <a:srgbClr val="0070C0"/>
                </a:solidFill>
                <a:latin typeface="Arial" panose="020B0604020202020204" pitchFamily="34" charset="0"/>
                <a:cs typeface="Arial" panose="020B0604020202020204" pitchFamily="34" charset="0"/>
              </a:rPr>
              <a:t> A, Parikh M, Ali ZA, Garcia S, Karacsonyi J, </a:t>
            </a:r>
            <a:r>
              <a:rPr lang="en-US" sz="1200" b="1" i="1" dirty="0" err="1">
                <a:solidFill>
                  <a:srgbClr val="0070C0"/>
                </a:solidFill>
                <a:latin typeface="Arial" panose="020B0604020202020204" pitchFamily="34" charset="0"/>
                <a:cs typeface="Arial" panose="020B0604020202020204" pitchFamily="34" charset="0"/>
              </a:rPr>
              <a:t>Rangan</a:t>
            </a:r>
            <a:r>
              <a:rPr lang="en-US" sz="1200" b="1" i="1" dirty="0">
                <a:solidFill>
                  <a:srgbClr val="0070C0"/>
                </a:solidFill>
                <a:latin typeface="Arial" panose="020B0604020202020204" pitchFamily="34" charset="0"/>
                <a:cs typeface="Arial" panose="020B0604020202020204" pitchFamily="34" charset="0"/>
              </a:rPr>
              <a:t> BV, Thompson CA, Banerjee S, Brilakis ES, </a:t>
            </a:r>
            <a:r>
              <a:rPr lang="en-US" sz="1200" b="1" i="1" dirty="0" err="1">
                <a:solidFill>
                  <a:srgbClr val="0070C0"/>
                </a:solidFill>
                <a:latin typeface="Arial" panose="020B0604020202020204" pitchFamily="34" charset="0"/>
                <a:cs typeface="Arial" panose="020B0604020202020204" pitchFamily="34" charset="0"/>
              </a:rPr>
              <a:t>Alaswad</a:t>
            </a:r>
            <a:r>
              <a:rPr lang="en-US" sz="1200" b="1" i="1" dirty="0">
                <a:solidFill>
                  <a:srgbClr val="0070C0"/>
                </a:solidFill>
                <a:latin typeface="Arial" panose="020B0604020202020204" pitchFamily="34" charset="0"/>
                <a:cs typeface="Arial" panose="020B0604020202020204" pitchFamily="34" charset="0"/>
              </a:rPr>
              <a:t> K.</a:t>
            </a:r>
          </a:p>
          <a:p>
            <a:pPr algn="ctr"/>
            <a:r>
              <a:rPr lang="pt-BR" sz="1200" b="1" i="1" dirty="0">
                <a:solidFill>
                  <a:srgbClr val="92D050"/>
                </a:solidFill>
                <a:latin typeface="Arial" panose="020B0604020202020204" pitchFamily="34" charset="0"/>
                <a:cs typeface="Arial" panose="020B0604020202020204" pitchFamily="34" charset="0"/>
              </a:rPr>
              <a:t>J Invasive Cardiol. 2018 Mar;30(3):81-87.</a:t>
            </a:r>
            <a:endParaRPr lang="en-US" sz="1200" b="1" i="1" dirty="0">
              <a:solidFill>
                <a:srgbClr val="92D05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0152"/>
          <a:stretch/>
        </p:blipFill>
        <p:spPr>
          <a:xfrm>
            <a:off x="6851182" y="2765525"/>
            <a:ext cx="5112219" cy="394095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5636"/>
          <a:stretch/>
        </p:blipFill>
        <p:spPr>
          <a:xfrm>
            <a:off x="4" y="2765526"/>
            <a:ext cx="6718645" cy="4014011"/>
          </a:xfrm>
          <a:prstGeom prst="rect">
            <a:avLst/>
          </a:prstGeom>
        </p:spPr>
      </p:pic>
    </p:spTree>
    <p:extLst>
      <p:ext uri="{BB962C8B-B14F-4D97-AF65-F5344CB8AC3E}">
        <p14:creationId xmlns:p14="http://schemas.microsoft.com/office/powerpoint/2010/main" val="14297423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9147" y="1731635"/>
            <a:ext cx="6934200" cy="523092"/>
          </a:xfrm>
          <a:prstGeom prst="rect">
            <a:avLst/>
          </a:prstGeom>
        </p:spPr>
        <p:txBody>
          <a:bodyPr wrap="square">
            <a:spAutoFit/>
          </a:bodyPr>
          <a:lstStyle/>
          <a:p>
            <a:pPr algn="ctr">
              <a:defRPr/>
            </a:pPr>
            <a:r>
              <a:rPr lang="en-US" sz="2799" b="1" i="1" kern="0" dirty="0">
                <a:solidFill>
                  <a:srgbClr val="92D050"/>
                </a:solidFill>
                <a:latin typeface="Arial"/>
              </a:rPr>
              <a:t>Mechanical circulatory support</a:t>
            </a:r>
          </a:p>
        </p:txBody>
      </p:sp>
      <p:sp>
        <p:nvSpPr>
          <p:cNvPr id="7" name="Rectangle 6"/>
          <p:cNvSpPr>
            <a:spLocks noChangeArrowheads="1"/>
          </p:cNvSpPr>
          <p:nvPr/>
        </p:nvSpPr>
        <p:spPr bwMode="auto">
          <a:xfrm>
            <a:off x="129094" y="6844982"/>
            <a:ext cx="1183430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200" b="1" i="1" dirty="0">
                <a:solidFill>
                  <a:srgbClr val="0070C0"/>
                </a:solidFill>
                <a:latin typeface="Arial" panose="020B0604020202020204" pitchFamily="34" charset="0"/>
                <a:cs typeface="Arial" panose="020B0604020202020204" pitchFamily="34" charset="0"/>
              </a:rPr>
              <a:t>Danek BA, </a:t>
            </a:r>
            <a:r>
              <a:rPr lang="en-US" sz="1200" b="1" i="1" dirty="0" err="1">
                <a:solidFill>
                  <a:srgbClr val="0070C0"/>
                </a:solidFill>
                <a:latin typeface="Arial" panose="020B0604020202020204" pitchFamily="34" charset="0"/>
                <a:cs typeface="Arial" panose="020B0604020202020204" pitchFamily="34" charset="0"/>
              </a:rPr>
              <a:t>Basir</a:t>
            </a:r>
            <a:r>
              <a:rPr lang="en-US" sz="1200" b="1" i="1" dirty="0">
                <a:solidFill>
                  <a:srgbClr val="0070C0"/>
                </a:solidFill>
                <a:latin typeface="Arial" panose="020B0604020202020204" pitchFamily="34" charset="0"/>
                <a:cs typeface="Arial" panose="020B0604020202020204" pitchFamily="34" charset="0"/>
              </a:rPr>
              <a:t> MB, O'Neill WW, </a:t>
            </a:r>
            <a:r>
              <a:rPr lang="en-US" sz="1200" b="1" i="1" dirty="0" err="1">
                <a:solidFill>
                  <a:srgbClr val="0070C0"/>
                </a:solidFill>
                <a:latin typeface="Arial" panose="020B0604020202020204" pitchFamily="34" charset="0"/>
                <a:cs typeface="Arial" panose="020B0604020202020204" pitchFamily="34" charset="0"/>
              </a:rPr>
              <a:t>Alqarqaz</a:t>
            </a:r>
            <a:r>
              <a:rPr lang="en-US" sz="1200" b="1" i="1" dirty="0">
                <a:solidFill>
                  <a:srgbClr val="0070C0"/>
                </a:solidFill>
                <a:latin typeface="Arial" panose="020B0604020202020204" pitchFamily="34" charset="0"/>
                <a:cs typeface="Arial" panose="020B0604020202020204" pitchFamily="34" charset="0"/>
              </a:rPr>
              <a:t> M, Karatasakis A, Karmpaliotis D, Jaffer FA, </a:t>
            </a:r>
            <a:r>
              <a:rPr lang="en-US" sz="1200" b="1" i="1" dirty="0" err="1">
                <a:solidFill>
                  <a:srgbClr val="0070C0"/>
                </a:solidFill>
                <a:latin typeface="Arial" panose="020B0604020202020204" pitchFamily="34" charset="0"/>
                <a:cs typeface="Arial" panose="020B0604020202020204" pitchFamily="34" charset="0"/>
              </a:rPr>
              <a:t>Yeh</a:t>
            </a:r>
            <a:r>
              <a:rPr lang="en-US" sz="1200" b="1" i="1" dirty="0">
                <a:solidFill>
                  <a:srgbClr val="0070C0"/>
                </a:solidFill>
                <a:latin typeface="Arial" panose="020B0604020202020204" pitchFamily="34" charset="0"/>
                <a:cs typeface="Arial" panose="020B0604020202020204" pitchFamily="34" charset="0"/>
              </a:rPr>
              <a:t> RW, Wyman M, Lombardi WL, </a:t>
            </a:r>
            <a:r>
              <a:rPr lang="en-US" sz="1200" b="1" i="1" dirty="0" err="1">
                <a:solidFill>
                  <a:srgbClr val="0070C0"/>
                </a:solidFill>
                <a:latin typeface="Arial" panose="020B0604020202020204" pitchFamily="34" charset="0"/>
                <a:cs typeface="Arial" panose="020B0604020202020204" pitchFamily="34" charset="0"/>
              </a:rPr>
              <a:t>Kandzari</a:t>
            </a:r>
            <a:r>
              <a:rPr lang="en-US" sz="1200" b="1" i="1" dirty="0">
                <a:solidFill>
                  <a:srgbClr val="0070C0"/>
                </a:solidFill>
                <a:latin typeface="Arial" panose="020B0604020202020204" pitchFamily="34" charset="0"/>
                <a:cs typeface="Arial" panose="020B0604020202020204" pitchFamily="34" charset="0"/>
              </a:rPr>
              <a:t> D, </a:t>
            </a:r>
            <a:r>
              <a:rPr lang="en-US" sz="1200" b="1" i="1" dirty="0" err="1">
                <a:solidFill>
                  <a:srgbClr val="0070C0"/>
                </a:solidFill>
                <a:latin typeface="Arial" panose="020B0604020202020204" pitchFamily="34" charset="0"/>
                <a:cs typeface="Arial" panose="020B0604020202020204" pitchFamily="34" charset="0"/>
              </a:rPr>
              <a:t>Lembo</a:t>
            </a:r>
            <a:r>
              <a:rPr lang="en-US" sz="1200" b="1" i="1" dirty="0">
                <a:solidFill>
                  <a:srgbClr val="0070C0"/>
                </a:solidFill>
                <a:latin typeface="Arial" panose="020B0604020202020204" pitchFamily="34" charset="0"/>
                <a:cs typeface="Arial" panose="020B0604020202020204" pitchFamily="34" charset="0"/>
              </a:rPr>
              <a:t> N, Doing A, Patel M, Mahmud E, Choi JW, </a:t>
            </a:r>
            <a:r>
              <a:rPr lang="en-US" sz="1200" b="1" i="1" dirty="0" err="1">
                <a:solidFill>
                  <a:srgbClr val="0070C0"/>
                </a:solidFill>
                <a:latin typeface="Arial" panose="020B0604020202020204" pitchFamily="34" charset="0"/>
                <a:cs typeface="Arial" panose="020B0604020202020204" pitchFamily="34" charset="0"/>
              </a:rPr>
              <a:t>Toma</a:t>
            </a:r>
            <a:r>
              <a:rPr lang="en-US" sz="1200" b="1" i="1" dirty="0">
                <a:solidFill>
                  <a:srgbClr val="0070C0"/>
                </a:solidFill>
                <a:latin typeface="Arial" panose="020B0604020202020204" pitchFamily="34" charset="0"/>
                <a:cs typeface="Arial" panose="020B0604020202020204" pitchFamily="34" charset="0"/>
              </a:rPr>
              <a:t> C, Moses JW, </a:t>
            </a:r>
            <a:r>
              <a:rPr lang="en-US" sz="1200" b="1" i="1" dirty="0" err="1">
                <a:solidFill>
                  <a:srgbClr val="0070C0"/>
                </a:solidFill>
                <a:latin typeface="Arial" panose="020B0604020202020204" pitchFamily="34" charset="0"/>
                <a:cs typeface="Arial" panose="020B0604020202020204" pitchFamily="34" charset="0"/>
              </a:rPr>
              <a:t>Kirtane</a:t>
            </a:r>
            <a:r>
              <a:rPr lang="en-US" sz="1200" b="1" i="1" dirty="0">
                <a:solidFill>
                  <a:srgbClr val="0070C0"/>
                </a:solidFill>
                <a:latin typeface="Arial" panose="020B0604020202020204" pitchFamily="34" charset="0"/>
                <a:cs typeface="Arial" panose="020B0604020202020204" pitchFamily="34" charset="0"/>
              </a:rPr>
              <a:t> A, Parikh M, Ali ZA, Garcia S, Karacsonyi J, </a:t>
            </a:r>
            <a:r>
              <a:rPr lang="en-US" sz="1200" b="1" i="1" dirty="0" err="1">
                <a:solidFill>
                  <a:srgbClr val="0070C0"/>
                </a:solidFill>
                <a:latin typeface="Arial" panose="020B0604020202020204" pitchFamily="34" charset="0"/>
                <a:cs typeface="Arial" panose="020B0604020202020204" pitchFamily="34" charset="0"/>
              </a:rPr>
              <a:t>Rangan</a:t>
            </a:r>
            <a:r>
              <a:rPr lang="en-US" sz="1200" b="1" i="1" dirty="0">
                <a:solidFill>
                  <a:srgbClr val="0070C0"/>
                </a:solidFill>
                <a:latin typeface="Arial" panose="020B0604020202020204" pitchFamily="34" charset="0"/>
                <a:cs typeface="Arial" panose="020B0604020202020204" pitchFamily="34" charset="0"/>
              </a:rPr>
              <a:t> BV, Thompson CA, Banerjee S, Brilakis ES, </a:t>
            </a:r>
            <a:r>
              <a:rPr lang="en-US" sz="1200" b="1" i="1" dirty="0" err="1">
                <a:solidFill>
                  <a:srgbClr val="0070C0"/>
                </a:solidFill>
                <a:latin typeface="Arial" panose="020B0604020202020204" pitchFamily="34" charset="0"/>
                <a:cs typeface="Arial" panose="020B0604020202020204" pitchFamily="34" charset="0"/>
              </a:rPr>
              <a:t>Alaswad</a:t>
            </a:r>
            <a:r>
              <a:rPr lang="en-US" sz="1200" b="1" i="1" dirty="0">
                <a:solidFill>
                  <a:srgbClr val="0070C0"/>
                </a:solidFill>
                <a:latin typeface="Arial" panose="020B0604020202020204" pitchFamily="34" charset="0"/>
                <a:cs typeface="Arial" panose="020B0604020202020204" pitchFamily="34" charset="0"/>
              </a:rPr>
              <a:t> K.</a:t>
            </a:r>
          </a:p>
          <a:p>
            <a:pPr algn="ctr"/>
            <a:r>
              <a:rPr lang="pt-BR" sz="1200" b="1" i="1" dirty="0">
                <a:solidFill>
                  <a:srgbClr val="92D050"/>
                </a:solidFill>
                <a:latin typeface="Arial" panose="020B0604020202020204" pitchFamily="34" charset="0"/>
                <a:cs typeface="Arial" panose="020B0604020202020204" pitchFamily="34" charset="0"/>
              </a:rPr>
              <a:t>J Invasive Cardiol. 2018 Mar;30(3):81-87.</a:t>
            </a:r>
            <a:endParaRPr lang="en-US" sz="1200" b="1" i="1" dirty="0">
              <a:solidFill>
                <a:srgbClr val="92D05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153869" y="2422238"/>
            <a:ext cx="7784758" cy="4255358"/>
          </a:xfrm>
          <a:prstGeom prst="rect">
            <a:avLst/>
          </a:prstGeom>
        </p:spPr>
      </p:pic>
    </p:spTree>
    <p:extLst>
      <p:ext uri="{BB962C8B-B14F-4D97-AF65-F5344CB8AC3E}">
        <p14:creationId xmlns:p14="http://schemas.microsoft.com/office/powerpoint/2010/main" val="148434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26441F-B88B-6CE9-2399-47BFA22F1F62}"/>
              </a:ext>
            </a:extLst>
          </p:cNvPr>
          <p:cNvPicPr>
            <a:picLocks noChangeAspect="1"/>
          </p:cNvPicPr>
          <p:nvPr/>
        </p:nvPicPr>
        <p:blipFill rotWithShape="1">
          <a:blip r:embed="rId2"/>
          <a:srcRect l="15431" t="25019" r="66207" b="25632"/>
          <a:stretch/>
        </p:blipFill>
        <p:spPr>
          <a:xfrm>
            <a:off x="126125" y="136635"/>
            <a:ext cx="5450755" cy="4120056"/>
          </a:xfrm>
          <a:prstGeom prst="rect">
            <a:avLst/>
          </a:prstGeom>
        </p:spPr>
      </p:pic>
      <p:pic>
        <p:nvPicPr>
          <p:cNvPr id="2050" name="Picture 2">
            <a:extLst>
              <a:ext uri="{FF2B5EF4-FFF2-40B4-BE49-F238E27FC236}">
                <a16:creationId xmlns:a16="http://schemas.microsoft.com/office/drawing/2014/main" id="{C38528AE-2534-5DEF-2531-CF83231D3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136" y="3972911"/>
            <a:ext cx="7420739" cy="41200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F2721F2-5CBC-656D-B822-EC8EBA585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919" y="322147"/>
            <a:ext cx="6320916" cy="3272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CC106A-B006-AEF4-2BFD-CA66AFAC2B95}"/>
              </a:ext>
            </a:extLst>
          </p:cNvPr>
          <p:cNvPicPr>
            <a:picLocks noChangeAspect="1"/>
          </p:cNvPicPr>
          <p:nvPr/>
        </p:nvPicPr>
        <p:blipFill rotWithShape="1">
          <a:blip r:embed="rId5"/>
          <a:srcRect l="16466" t="45862" r="66810" b="20115"/>
          <a:stretch/>
        </p:blipFill>
        <p:spPr>
          <a:xfrm>
            <a:off x="236408" y="4945118"/>
            <a:ext cx="4298445" cy="2459421"/>
          </a:xfrm>
          <a:prstGeom prst="rect">
            <a:avLst/>
          </a:prstGeom>
        </p:spPr>
      </p:pic>
    </p:spTree>
    <p:extLst>
      <p:ext uri="{BB962C8B-B14F-4D97-AF65-F5344CB8AC3E}">
        <p14:creationId xmlns:p14="http://schemas.microsoft.com/office/powerpoint/2010/main" val="2752750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7C9D68-79F5-3E76-CF86-E7A607D1B696}"/>
              </a:ext>
            </a:extLst>
          </p:cNvPr>
          <p:cNvPicPr>
            <a:picLocks noChangeAspect="1"/>
          </p:cNvPicPr>
          <p:nvPr/>
        </p:nvPicPr>
        <p:blipFill rotWithShape="1">
          <a:blip r:embed="rId2"/>
          <a:srcRect l="10690" t="21954" r="70344" b="31762"/>
          <a:stretch/>
        </p:blipFill>
        <p:spPr>
          <a:xfrm>
            <a:off x="273268" y="94591"/>
            <a:ext cx="5129882" cy="3520967"/>
          </a:xfrm>
          <a:prstGeom prst="rect">
            <a:avLst/>
          </a:prstGeom>
        </p:spPr>
      </p:pic>
      <p:pic>
        <p:nvPicPr>
          <p:cNvPr id="13" name="Picture 12">
            <a:extLst>
              <a:ext uri="{FF2B5EF4-FFF2-40B4-BE49-F238E27FC236}">
                <a16:creationId xmlns:a16="http://schemas.microsoft.com/office/drawing/2014/main" id="{25780519-2CEC-EB83-B3F7-2C473A011986}"/>
              </a:ext>
            </a:extLst>
          </p:cNvPr>
          <p:cNvPicPr>
            <a:picLocks noChangeAspect="1"/>
          </p:cNvPicPr>
          <p:nvPr/>
        </p:nvPicPr>
        <p:blipFill rotWithShape="1">
          <a:blip r:embed="rId3"/>
          <a:srcRect l="11465" t="20115" r="70431" b="4789"/>
          <a:stretch/>
        </p:blipFill>
        <p:spPr>
          <a:xfrm>
            <a:off x="390381" y="3720662"/>
            <a:ext cx="3783723" cy="4414347"/>
          </a:xfrm>
          <a:prstGeom prst="rect">
            <a:avLst/>
          </a:prstGeom>
        </p:spPr>
      </p:pic>
      <p:pic>
        <p:nvPicPr>
          <p:cNvPr id="14" name="Picture 13" descr="A graph with red bars&#10;&#10;Description automatically generated">
            <a:extLst>
              <a:ext uri="{FF2B5EF4-FFF2-40B4-BE49-F238E27FC236}">
                <a16:creationId xmlns:a16="http://schemas.microsoft.com/office/drawing/2014/main" id="{A4D99FC4-51EC-F043-78D3-72B6B44BC4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412" y="893724"/>
            <a:ext cx="4582513" cy="3436885"/>
          </a:xfrm>
          <a:prstGeom prst="rect">
            <a:avLst/>
          </a:prstGeom>
          <a:noFill/>
          <a:ln>
            <a:noFill/>
          </a:ln>
        </p:spPr>
      </p:pic>
      <p:sp>
        <p:nvSpPr>
          <p:cNvPr id="16" name="TextBox 15">
            <a:extLst>
              <a:ext uri="{FF2B5EF4-FFF2-40B4-BE49-F238E27FC236}">
                <a16:creationId xmlns:a16="http://schemas.microsoft.com/office/drawing/2014/main" id="{5DBA85BD-DDA5-5EE4-E218-5F70E0148C13}"/>
              </a:ext>
            </a:extLst>
          </p:cNvPr>
          <p:cNvSpPr txBox="1"/>
          <p:nvPr/>
        </p:nvSpPr>
        <p:spPr>
          <a:xfrm>
            <a:off x="5759671" y="296119"/>
            <a:ext cx="6096000" cy="646331"/>
          </a:xfrm>
          <a:prstGeom prst="rect">
            <a:avLst/>
          </a:prstGeom>
          <a:noFill/>
        </p:spPr>
        <p:txBody>
          <a:bodyPr wrap="square">
            <a:spAutoFit/>
          </a:bodyPr>
          <a:lstStyle/>
          <a:p>
            <a:pPr marL="0" marR="0">
              <a:spcBef>
                <a:spcPts val="0"/>
              </a:spcBef>
              <a:spcAft>
                <a:spcPts val="800"/>
              </a:spcAft>
            </a:pP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Figure 1: </a:t>
            </a:r>
            <a:r>
              <a:rPr lang="en-US" sz="1800" dirty="0">
                <a:effectLst/>
                <a:latin typeface="Arial" panose="020B0604020202020204" pitchFamily="34" charset="0"/>
                <a:ea typeface="Calibri" panose="020F0502020204030204" pitchFamily="34" charset="0"/>
                <a:cs typeface="Times New Roman" panose="02020603050405020304" pitchFamily="18" charset="0"/>
              </a:rPr>
              <a:t>Incidence of MACCE for each value of the CHIP score.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graph with a red line&#10;&#10;Description automatically generated">
            <a:extLst>
              <a:ext uri="{FF2B5EF4-FFF2-40B4-BE49-F238E27FC236}">
                <a16:creationId xmlns:a16="http://schemas.microsoft.com/office/drawing/2014/main" id="{454F9303-ED87-E84F-B176-4FD12F4FB8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8962" y="4880223"/>
            <a:ext cx="4465376" cy="3349032"/>
          </a:xfrm>
          <a:prstGeom prst="rect">
            <a:avLst/>
          </a:prstGeom>
          <a:noFill/>
          <a:ln>
            <a:noFill/>
          </a:ln>
        </p:spPr>
      </p:pic>
      <p:sp>
        <p:nvSpPr>
          <p:cNvPr id="19" name="TextBox 18">
            <a:extLst>
              <a:ext uri="{FF2B5EF4-FFF2-40B4-BE49-F238E27FC236}">
                <a16:creationId xmlns:a16="http://schemas.microsoft.com/office/drawing/2014/main" id="{2A2931C8-D069-8FDA-47A8-BF548E6AF7C7}"/>
              </a:ext>
            </a:extLst>
          </p:cNvPr>
          <p:cNvSpPr txBox="1"/>
          <p:nvPr/>
        </p:nvSpPr>
        <p:spPr>
          <a:xfrm>
            <a:off x="5759669" y="4188666"/>
            <a:ext cx="6096000" cy="566950"/>
          </a:xfrm>
          <a:prstGeom prst="rect">
            <a:avLst/>
          </a:prstGeom>
          <a:noFill/>
        </p:spPr>
        <p:txBody>
          <a:bodyPr wrap="square">
            <a:spAutoFit/>
          </a:bodyPr>
          <a:lstStyle/>
          <a:p>
            <a:pPr marL="0" marR="0">
              <a:lnSpc>
                <a:spcPct val="200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Figure 2: </a:t>
            </a:r>
            <a:r>
              <a:rPr lang="en-US" sz="1800" dirty="0">
                <a:effectLst/>
                <a:latin typeface="Arial" panose="020B0604020202020204" pitchFamily="34" charset="0"/>
                <a:ea typeface="Calibri" panose="020F0502020204030204" pitchFamily="34" charset="0"/>
                <a:cs typeface="Times New Roman" panose="02020603050405020304" pitchFamily="18" charset="0"/>
              </a:rPr>
              <a:t>Probability of MACCE stratified by CHIP score.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397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48EB14-B36F-C0B4-7AF9-39D4648A4C79}"/>
              </a:ext>
            </a:extLst>
          </p:cNvPr>
          <p:cNvPicPr>
            <a:picLocks noChangeAspect="1"/>
          </p:cNvPicPr>
          <p:nvPr/>
        </p:nvPicPr>
        <p:blipFill rotWithShape="1">
          <a:blip r:embed="rId2"/>
          <a:srcRect l="15689" t="29578" r="66120" b="27164"/>
          <a:stretch/>
        </p:blipFill>
        <p:spPr>
          <a:xfrm>
            <a:off x="199696" y="68317"/>
            <a:ext cx="6898510" cy="4614041"/>
          </a:xfrm>
          <a:prstGeom prst="rect">
            <a:avLst/>
          </a:prstGeom>
        </p:spPr>
      </p:pic>
      <p:pic>
        <p:nvPicPr>
          <p:cNvPr id="5" name="Picture 4">
            <a:extLst>
              <a:ext uri="{FF2B5EF4-FFF2-40B4-BE49-F238E27FC236}">
                <a16:creationId xmlns:a16="http://schemas.microsoft.com/office/drawing/2014/main" id="{B4595CF2-EFAF-EF3D-3822-7722CD3C6FCD}"/>
              </a:ext>
            </a:extLst>
          </p:cNvPr>
          <p:cNvPicPr>
            <a:picLocks noChangeAspect="1"/>
          </p:cNvPicPr>
          <p:nvPr/>
        </p:nvPicPr>
        <p:blipFill rotWithShape="1">
          <a:blip r:embed="rId3"/>
          <a:srcRect l="15603" t="35134" r="65948" b="33449"/>
          <a:stretch/>
        </p:blipFill>
        <p:spPr>
          <a:xfrm>
            <a:off x="199696" y="5023945"/>
            <a:ext cx="6001565" cy="2874580"/>
          </a:xfrm>
          <a:prstGeom prst="rect">
            <a:avLst/>
          </a:prstGeom>
        </p:spPr>
      </p:pic>
      <p:pic>
        <p:nvPicPr>
          <p:cNvPr id="7" name="Picture 6">
            <a:extLst>
              <a:ext uri="{FF2B5EF4-FFF2-40B4-BE49-F238E27FC236}">
                <a16:creationId xmlns:a16="http://schemas.microsoft.com/office/drawing/2014/main" id="{B283BE06-ECEA-DD1B-9708-18E2AEE72321}"/>
              </a:ext>
            </a:extLst>
          </p:cNvPr>
          <p:cNvPicPr>
            <a:picLocks noChangeAspect="1"/>
          </p:cNvPicPr>
          <p:nvPr/>
        </p:nvPicPr>
        <p:blipFill rotWithShape="1">
          <a:blip r:embed="rId4"/>
          <a:srcRect l="16552" t="26552" r="67068" b="9694"/>
          <a:stretch/>
        </p:blipFill>
        <p:spPr>
          <a:xfrm>
            <a:off x="6537435" y="2070538"/>
            <a:ext cx="5232434" cy="5728138"/>
          </a:xfrm>
          <a:prstGeom prst="rect">
            <a:avLst/>
          </a:prstGeom>
        </p:spPr>
      </p:pic>
    </p:spTree>
    <p:extLst>
      <p:ext uri="{BB962C8B-B14F-4D97-AF65-F5344CB8AC3E}">
        <p14:creationId xmlns:p14="http://schemas.microsoft.com/office/powerpoint/2010/main" val="1392306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64053-EB4E-AFE5-B3DA-2B1E09AB0930}"/>
              </a:ext>
            </a:extLst>
          </p:cNvPr>
          <p:cNvPicPr>
            <a:picLocks noChangeAspect="1"/>
          </p:cNvPicPr>
          <p:nvPr/>
        </p:nvPicPr>
        <p:blipFill rotWithShape="1">
          <a:blip r:embed="rId2"/>
          <a:srcRect l="14310" t="35134" r="68362" b="23793"/>
          <a:stretch/>
        </p:blipFill>
        <p:spPr>
          <a:xfrm>
            <a:off x="304798" y="1135116"/>
            <a:ext cx="5123799" cy="3415863"/>
          </a:xfrm>
          <a:prstGeom prst="rect">
            <a:avLst/>
          </a:prstGeom>
        </p:spPr>
      </p:pic>
      <p:pic>
        <p:nvPicPr>
          <p:cNvPr id="4" name="Picture 3">
            <a:extLst>
              <a:ext uri="{FF2B5EF4-FFF2-40B4-BE49-F238E27FC236}">
                <a16:creationId xmlns:a16="http://schemas.microsoft.com/office/drawing/2014/main" id="{A63795FB-1E17-AAD5-2F9E-E9C36BD939C4}"/>
              </a:ext>
            </a:extLst>
          </p:cNvPr>
          <p:cNvPicPr>
            <a:picLocks noChangeAspect="1"/>
          </p:cNvPicPr>
          <p:nvPr/>
        </p:nvPicPr>
        <p:blipFill rotWithShape="1">
          <a:blip r:embed="rId3"/>
          <a:srcRect t="14904" r="63879" b="76820"/>
          <a:stretch/>
        </p:blipFill>
        <p:spPr>
          <a:xfrm>
            <a:off x="304799" y="199697"/>
            <a:ext cx="11743557" cy="756744"/>
          </a:xfrm>
          <a:prstGeom prst="rect">
            <a:avLst/>
          </a:prstGeom>
        </p:spPr>
      </p:pic>
      <p:pic>
        <p:nvPicPr>
          <p:cNvPr id="6" name="Picture 5">
            <a:extLst>
              <a:ext uri="{FF2B5EF4-FFF2-40B4-BE49-F238E27FC236}">
                <a16:creationId xmlns:a16="http://schemas.microsoft.com/office/drawing/2014/main" id="{0C6014FB-274D-4338-879F-D56219F28F34}"/>
              </a:ext>
            </a:extLst>
          </p:cNvPr>
          <p:cNvPicPr>
            <a:picLocks noChangeAspect="1"/>
          </p:cNvPicPr>
          <p:nvPr/>
        </p:nvPicPr>
        <p:blipFill rotWithShape="1">
          <a:blip r:embed="rId4"/>
          <a:srcRect l="14483" t="35134" r="68362" b="42797"/>
          <a:stretch/>
        </p:blipFill>
        <p:spPr>
          <a:xfrm>
            <a:off x="462456" y="5023945"/>
            <a:ext cx="6013232" cy="2175642"/>
          </a:xfrm>
          <a:prstGeom prst="rect">
            <a:avLst/>
          </a:prstGeom>
        </p:spPr>
      </p:pic>
      <p:pic>
        <p:nvPicPr>
          <p:cNvPr id="8194" name="Picture 2">
            <a:extLst>
              <a:ext uri="{FF2B5EF4-FFF2-40B4-BE49-F238E27FC236}">
                <a16:creationId xmlns:a16="http://schemas.microsoft.com/office/drawing/2014/main" id="{866000A8-D31F-EAC3-43A3-65EC11A1053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02879" y="1008734"/>
            <a:ext cx="4138086" cy="708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18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2A4EEF-BE12-68F0-FD97-82ED86B7FFAB}"/>
              </a:ext>
            </a:extLst>
          </p:cNvPr>
          <p:cNvPicPr>
            <a:picLocks noChangeAspect="1"/>
          </p:cNvPicPr>
          <p:nvPr/>
        </p:nvPicPr>
        <p:blipFill rotWithShape="1">
          <a:blip r:embed="rId2"/>
          <a:srcRect l="13276" t="36973" r="67586" b="19196"/>
          <a:stretch/>
        </p:blipFill>
        <p:spPr>
          <a:xfrm>
            <a:off x="388881" y="1040523"/>
            <a:ext cx="6233003" cy="4014952"/>
          </a:xfrm>
          <a:prstGeom prst="rect">
            <a:avLst/>
          </a:prstGeom>
        </p:spPr>
      </p:pic>
      <p:pic>
        <p:nvPicPr>
          <p:cNvPr id="3" name="Picture 2">
            <a:extLst>
              <a:ext uri="{FF2B5EF4-FFF2-40B4-BE49-F238E27FC236}">
                <a16:creationId xmlns:a16="http://schemas.microsoft.com/office/drawing/2014/main" id="{1EC70C3B-C257-50CD-B8BD-7225335BC92F}"/>
              </a:ext>
            </a:extLst>
          </p:cNvPr>
          <p:cNvPicPr>
            <a:picLocks noChangeAspect="1"/>
          </p:cNvPicPr>
          <p:nvPr/>
        </p:nvPicPr>
        <p:blipFill rotWithShape="1">
          <a:blip r:embed="rId2"/>
          <a:srcRect t="14904" r="63879" b="76820"/>
          <a:stretch/>
        </p:blipFill>
        <p:spPr>
          <a:xfrm>
            <a:off x="304799" y="199697"/>
            <a:ext cx="11743557" cy="756744"/>
          </a:xfrm>
          <a:prstGeom prst="rect">
            <a:avLst/>
          </a:prstGeom>
        </p:spPr>
      </p:pic>
      <p:pic>
        <p:nvPicPr>
          <p:cNvPr id="3076" name="Picture 4" descr="Figure 1. CTO PCI cases with equipment entrapment/loss">
            <a:extLst>
              <a:ext uri="{FF2B5EF4-FFF2-40B4-BE49-F238E27FC236}">
                <a16:creationId xmlns:a16="http://schemas.microsoft.com/office/drawing/2014/main" id="{62A84EF6-F01F-AC9E-637D-312D8133CC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4" b="2947"/>
          <a:stretch/>
        </p:blipFill>
        <p:spPr bwMode="auto">
          <a:xfrm>
            <a:off x="651824" y="5023941"/>
            <a:ext cx="5707116" cy="2995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4784A6-BC50-7CAB-6FA7-71CB79C1E78E}"/>
              </a:ext>
            </a:extLst>
          </p:cNvPr>
          <p:cNvPicPr>
            <a:picLocks noChangeAspect="1"/>
          </p:cNvPicPr>
          <p:nvPr/>
        </p:nvPicPr>
        <p:blipFill rotWithShape="1">
          <a:blip r:embed="rId4"/>
          <a:srcRect l="14397" t="27471" r="68362" b="20115"/>
          <a:stretch/>
        </p:blipFill>
        <p:spPr>
          <a:xfrm>
            <a:off x="6716110" y="2900855"/>
            <a:ext cx="5236739" cy="4477407"/>
          </a:xfrm>
          <a:prstGeom prst="rect">
            <a:avLst/>
          </a:prstGeom>
        </p:spPr>
      </p:pic>
    </p:spTree>
    <p:extLst>
      <p:ext uri="{BB962C8B-B14F-4D97-AF65-F5344CB8AC3E}">
        <p14:creationId xmlns:p14="http://schemas.microsoft.com/office/powerpoint/2010/main" val="886354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6617" y="3574209"/>
            <a:ext cx="4360489" cy="830997"/>
          </a:xfrm>
          <a:prstGeom prst="rect">
            <a:avLst/>
          </a:prstGeom>
          <a:noFill/>
        </p:spPr>
        <p:txBody>
          <a:bodyPr wrap="none" rtlCol="0">
            <a:spAutoFit/>
          </a:bodyPr>
          <a:lstStyle/>
          <a:p>
            <a:r>
              <a:rPr lang="en-US" sz="4800" b="1" dirty="0"/>
              <a:t>A. Enrollment </a:t>
            </a:r>
          </a:p>
        </p:txBody>
      </p:sp>
    </p:spTree>
    <p:extLst>
      <p:ext uri="{BB962C8B-B14F-4D97-AF65-F5344CB8AC3E}">
        <p14:creationId xmlns:p14="http://schemas.microsoft.com/office/powerpoint/2010/main" val="2314663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8C80B-14A3-8452-6B88-A32B84D7586F}"/>
              </a:ext>
            </a:extLst>
          </p:cNvPr>
          <p:cNvPicPr>
            <a:picLocks noChangeAspect="1"/>
          </p:cNvPicPr>
          <p:nvPr/>
        </p:nvPicPr>
        <p:blipFill rotWithShape="1">
          <a:blip r:embed="rId2"/>
          <a:srcRect l="10776" t="21647" r="70603" b="32376"/>
          <a:stretch/>
        </p:blipFill>
        <p:spPr>
          <a:xfrm>
            <a:off x="262757" y="0"/>
            <a:ext cx="6114497" cy="4246179"/>
          </a:xfrm>
          <a:prstGeom prst="rect">
            <a:avLst/>
          </a:prstGeom>
        </p:spPr>
      </p:pic>
      <p:pic>
        <p:nvPicPr>
          <p:cNvPr id="5" name="Picture 4">
            <a:extLst>
              <a:ext uri="{FF2B5EF4-FFF2-40B4-BE49-F238E27FC236}">
                <a16:creationId xmlns:a16="http://schemas.microsoft.com/office/drawing/2014/main" id="{314FB7BA-6253-B7EF-25C4-D2D800935ACB}"/>
              </a:ext>
            </a:extLst>
          </p:cNvPr>
          <p:cNvPicPr>
            <a:picLocks noChangeAspect="1"/>
          </p:cNvPicPr>
          <p:nvPr/>
        </p:nvPicPr>
        <p:blipFill rotWithShape="1">
          <a:blip r:embed="rId3"/>
          <a:srcRect l="12586" t="18277" r="70948" b="6934"/>
          <a:stretch/>
        </p:blipFill>
        <p:spPr>
          <a:xfrm>
            <a:off x="6484882" y="704192"/>
            <a:ext cx="5339556" cy="6821215"/>
          </a:xfrm>
          <a:prstGeom prst="rect">
            <a:avLst/>
          </a:prstGeom>
        </p:spPr>
      </p:pic>
      <p:pic>
        <p:nvPicPr>
          <p:cNvPr id="7" name="Picture 6">
            <a:extLst>
              <a:ext uri="{FF2B5EF4-FFF2-40B4-BE49-F238E27FC236}">
                <a16:creationId xmlns:a16="http://schemas.microsoft.com/office/drawing/2014/main" id="{DE0624E2-BA6F-6AC2-DC70-318C984550FB}"/>
              </a:ext>
            </a:extLst>
          </p:cNvPr>
          <p:cNvPicPr>
            <a:picLocks noChangeAspect="1"/>
          </p:cNvPicPr>
          <p:nvPr/>
        </p:nvPicPr>
        <p:blipFill rotWithShape="1">
          <a:blip r:embed="rId4"/>
          <a:srcRect t="7449"/>
          <a:stretch/>
        </p:blipFill>
        <p:spPr>
          <a:xfrm>
            <a:off x="889594" y="4886518"/>
            <a:ext cx="4684373" cy="3314831"/>
          </a:xfrm>
          <a:prstGeom prst="rect">
            <a:avLst/>
          </a:prstGeom>
        </p:spPr>
      </p:pic>
      <p:sp>
        <p:nvSpPr>
          <p:cNvPr id="9" name="TextBox 8">
            <a:extLst>
              <a:ext uri="{FF2B5EF4-FFF2-40B4-BE49-F238E27FC236}">
                <a16:creationId xmlns:a16="http://schemas.microsoft.com/office/drawing/2014/main" id="{DF7BE798-196C-89C2-A8C9-EAC4355648DA}"/>
              </a:ext>
            </a:extLst>
          </p:cNvPr>
          <p:cNvSpPr txBox="1"/>
          <p:nvPr/>
        </p:nvSpPr>
        <p:spPr>
          <a:xfrm>
            <a:off x="367562" y="4335516"/>
            <a:ext cx="5728438" cy="461665"/>
          </a:xfrm>
          <a:prstGeom prst="rect">
            <a:avLst/>
          </a:prstGeom>
          <a:noFill/>
        </p:spPr>
        <p:txBody>
          <a:bodyPr wrap="square">
            <a:spAutoFit/>
          </a:bodyPr>
          <a:lstStyle/>
          <a:p>
            <a:pPr marL="0" marR="0">
              <a:spcBef>
                <a:spcPts val="0"/>
              </a:spcBef>
              <a:spcAft>
                <a:spcPts val="800"/>
              </a:spcAft>
            </a:pPr>
            <a:r>
              <a:rPr lang="en-US" sz="1200" kern="100" dirty="0">
                <a:effectLst/>
                <a:latin typeface="Arial" panose="020B0604020202020204" pitchFamily="34" charset="0"/>
                <a:ea typeface="Calibri" panose="020F0502020204030204" pitchFamily="34" charset="0"/>
                <a:cs typeface="Arial" panose="020B0604020202020204" pitchFamily="34" charset="0"/>
              </a:rPr>
              <a:t>Comparison of outcomes and periprocedural complications of retrograde CTO PCI via ipsilateral epicardial vs. other connections.</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1543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B76A1-D548-2F96-9628-5F2B1EC1917D}"/>
              </a:ext>
            </a:extLst>
          </p:cNvPr>
          <p:cNvPicPr>
            <a:picLocks noChangeAspect="1"/>
          </p:cNvPicPr>
          <p:nvPr/>
        </p:nvPicPr>
        <p:blipFill rotWithShape="1">
          <a:blip r:embed="rId2"/>
          <a:srcRect l="14138" t="25632" r="68362" b="21647"/>
          <a:stretch/>
        </p:blipFill>
        <p:spPr>
          <a:xfrm>
            <a:off x="304800" y="1030014"/>
            <a:ext cx="4782208" cy="4051917"/>
          </a:xfrm>
          <a:prstGeom prst="rect">
            <a:avLst/>
          </a:prstGeom>
        </p:spPr>
      </p:pic>
      <p:pic>
        <p:nvPicPr>
          <p:cNvPr id="4" name="Picture 3">
            <a:extLst>
              <a:ext uri="{FF2B5EF4-FFF2-40B4-BE49-F238E27FC236}">
                <a16:creationId xmlns:a16="http://schemas.microsoft.com/office/drawing/2014/main" id="{5A7F7670-C69C-B305-60F6-1E8A05CF52B3}"/>
              </a:ext>
            </a:extLst>
          </p:cNvPr>
          <p:cNvPicPr>
            <a:picLocks noChangeAspect="1"/>
          </p:cNvPicPr>
          <p:nvPr/>
        </p:nvPicPr>
        <p:blipFill rotWithShape="1">
          <a:blip r:embed="rId3"/>
          <a:srcRect t="14904" r="63879" b="76820"/>
          <a:stretch/>
        </p:blipFill>
        <p:spPr>
          <a:xfrm>
            <a:off x="304799" y="199697"/>
            <a:ext cx="11743557" cy="756744"/>
          </a:xfrm>
          <a:prstGeom prst="rect">
            <a:avLst/>
          </a:prstGeom>
        </p:spPr>
      </p:pic>
      <p:pic>
        <p:nvPicPr>
          <p:cNvPr id="6" name="Picture 5">
            <a:extLst>
              <a:ext uri="{FF2B5EF4-FFF2-40B4-BE49-F238E27FC236}">
                <a16:creationId xmlns:a16="http://schemas.microsoft.com/office/drawing/2014/main" id="{68B0023B-4499-6DAD-B0F2-E365ABB107D9}"/>
              </a:ext>
            </a:extLst>
          </p:cNvPr>
          <p:cNvPicPr>
            <a:picLocks noChangeAspect="1"/>
          </p:cNvPicPr>
          <p:nvPr/>
        </p:nvPicPr>
        <p:blipFill rotWithShape="1">
          <a:blip r:embed="rId4"/>
          <a:srcRect l="14362" t="46648" r="68569" b="27608"/>
          <a:stretch/>
        </p:blipFill>
        <p:spPr>
          <a:xfrm>
            <a:off x="5381338" y="5081931"/>
            <a:ext cx="6773927" cy="2873463"/>
          </a:xfrm>
          <a:prstGeom prst="rect">
            <a:avLst/>
          </a:prstGeom>
        </p:spPr>
      </p:pic>
      <p:pic>
        <p:nvPicPr>
          <p:cNvPr id="4102" name="Picture 6">
            <a:extLst>
              <a:ext uri="{FF2B5EF4-FFF2-40B4-BE49-F238E27FC236}">
                <a16:creationId xmlns:a16="http://schemas.microsoft.com/office/drawing/2014/main" id="{CA6E922E-5089-4B7B-5A08-847F116166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316"/>
          <a:stretch/>
        </p:blipFill>
        <p:spPr bwMode="auto">
          <a:xfrm>
            <a:off x="5488249" y="1335750"/>
            <a:ext cx="6560107" cy="33467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B7971A-B390-350D-D402-DD338B6E8BB9}"/>
              </a:ext>
            </a:extLst>
          </p:cNvPr>
          <p:cNvSpPr txBox="1"/>
          <p:nvPr/>
        </p:nvSpPr>
        <p:spPr>
          <a:xfrm>
            <a:off x="441394" y="5889974"/>
            <a:ext cx="4645614" cy="1477328"/>
          </a:xfrm>
          <a:prstGeom prst="rect">
            <a:avLst/>
          </a:prstGeom>
          <a:solidFill>
            <a:srgbClr val="4472C4"/>
          </a:solidFill>
        </p:spPr>
        <p:txBody>
          <a:bodyPr wrap="square">
            <a:spAutoFit/>
          </a:bodyPr>
          <a:lstStyle/>
          <a:p>
            <a:r>
              <a:rPr lang="en-US" b="0" i="0" dirty="0">
                <a:solidFill>
                  <a:schemeClr val="bg1"/>
                </a:solidFill>
                <a:effectLst/>
                <a:latin typeface="+mj-lt"/>
              </a:rPr>
              <a:t>Despite differences in baseline characteristics and procedural techniques, the procedural success and in-hospital MACE of CTO PCI were </a:t>
            </a:r>
            <a:r>
              <a:rPr lang="en-US" b="1" i="0" dirty="0">
                <a:solidFill>
                  <a:schemeClr val="bg1"/>
                </a:solidFill>
                <a:effectLst/>
                <a:latin typeface="+mj-lt"/>
              </a:rPr>
              <a:t>not significantly different </a:t>
            </a:r>
            <a:r>
              <a:rPr lang="en-US" b="0" i="0" dirty="0">
                <a:solidFill>
                  <a:schemeClr val="bg1"/>
                </a:solidFill>
                <a:effectLst/>
                <a:latin typeface="+mj-lt"/>
              </a:rPr>
              <a:t>between most racial groups.</a:t>
            </a:r>
            <a:endParaRPr lang="en-US" dirty="0">
              <a:solidFill>
                <a:schemeClr val="bg1"/>
              </a:solidFill>
              <a:latin typeface="+mj-lt"/>
            </a:endParaRPr>
          </a:p>
        </p:txBody>
      </p:sp>
    </p:spTree>
    <p:extLst>
      <p:ext uri="{BB962C8B-B14F-4D97-AF65-F5344CB8AC3E}">
        <p14:creationId xmlns:p14="http://schemas.microsoft.com/office/powerpoint/2010/main" val="382273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8480D-DC53-7AB5-35C2-2B3121FD2879}"/>
              </a:ext>
            </a:extLst>
          </p:cNvPr>
          <p:cNvPicPr>
            <a:picLocks noChangeAspect="1"/>
          </p:cNvPicPr>
          <p:nvPr/>
        </p:nvPicPr>
        <p:blipFill rotWithShape="1">
          <a:blip r:embed="rId2"/>
          <a:srcRect l="14397" t="35441" r="71293" b="32681"/>
          <a:stretch/>
        </p:blipFill>
        <p:spPr>
          <a:xfrm>
            <a:off x="252249" y="1240222"/>
            <a:ext cx="5301253" cy="3321268"/>
          </a:xfrm>
          <a:prstGeom prst="rect">
            <a:avLst/>
          </a:prstGeom>
        </p:spPr>
      </p:pic>
      <p:pic>
        <p:nvPicPr>
          <p:cNvPr id="4" name="Picture 3">
            <a:extLst>
              <a:ext uri="{FF2B5EF4-FFF2-40B4-BE49-F238E27FC236}">
                <a16:creationId xmlns:a16="http://schemas.microsoft.com/office/drawing/2014/main" id="{67380FB5-0D8C-F780-36CC-8F66421D4209}"/>
              </a:ext>
            </a:extLst>
          </p:cNvPr>
          <p:cNvPicPr>
            <a:picLocks noChangeAspect="1"/>
          </p:cNvPicPr>
          <p:nvPr/>
        </p:nvPicPr>
        <p:blipFill rotWithShape="1">
          <a:blip r:embed="rId3"/>
          <a:srcRect t="14904" r="63879" b="76820"/>
          <a:stretch/>
        </p:blipFill>
        <p:spPr>
          <a:xfrm>
            <a:off x="304799" y="199697"/>
            <a:ext cx="11743557" cy="756744"/>
          </a:xfrm>
          <a:prstGeom prst="rect">
            <a:avLst/>
          </a:prstGeom>
        </p:spPr>
      </p:pic>
      <p:pic>
        <p:nvPicPr>
          <p:cNvPr id="6" name="Picture 5">
            <a:extLst>
              <a:ext uri="{FF2B5EF4-FFF2-40B4-BE49-F238E27FC236}">
                <a16:creationId xmlns:a16="http://schemas.microsoft.com/office/drawing/2014/main" id="{1FEDCB7A-9D4B-383E-5293-1E2D7590DAC4}"/>
              </a:ext>
            </a:extLst>
          </p:cNvPr>
          <p:cNvPicPr>
            <a:picLocks noChangeAspect="1"/>
          </p:cNvPicPr>
          <p:nvPr/>
        </p:nvPicPr>
        <p:blipFill rotWithShape="1">
          <a:blip r:embed="rId4"/>
          <a:srcRect l="14397" t="24712" r="67758" b="18582"/>
          <a:stretch/>
        </p:blipFill>
        <p:spPr>
          <a:xfrm>
            <a:off x="6027125" y="1124608"/>
            <a:ext cx="6021231" cy="5381295"/>
          </a:xfrm>
          <a:prstGeom prst="rect">
            <a:avLst/>
          </a:prstGeom>
        </p:spPr>
      </p:pic>
      <p:pic>
        <p:nvPicPr>
          <p:cNvPr id="5122" name="Picture 2">
            <a:extLst>
              <a:ext uri="{FF2B5EF4-FFF2-40B4-BE49-F238E27FC236}">
                <a16:creationId xmlns:a16="http://schemas.microsoft.com/office/drawing/2014/main" id="{39B92CD7-BD04-03A0-80D0-B55B7B1A1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352" y="5599783"/>
            <a:ext cx="5818648" cy="21485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44C0DD-8A4B-D16C-EA26-D6E77F07DB45}"/>
              </a:ext>
            </a:extLst>
          </p:cNvPr>
          <p:cNvSpPr txBox="1"/>
          <p:nvPr/>
        </p:nvSpPr>
        <p:spPr>
          <a:xfrm>
            <a:off x="489060" y="4953452"/>
            <a:ext cx="5301253" cy="646331"/>
          </a:xfrm>
          <a:prstGeom prst="rect">
            <a:avLst/>
          </a:prstGeom>
          <a:noFill/>
        </p:spPr>
        <p:txBody>
          <a:bodyPr wrap="square">
            <a:spAutoFit/>
          </a:bodyPr>
          <a:lstStyle/>
          <a:p>
            <a:r>
              <a:rPr lang="en-US" sz="1200" b="1" dirty="0">
                <a:solidFill>
                  <a:srgbClr val="212529"/>
                </a:solidFill>
                <a:latin typeface="+mj-lt"/>
              </a:rPr>
              <a:t>Figure: </a:t>
            </a:r>
            <a:r>
              <a:rPr lang="en-US" sz="1200" b="0" i="0" dirty="0">
                <a:solidFill>
                  <a:srgbClr val="212529"/>
                </a:solidFill>
                <a:effectLst/>
                <a:latin typeface="+mj-lt"/>
              </a:rPr>
              <a:t>(A) Contrast volume, (B) length of clear optical coherence tomography (OCT) image, and (C) duration of injection with the use of iso-osmolar vs low-osmolar contrast media. </a:t>
            </a:r>
            <a:endParaRPr lang="en-US" sz="1200" dirty="0">
              <a:latin typeface="+mj-lt"/>
            </a:endParaRPr>
          </a:p>
        </p:txBody>
      </p:sp>
      <p:sp>
        <p:nvSpPr>
          <p:cNvPr id="10" name="TextBox 9">
            <a:extLst>
              <a:ext uri="{FF2B5EF4-FFF2-40B4-BE49-F238E27FC236}">
                <a16:creationId xmlns:a16="http://schemas.microsoft.com/office/drawing/2014/main" id="{F0303623-48C1-AF58-FDD8-6012C270045F}"/>
              </a:ext>
            </a:extLst>
          </p:cNvPr>
          <p:cNvSpPr txBox="1"/>
          <p:nvPr/>
        </p:nvSpPr>
        <p:spPr>
          <a:xfrm>
            <a:off x="252249" y="7841346"/>
            <a:ext cx="6096000" cy="261610"/>
          </a:xfrm>
          <a:prstGeom prst="rect">
            <a:avLst/>
          </a:prstGeom>
          <a:noFill/>
        </p:spPr>
        <p:txBody>
          <a:bodyPr wrap="square">
            <a:spAutoFit/>
          </a:bodyPr>
          <a:lstStyle/>
          <a:p>
            <a:r>
              <a:rPr lang="en-US" sz="1100" b="0" i="0" dirty="0">
                <a:solidFill>
                  <a:srgbClr val="212529"/>
                </a:solidFill>
                <a:effectLst/>
                <a:latin typeface="+mj-lt"/>
              </a:rPr>
              <a:t>IOCM = iso-osmolar contrast media; LOCM = low-osmolar contrast media.</a:t>
            </a:r>
            <a:endParaRPr lang="en-US" sz="1100" dirty="0"/>
          </a:p>
        </p:txBody>
      </p:sp>
    </p:spTree>
    <p:extLst>
      <p:ext uri="{BB962C8B-B14F-4D97-AF65-F5344CB8AC3E}">
        <p14:creationId xmlns:p14="http://schemas.microsoft.com/office/powerpoint/2010/main" val="2037844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1503C-1BDB-86C5-4BA5-2AE8B506F4B6}"/>
              </a:ext>
            </a:extLst>
          </p:cNvPr>
          <p:cNvPicPr>
            <a:picLocks noChangeAspect="1"/>
          </p:cNvPicPr>
          <p:nvPr/>
        </p:nvPicPr>
        <p:blipFill rotWithShape="1">
          <a:blip r:embed="rId2"/>
          <a:srcRect l="14483" t="34520" r="68017" b="22568"/>
          <a:stretch/>
        </p:blipFill>
        <p:spPr>
          <a:xfrm>
            <a:off x="220718" y="1030013"/>
            <a:ext cx="5197366" cy="3584390"/>
          </a:xfrm>
          <a:prstGeom prst="rect">
            <a:avLst/>
          </a:prstGeom>
        </p:spPr>
      </p:pic>
      <p:pic>
        <p:nvPicPr>
          <p:cNvPr id="4" name="Picture 3">
            <a:extLst>
              <a:ext uri="{FF2B5EF4-FFF2-40B4-BE49-F238E27FC236}">
                <a16:creationId xmlns:a16="http://schemas.microsoft.com/office/drawing/2014/main" id="{4C140194-B1C0-2B10-8028-24A1E27A0347}"/>
              </a:ext>
            </a:extLst>
          </p:cNvPr>
          <p:cNvPicPr>
            <a:picLocks noChangeAspect="1"/>
          </p:cNvPicPr>
          <p:nvPr/>
        </p:nvPicPr>
        <p:blipFill rotWithShape="1">
          <a:blip r:embed="rId3"/>
          <a:srcRect t="14904" r="63879" b="76820"/>
          <a:stretch/>
        </p:blipFill>
        <p:spPr>
          <a:xfrm>
            <a:off x="304799" y="199697"/>
            <a:ext cx="11743557" cy="756744"/>
          </a:xfrm>
          <a:prstGeom prst="rect">
            <a:avLst/>
          </a:prstGeom>
        </p:spPr>
      </p:pic>
      <p:pic>
        <p:nvPicPr>
          <p:cNvPr id="6" name="Picture 5">
            <a:extLst>
              <a:ext uri="{FF2B5EF4-FFF2-40B4-BE49-F238E27FC236}">
                <a16:creationId xmlns:a16="http://schemas.microsoft.com/office/drawing/2014/main" id="{B9296F3F-3539-44E5-CE3D-AD20818A59C1}"/>
              </a:ext>
            </a:extLst>
          </p:cNvPr>
          <p:cNvPicPr>
            <a:picLocks noChangeAspect="1"/>
          </p:cNvPicPr>
          <p:nvPr/>
        </p:nvPicPr>
        <p:blipFill rotWithShape="1">
          <a:blip r:embed="rId4"/>
          <a:srcRect l="14483" t="24406" r="68448" b="19195"/>
          <a:stretch/>
        </p:blipFill>
        <p:spPr>
          <a:xfrm>
            <a:off x="6096000" y="1113003"/>
            <a:ext cx="5835981" cy="5423339"/>
          </a:xfrm>
          <a:prstGeom prst="rect">
            <a:avLst/>
          </a:prstGeom>
        </p:spPr>
      </p:pic>
      <p:pic>
        <p:nvPicPr>
          <p:cNvPr id="7" name="Picture 6">
            <a:extLst>
              <a:ext uri="{FF2B5EF4-FFF2-40B4-BE49-F238E27FC236}">
                <a16:creationId xmlns:a16="http://schemas.microsoft.com/office/drawing/2014/main" id="{9AF14277-B16E-0D79-C8D5-0EA3D89C2617}"/>
              </a:ext>
            </a:extLst>
          </p:cNvPr>
          <p:cNvPicPr>
            <a:picLocks noChangeAspect="1"/>
          </p:cNvPicPr>
          <p:nvPr/>
        </p:nvPicPr>
        <p:blipFill>
          <a:blip r:embed="rId5"/>
          <a:stretch>
            <a:fillRect/>
          </a:stretch>
        </p:blipFill>
        <p:spPr>
          <a:xfrm>
            <a:off x="1189469" y="5369696"/>
            <a:ext cx="3874721" cy="2754802"/>
          </a:xfrm>
          <a:prstGeom prst="rect">
            <a:avLst/>
          </a:prstGeom>
        </p:spPr>
      </p:pic>
      <p:sp>
        <p:nvSpPr>
          <p:cNvPr id="9" name="TextBox 8">
            <a:extLst>
              <a:ext uri="{FF2B5EF4-FFF2-40B4-BE49-F238E27FC236}">
                <a16:creationId xmlns:a16="http://schemas.microsoft.com/office/drawing/2014/main" id="{92102A75-C6DE-BB6F-10D6-C1CC6950CC5A}"/>
              </a:ext>
            </a:extLst>
          </p:cNvPr>
          <p:cNvSpPr txBox="1"/>
          <p:nvPr/>
        </p:nvSpPr>
        <p:spPr>
          <a:xfrm>
            <a:off x="220718" y="4821836"/>
            <a:ext cx="6096000" cy="523220"/>
          </a:xfrm>
          <a:prstGeom prst="rect">
            <a:avLst/>
          </a:prstGeom>
          <a:noFill/>
        </p:spPr>
        <p:txBody>
          <a:bodyPr wrap="square">
            <a:spAutoFit/>
          </a:bodyPr>
          <a:lstStyle/>
          <a:p>
            <a:r>
              <a:rPr lang="en-US" sz="1400" b="1" dirty="0">
                <a:solidFill>
                  <a:srgbClr val="212529"/>
                </a:solidFill>
                <a:latin typeface="+mj-lt"/>
              </a:rPr>
              <a:t>Figure</a:t>
            </a:r>
            <a:r>
              <a:rPr lang="en-US" sz="1400" dirty="0">
                <a:solidFill>
                  <a:srgbClr val="212529"/>
                </a:solidFill>
                <a:latin typeface="+mj-lt"/>
              </a:rPr>
              <a:t>: </a:t>
            </a:r>
            <a:r>
              <a:rPr lang="en-US" sz="1400" b="0" i="0" dirty="0">
                <a:solidFill>
                  <a:srgbClr val="212529"/>
                </a:solidFill>
                <a:effectLst/>
                <a:latin typeface="+mj-lt"/>
              </a:rPr>
              <a:t>Primary antegrade wiring attempt and success rates by J-CTO score. </a:t>
            </a:r>
            <a:r>
              <a:rPr lang="en-US" sz="1400" b="0" i="1" dirty="0">
                <a:solidFill>
                  <a:srgbClr val="212529"/>
                </a:solidFill>
                <a:effectLst/>
                <a:latin typeface="+mj-lt"/>
              </a:rPr>
              <a:t>J-CTO = Japanese Chronic Total Occlusion.</a:t>
            </a:r>
            <a:endParaRPr lang="en-US" sz="1400" dirty="0">
              <a:latin typeface="+mj-lt"/>
            </a:endParaRPr>
          </a:p>
        </p:txBody>
      </p:sp>
    </p:spTree>
    <p:extLst>
      <p:ext uri="{BB962C8B-B14F-4D97-AF65-F5344CB8AC3E}">
        <p14:creationId xmlns:p14="http://schemas.microsoft.com/office/powerpoint/2010/main" val="2731680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06DBCA1-71E2-43E9-7237-714634AA6FE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61848" y="4902883"/>
            <a:ext cx="4651716" cy="3182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2E1681-8A96-4CBE-3E57-20797D69F990}"/>
              </a:ext>
            </a:extLst>
          </p:cNvPr>
          <p:cNvSpPr txBox="1"/>
          <p:nvPr/>
        </p:nvSpPr>
        <p:spPr>
          <a:xfrm>
            <a:off x="134737" y="4347687"/>
            <a:ext cx="5770178" cy="461665"/>
          </a:xfrm>
          <a:prstGeom prst="rect">
            <a:avLst/>
          </a:prstGeom>
          <a:noFill/>
        </p:spPr>
        <p:txBody>
          <a:bodyPr wrap="square">
            <a:spAutoFit/>
          </a:bodyPr>
          <a:lstStyle/>
          <a:p>
            <a:r>
              <a:rPr lang="en-US" sz="1200" b="1" i="0" dirty="0">
                <a:solidFill>
                  <a:srgbClr val="1F1F1F"/>
                </a:solidFill>
                <a:effectLst/>
                <a:latin typeface="+mj-lt"/>
              </a:rPr>
              <a:t>Figure 1. </a:t>
            </a:r>
            <a:r>
              <a:rPr lang="en-US" sz="1200" b="0" i="0" dirty="0">
                <a:solidFill>
                  <a:srgbClr val="1F1F1F"/>
                </a:solidFill>
                <a:effectLst/>
                <a:latin typeface="+mj-lt"/>
              </a:rPr>
              <a:t>Incidence of MACE and Perforation in Dissection and Re-Entry vs True-to-True Wiring</a:t>
            </a:r>
            <a:endParaRPr lang="en-US" sz="1200" dirty="0">
              <a:latin typeface="+mj-lt"/>
            </a:endParaRPr>
          </a:p>
        </p:txBody>
      </p:sp>
      <p:pic>
        <p:nvPicPr>
          <p:cNvPr id="5" name="Picture 4">
            <a:extLst>
              <a:ext uri="{FF2B5EF4-FFF2-40B4-BE49-F238E27FC236}">
                <a16:creationId xmlns:a16="http://schemas.microsoft.com/office/drawing/2014/main" id="{FDFDAFCE-41B4-39F7-0792-6237620BCB6F}"/>
              </a:ext>
            </a:extLst>
          </p:cNvPr>
          <p:cNvPicPr>
            <a:picLocks noChangeAspect="1"/>
          </p:cNvPicPr>
          <p:nvPr/>
        </p:nvPicPr>
        <p:blipFill rotWithShape="1">
          <a:blip r:embed="rId3"/>
          <a:srcRect l="6897" t="24100" r="69143" b="16743"/>
          <a:stretch/>
        </p:blipFill>
        <p:spPr>
          <a:xfrm>
            <a:off x="134737" y="249649"/>
            <a:ext cx="5872814" cy="4078013"/>
          </a:xfrm>
          <a:prstGeom prst="rect">
            <a:avLst/>
          </a:prstGeom>
        </p:spPr>
      </p:pic>
      <p:pic>
        <p:nvPicPr>
          <p:cNvPr id="9" name="Picture 8">
            <a:extLst>
              <a:ext uri="{FF2B5EF4-FFF2-40B4-BE49-F238E27FC236}">
                <a16:creationId xmlns:a16="http://schemas.microsoft.com/office/drawing/2014/main" id="{C5FE9B6D-71C3-3463-09B2-3CFA35EDD2FA}"/>
              </a:ext>
            </a:extLst>
          </p:cNvPr>
          <p:cNvPicPr>
            <a:picLocks noChangeAspect="1"/>
          </p:cNvPicPr>
          <p:nvPr/>
        </p:nvPicPr>
        <p:blipFill rotWithShape="1">
          <a:blip r:embed="rId4"/>
          <a:srcRect l="13276" t="33295" r="73879" b="10000"/>
          <a:stretch/>
        </p:blipFill>
        <p:spPr>
          <a:xfrm>
            <a:off x="6184451" y="413859"/>
            <a:ext cx="5961518" cy="7401882"/>
          </a:xfrm>
          <a:prstGeom prst="rect">
            <a:avLst/>
          </a:prstGeom>
        </p:spPr>
      </p:pic>
    </p:spTree>
    <p:extLst>
      <p:ext uri="{BB962C8B-B14F-4D97-AF65-F5344CB8AC3E}">
        <p14:creationId xmlns:p14="http://schemas.microsoft.com/office/powerpoint/2010/main" val="1665102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B4E95-81AA-199D-604D-A635A111C95D}"/>
              </a:ext>
            </a:extLst>
          </p:cNvPr>
          <p:cNvPicPr>
            <a:picLocks noChangeAspect="1"/>
          </p:cNvPicPr>
          <p:nvPr/>
        </p:nvPicPr>
        <p:blipFill rotWithShape="1">
          <a:blip r:embed="rId2"/>
          <a:srcRect l="14655" t="35442" r="68017" b="16743"/>
          <a:stretch/>
        </p:blipFill>
        <p:spPr>
          <a:xfrm>
            <a:off x="304800" y="966952"/>
            <a:ext cx="5186653" cy="4025461"/>
          </a:xfrm>
          <a:prstGeom prst="rect">
            <a:avLst/>
          </a:prstGeom>
        </p:spPr>
      </p:pic>
      <p:pic>
        <p:nvPicPr>
          <p:cNvPr id="4" name="Picture 3">
            <a:extLst>
              <a:ext uri="{FF2B5EF4-FFF2-40B4-BE49-F238E27FC236}">
                <a16:creationId xmlns:a16="http://schemas.microsoft.com/office/drawing/2014/main" id="{4E33099B-175B-236F-11BE-D91648A27932}"/>
              </a:ext>
            </a:extLst>
          </p:cNvPr>
          <p:cNvPicPr>
            <a:picLocks noChangeAspect="1"/>
          </p:cNvPicPr>
          <p:nvPr/>
        </p:nvPicPr>
        <p:blipFill rotWithShape="1">
          <a:blip r:embed="rId3"/>
          <a:srcRect t="14904" r="63879" b="76820"/>
          <a:stretch/>
        </p:blipFill>
        <p:spPr>
          <a:xfrm>
            <a:off x="304799" y="199697"/>
            <a:ext cx="11743557" cy="756744"/>
          </a:xfrm>
          <a:prstGeom prst="rect">
            <a:avLst/>
          </a:prstGeom>
        </p:spPr>
      </p:pic>
      <p:pic>
        <p:nvPicPr>
          <p:cNvPr id="7170" name="Picture 2">
            <a:extLst>
              <a:ext uri="{FF2B5EF4-FFF2-40B4-BE49-F238E27FC236}">
                <a16:creationId xmlns:a16="http://schemas.microsoft.com/office/drawing/2014/main" id="{70563AE0-8DAF-1F59-D233-DB6FBB42F84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641326" y="2167282"/>
            <a:ext cx="6402177" cy="43617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7CCABC-F9F4-1B14-ADD5-46E17C378938}"/>
              </a:ext>
            </a:extLst>
          </p:cNvPr>
          <p:cNvSpPr txBox="1"/>
          <p:nvPr/>
        </p:nvSpPr>
        <p:spPr>
          <a:xfrm>
            <a:off x="5641326" y="966952"/>
            <a:ext cx="6096000" cy="954107"/>
          </a:xfrm>
          <a:prstGeom prst="rect">
            <a:avLst/>
          </a:prstGeom>
          <a:noFill/>
        </p:spPr>
        <p:txBody>
          <a:bodyPr wrap="square">
            <a:spAutoFit/>
          </a:bodyPr>
          <a:lstStyle/>
          <a:p>
            <a:r>
              <a:rPr lang="en-US" sz="1400" b="1" i="0" dirty="0">
                <a:solidFill>
                  <a:srgbClr val="212529"/>
                </a:solidFill>
                <a:effectLst/>
                <a:latin typeface="+mj-lt"/>
              </a:rPr>
              <a:t>Figure. (A) </a:t>
            </a:r>
            <a:r>
              <a:rPr lang="en-US" sz="1400" b="0" i="0" dirty="0">
                <a:solidFill>
                  <a:srgbClr val="212529"/>
                </a:solidFill>
                <a:effectLst/>
                <a:latin typeface="+mj-lt"/>
              </a:rPr>
              <a:t>Utilization of plaque modification microcatheters in the PROGRESS-CTO registry. </a:t>
            </a:r>
            <a:r>
              <a:rPr lang="en-US" sz="1400" b="1" i="0" dirty="0">
                <a:solidFill>
                  <a:srgbClr val="212529"/>
                </a:solidFill>
                <a:effectLst/>
                <a:latin typeface="+mj-lt"/>
              </a:rPr>
              <a:t>(B) </a:t>
            </a:r>
            <a:r>
              <a:rPr lang="en-US" sz="1400" b="0" i="0" dirty="0">
                <a:solidFill>
                  <a:srgbClr val="212529"/>
                </a:solidFill>
                <a:effectLst/>
                <a:latin typeface="+mj-lt"/>
              </a:rPr>
              <a:t>Temporal trends in use of plaque modification techniques.</a:t>
            </a:r>
            <a:r>
              <a:rPr lang="en-US" sz="1400" b="1" i="0" dirty="0">
                <a:solidFill>
                  <a:srgbClr val="212529"/>
                </a:solidFill>
                <a:effectLst/>
                <a:latin typeface="+mj-lt"/>
              </a:rPr>
              <a:t> (C) </a:t>
            </a:r>
            <a:r>
              <a:rPr lang="en-US" sz="1400" b="0" i="0" dirty="0">
                <a:solidFill>
                  <a:srgbClr val="212529"/>
                </a:solidFill>
                <a:effectLst/>
                <a:latin typeface="+mj-lt"/>
              </a:rPr>
              <a:t>Clinical outcomes with the Tornus (Asahi) and Turnpike Gold (Teleflex) microcatheters.</a:t>
            </a:r>
            <a:endParaRPr lang="en-US" sz="1400" dirty="0">
              <a:latin typeface="+mj-lt"/>
            </a:endParaRPr>
          </a:p>
        </p:txBody>
      </p:sp>
      <p:pic>
        <p:nvPicPr>
          <p:cNvPr id="8" name="Picture 7">
            <a:extLst>
              <a:ext uri="{FF2B5EF4-FFF2-40B4-BE49-F238E27FC236}">
                <a16:creationId xmlns:a16="http://schemas.microsoft.com/office/drawing/2014/main" id="{4F33FDCA-3C6F-6FAB-0601-EB4A74796D1F}"/>
              </a:ext>
            </a:extLst>
          </p:cNvPr>
          <p:cNvPicPr>
            <a:picLocks noChangeAspect="1"/>
          </p:cNvPicPr>
          <p:nvPr/>
        </p:nvPicPr>
        <p:blipFill rotWithShape="1">
          <a:blip r:embed="rId5"/>
          <a:srcRect l="14397" t="32376" r="68190" b="40651"/>
          <a:stretch/>
        </p:blipFill>
        <p:spPr>
          <a:xfrm>
            <a:off x="304799" y="5283598"/>
            <a:ext cx="5717864" cy="2490953"/>
          </a:xfrm>
          <a:prstGeom prst="rect">
            <a:avLst/>
          </a:prstGeom>
        </p:spPr>
      </p:pic>
    </p:spTree>
    <p:extLst>
      <p:ext uri="{BB962C8B-B14F-4D97-AF65-F5344CB8AC3E}">
        <p14:creationId xmlns:p14="http://schemas.microsoft.com/office/powerpoint/2010/main" val="1599585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A6DB2-D7EC-960E-B1BC-F47D14DABDA6}"/>
              </a:ext>
            </a:extLst>
          </p:cNvPr>
          <p:cNvPicPr>
            <a:picLocks noChangeAspect="1"/>
          </p:cNvPicPr>
          <p:nvPr/>
        </p:nvPicPr>
        <p:blipFill rotWithShape="1">
          <a:blip r:embed="rId2"/>
          <a:srcRect l="14397" t="34215" r="68448" b="17356"/>
          <a:stretch/>
        </p:blipFill>
        <p:spPr>
          <a:xfrm>
            <a:off x="304800" y="1072053"/>
            <a:ext cx="5528441" cy="4389421"/>
          </a:xfrm>
          <a:prstGeom prst="rect">
            <a:avLst/>
          </a:prstGeom>
        </p:spPr>
      </p:pic>
      <p:pic>
        <p:nvPicPr>
          <p:cNvPr id="4" name="Picture 3">
            <a:extLst>
              <a:ext uri="{FF2B5EF4-FFF2-40B4-BE49-F238E27FC236}">
                <a16:creationId xmlns:a16="http://schemas.microsoft.com/office/drawing/2014/main" id="{B9D49AB9-AE7D-FE2F-997E-1F3AAF4EA20B}"/>
              </a:ext>
            </a:extLst>
          </p:cNvPr>
          <p:cNvPicPr>
            <a:picLocks noChangeAspect="1"/>
          </p:cNvPicPr>
          <p:nvPr/>
        </p:nvPicPr>
        <p:blipFill rotWithShape="1">
          <a:blip r:embed="rId3"/>
          <a:srcRect t="14904" r="63879" b="76820"/>
          <a:stretch/>
        </p:blipFill>
        <p:spPr>
          <a:xfrm>
            <a:off x="304799" y="199697"/>
            <a:ext cx="11743557" cy="756744"/>
          </a:xfrm>
          <a:prstGeom prst="rect">
            <a:avLst/>
          </a:prstGeom>
        </p:spPr>
      </p:pic>
      <p:pic>
        <p:nvPicPr>
          <p:cNvPr id="9218" name="Picture 2">
            <a:extLst>
              <a:ext uri="{FF2B5EF4-FFF2-40B4-BE49-F238E27FC236}">
                <a16:creationId xmlns:a16="http://schemas.microsoft.com/office/drawing/2014/main" id="{0479528D-55F5-A6FB-5E0F-C00176BE791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33972"/>
          <a:stretch/>
        </p:blipFill>
        <p:spPr bwMode="auto">
          <a:xfrm>
            <a:off x="5951427" y="1254034"/>
            <a:ext cx="6009345" cy="40885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3B7ED5C-E37C-A64D-EC6A-D2E40D70F81B}"/>
              </a:ext>
            </a:extLst>
          </p:cNvPr>
          <p:cNvPicPr>
            <a:picLocks noChangeAspect="1"/>
          </p:cNvPicPr>
          <p:nvPr/>
        </p:nvPicPr>
        <p:blipFill rotWithShape="1">
          <a:blip r:embed="rId5"/>
          <a:srcRect l="14397" t="42797" r="68621" b="41264"/>
          <a:stretch/>
        </p:blipFill>
        <p:spPr>
          <a:xfrm>
            <a:off x="304799" y="5759067"/>
            <a:ext cx="7938577" cy="2095466"/>
          </a:xfrm>
          <a:prstGeom prst="rect">
            <a:avLst/>
          </a:prstGeom>
        </p:spPr>
      </p:pic>
    </p:spTree>
    <p:extLst>
      <p:ext uri="{BB962C8B-B14F-4D97-AF65-F5344CB8AC3E}">
        <p14:creationId xmlns:p14="http://schemas.microsoft.com/office/powerpoint/2010/main" val="4265482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0CA47-FE69-A5C1-1BE6-6297A47F801E}"/>
              </a:ext>
            </a:extLst>
          </p:cNvPr>
          <p:cNvPicPr>
            <a:picLocks noChangeAspect="1"/>
          </p:cNvPicPr>
          <p:nvPr/>
        </p:nvPicPr>
        <p:blipFill rotWithShape="1">
          <a:blip r:embed="rId2"/>
          <a:srcRect l="14569" t="34520" r="67758" b="18277"/>
          <a:stretch/>
        </p:blipFill>
        <p:spPr>
          <a:xfrm>
            <a:off x="304799" y="1072055"/>
            <a:ext cx="5414535" cy="4067504"/>
          </a:xfrm>
          <a:prstGeom prst="rect">
            <a:avLst/>
          </a:prstGeom>
        </p:spPr>
      </p:pic>
      <p:pic>
        <p:nvPicPr>
          <p:cNvPr id="6" name="Picture 5">
            <a:extLst>
              <a:ext uri="{FF2B5EF4-FFF2-40B4-BE49-F238E27FC236}">
                <a16:creationId xmlns:a16="http://schemas.microsoft.com/office/drawing/2014/main" id="{42C3DAF1-5DE2-3347-8E77-EE8FC0615252}"/>
              </a:ext>
            </a:extLst>
          </p:cNvPr>
          <p:cNvPicPr>
            <a:picLocks noChangeAspect="1"/>
          </p:cNvPicPr>
          <p:nvPr/>
        </p:nvPicPr>
        <p:blipFill rotWithShape="1">
          <a:blip r:embed="rId3"/>
          <a:srcRect t="14904" r="63879" b="76820"/>
          <a:stretch/>
        </p:blipFill>
        <p:spPr>
          <a:xfrm>
            <a:off x="304799" y="199697"/>
            <a:ext cx="11743557" cy="756744"/>
          </a:xfrm>
          <a:prstGeom prst="rect">
            <a:avLst/>
          </a:prstGeom>
        </p:spPr>
      </p:pic>
      <p:pic>
        <p:nvPicPr>
          <p:cNvPr id="8" name="Picture 7">
            <a:extLst>
              <a:ext uri="{FF2B5EF4-FFF2-40B4-BE49-F238E27FC236}">
                <a16:creationId xmlns:a16="http://schemas.microsoft.com/office/drawing/2014/main" id="{E1789B06-F19D-DB12-0DFB-37A12946CA2A}"/>
              </a:ext>
            </a:extLst>
          </p:cNvPr>
          <p:cNvPicPr>
            <a:picLocks noChangeAspect="1"/>
          </p:cNvPicPr>
          <p:nvPr/>
        </p:nvPicPr>
        <p:blipFill rotWithShape="1">
          <a:blip r:embed="rId4"/>
          <a:srcRect l="14483" t="29310" r="68534" b="25326"/>
          <a:stretch/>
        </p:blipFill>
        <p:spPr>
          <a:xfrm>
            <a:off x="5893349" y="1279263"/>
            <a:ext cx="5414178" cy="4067504"/>
          </a:xfrm>
          <a:prstGeom prst="rect">
            <a:avLst/>
          </a:prstGeom>
        </p:spPr>
      </p:pic>
      <p:pic>
        <p:nvPicPr>
          <p:cNvPr id="10242" name="Picture 2">
            <a:extLst>
              <a:ext uri="{FF2B5EF4-FFF2-40B4-BE49-F238E27FC236}">
                <a16:creationId xmlns:a16="http://schemas.microsoft.com/office/drawing/2014/main" id="{03F1C53F-A9F7-B547-5CC3-874E8B6506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643" b="5903"/>
          <a:stretch/>
        </p:blipFill>
        <p:spPr bwMode="auto">
          <a:xfrm>
            <a:off x="99999" y="5255173"/>
            <a:ext cx="5408068" cy="29150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BE3C075-93D0-9C75-F343-193820DFB4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58289"/>
          <a:stretch/>
        </p:blipFill>
        <p:spPr bwMode="auto">
          <a:xfrm>
            <a:off x="6561857" y="5979153"/>
            <a:ext cx="4475803" cy="21204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D744E6-912E-C751-0524-90BD49BD223A}"/>
              </a:ext>
            </a:extLst>
          </p:cNvPr>
          <p:cNvSpPr txBox="1"/>
          <p:nvPr/>
        </p:nvSpPr>
        <p:spPr>
          <a:xfrm>
            <a:off x="6176577" y="5562210"/>
            <a:ext cx="5246365" cy="430887"/>
          </a:xfrm>
          <a:prstGeom prst="rect">
            <a:avLst/>
          </a:prstGeom>
          <a:noFill/>
        </p:spPr>
        <p:txBody>
          <a:bodyPr wrap="square">
            <a:spAutoFit/>
          </a:bodyPr>
          <a:lstStyle/>
          <a:p>
            <a:r>
              <a:rPr lang="en-US" sz="1100" b="1" dirty="0">
                <a:solidFill>
                  <a:srgbClr val="212529"/>
                </a:solidFill>
                <a:latin typeface="+mj-lt"/>
              </a:rPr>
              <a:t>Figure: </a:t>
            </a:r>
            <a:r>
              <a:rPr lang="en-US" sz="1100" b="0" i="0" dirty="0">
                <a:solidFill>
                  <a:srgbClr val="212529"/>
                </a:solidFill>
                <a:effectLst/>
                <a:latin typeface="+mj-lt"/>
              </a:rPr>
              <a:t>Technical success, procedural success and in hospital MACE according to according to the ostial and non-ostial lesion location of CTO lesions.</a:t>
            </a:r>
            <a:endParaRPr lang="en-US" sz="1100" dirty="0">
              <a:latin typeface="+mj-lt"/>
            </a:endParaRPr>
          </a:p>
        </p:txBody>
      </p:sp>
      <p:sp>
        <p:nvSpPr>
          <p:cNvPr id="13" name="TextBox 12">
            <a:extLst>
              <a:ext uri="{FF2B5EF4-FFF2-40B4-BE49-F238E27FC236}">
                <a16:creationId xmlns:a16="http://schemas.microsoft.com/office/drawing/2014/main" id="{24825AA1-8A33-583F-90E2-052898AAABB0}"/>
              </a:ext>
            </a:extLst>
          </p:cNvPr>
          <p:cNvSpPr txBox="1"/>
          <p:nvPr/>
        </p:nvSpPr>
        <p:spPr>
          <a:xfrm>
            <a:off x="340733" y="5141834"/>
            <a:ext cx="5342666" cy="430887"/>
          </a:xfrm>
          <a:prstGeom prst="rect">
            <a:avLst/>
          </a:prstGeom>
          <a:noFill/>
        </p:spPr>
        <p:txBody>
          <a:bodyPr wrap="square">
            <a:spAutoFit/>
          </a:bodyPr>
          <a:lstStyle/>
          <a:p>
            <a:r>
              <a:rPr lang="en-US" sz="1100" b="1" dirty="0">
                <a:solidFill>
                  <a:srgbClr val="212529"/>
                </a:solidFill>
                <a:latin typeface="+mj-lt"/>
              </a:rPr>
              <a:t>Figure</a:t>
            </a:r>
            <a:r>
              <a:rPr lang="en-US" sz="1100" dirty="0">
                <a:solidFill>
                  <a:srgbClr val="212529"/>
                </a:solidFill>
                <a:latin typeface="+mj-lt"/>
              </a:rPr>
              <a:t>: In hospital MACE and individual outcomes according to the ostial and non-ostial lesion location of CTO lesions.</a:t>
            </a:r>
          </a:p>
        </p:txBody>
      </p:sp>
    </p:spTree>
    <p:extLst>
      <p:ext uri="{BB962C8B-B14F-4D97-AF65-F5344CB8AC3E}">
        <p14:creationId xmlns:p14="http://schemas.microsoft.com/office/powerpoint/2010/main" val="2537107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981D4-B9F7-4691-F761-C9FDA103506B}"/>
              </a:ext>
            </a:extLst>
          </p:cNvPr>
          <p:cNvPicPr>
            <a:picLocks noChangeAspect="1"/>
          </p:cNvPicPr>
          <p:nvPr/>
        </p:nvPicPr>
        <p:blipFill rotWithShape="1">
          <a:blip r:embed="rId2"/>
          <a:srcRect l="14224" t="34214" r="67931" b="17914"/>
          <a:stretch/>
        </p:blipFill>
        <p:spPr>
          <a:xfrm>
            <a:off x="399393" y="1040522"/>
            <a:ext cx="4686572" cy="3535943"/>
          </a:xfrm>
          <a:prstGeom prst="rect">
            <a:avLst/>
          </a:prstGeom>
        </p:spPr>
      </p:pic>
      <p:pic>
        <p:nvPicPr>
          <p:cNvPr id="4" name="Picture 3">
            <a:extLst>
              <a:ext uri="{FF2B5EF4-FFF2-40B4-BE49-F238E27FC236}">
                <a16:creationId xmlns:a16="http://schemas.microsoft.com/office/drawing/2014/main" id="{200ECAD0-7D16-497F-0AA7-99B77C3CB842}"/>
              </a:ext>
            </a:extLst>
          </p:cNvPr>
          <p:cNvPicPr>
            <a:picLocks noChangeAspect="1"/>
          </p:cNvPicPr>
          <p:nvPr/>
        </p:nvPicPr>
        <p:blipFill rotWithShape="1">
          <a:blip r:embed="rId3"/>
          <a:srcRect t="14904" r="63879" b="76820"/>
          <a:stretch/>
        </p:blipFill>
        <p:spPr>
          <a:xfrm>
            <a:off x="304799" y="199697"/>
            <a:ext cx="11743557" cy="756744"/>
          </a:xfrm>
          <a:prstGeom prst="rect">
            <a:avLst/>
          </a:prstGeom>
        </p:spPr>
      </p:pic>
      <p:pic>
        <p:nvPicPr>
          <p:cNvPr id="6" name="Picture 5">
            <a:extLst>
              <a:ext uri="{FF2B5EF4-FFF2-40B4-BE49-F238E27FC236}">
                <a16:creationId xmlns:a16="http://schemas.microsoft.com/office/drawing/2014/main" id="{5B478492-EF37-102A-C9D5-36323E28F138}"/>
              </a:ext>
            </a:extLst>
          </p:cNvPr>
          <p:cNvPicPr>
            <a:picLocks noChangeAspect="1"/>
          </p:cNvPicPr>
          <p:nvPr/>
        </p:nvPicPr>
        <p:blipFill rotWithShape="1">
          <a:blip r:embed="rId4"/>
          <a:srcRect l="14224" t="68806" r="68190" b="21034"/>
          <a:stretch/>
        </p:blipFill>
        <p:spPr>
          <a:xfrm>
            <a:off x="399393" y="7132344"/>
            <a:ext cx="6031901" cy="980064"/>
          </a:xfrm>
          <a:prstGeom prst="rect">
            <a:avLst/>
          </a:prstGeom>
        </p:spPr>
      </p:pic>
      <p:pic>
        <p:nvPicPr>
          <p:cNvPr id="11266" name="Picture 2">
            <a:extLst>
              <a:ext uri="{FF2B5EF4-FFF2-40B4-BE49-F238E27FC236}">
                <a16:creationId xmlns:a16="http://schemas.microsoft.com/office/drawing/2014/main" id="{58C39EF5-5CB4-16E5-EA75-C9B6375A7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126" y="1857552"/>
            <a:ext cx="3851070" cy="558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7360B7-0AD3-7ED5-0847-2EB16CD84077}"/>
              </a:ext>
            </a:extLst>
          </p:cNvPr>
          <p:cNvSpPr txBox="1"/>
          <p:nvPr/>
        </p:nvSpPr>
        <p:spPr>
          <a:xfrm>
            <a:off x="6582597" y="1248132"/>
            <a:ext cx="5045871" cy="461665"/>
          </a:xfrm>
          <a:prstGeom prst="rect">
            <a:avLst/>
          </a:prstGeom>
          <a:noFill/>
        </p:spPr>
        <p:txBody>
          <a:bodyPr wrap="square">
            <a:spAutoFit/>
          </a:bodyPr>
          <a:lstStyle/>
          <a:p>
            <a:r>
              <a:rPr lang="en-US" sz="1200" b="1" i="0" dirty="0">
                <a:solidFill>
                  <a:srgbClr val="212529"/>
                </a:solidFill>
                <a:effectLst/>
                <a:latin typeface="+mj-lt"/>
              </a:rPr>
              <a:t>Figure. </a:t>
            </a:r>
            <a:r>
              <a:rPr lang="en-US" sz="1200" b="0" i="0" dirty="0">
                <a:solidFill>
                  <a:srgbClr val="212529"/>
                </a:solidFill>
                <a:effectLst/>
                <a:latin typeface="+mj-lt"/>
              </a:rPr>
              <a:t>Multiple logistic regression analysis for A) ischemic events and B) bleeding events. </a:t>
            </a:r>
            <a:r>
              <a:rPr lang="en-US" sz="1200" b="0" i="1" dirty="0">
                <a:solidFill>
                  <a:srgbClr val="212529"/>
                </a:solidFill>
                <a:effectLst/>
                <a:latin typeface="+mj-lt"/>
              </a:rPr>
              <a:t>ACT = activated clotting time.</a:t>
            </a:r>
            <a:endParaRPr lang="en-US" sz="1200" dirty="0">
              <a:latin typeface="+mj-lt"/>
            </a:endParaRPr>
          </a:p>
        </p:txBody>
      </p:sp>
      <p:pic>
        <p:nvPicPr>
          <p:cNvPr id="11268" name="Picture 4">
            <a:extLst>
              <a:ext uri="{FF2B5EF4-FFF2-40B4-BE49-F238E27FC236}">
                <a16:creationId xmlns:a16="http://schemas.microsoft.com/office/drawing/2014/main" id="{F176D530-0A44-92FC-F52D-38F9237D6B3F}"/>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b="50000"/>
          <a:stretch/>
        </p:blipFill>
        <p:spPr bwMode="auto">
          <a:xfrm>
            <a:off x="569680" y="5038130"/>
            <a:ext cx="2662674" cy="1927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A04B515-0725-066A-65D4-35EAD7F7A369}"/>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50000"/>
          <a:stretch/>
        </p:blipFill>
        <p:spPr bwMode="auto">
          <a:xfrm>
            <a:off x="3278014" y="5070966"/>
            <a:ext cx="2617311" cy="18944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298F82-AC0C-A869-50F1-EA4CA7F9143E}"/>
              </a:ext>
            </a:extLst>
          </p:cNvPr>
          <p:cNvSpPr txBox="1"/>
          <p:nvPr/>
        </p:nvSpPr>
        <p:spPr>
          <a:xfrm>
            <a:off x="431958" y="4576465"/>
            <a:ext cx="5012401" cy="461665"/>
          </a:xfrm>
          <a:prstGeom prst="rect">
            <a:avLst/>
          </a:prstGeom>
          <a:noFill/>
        </p:spPr>
        <p:txBody>
          <a:bodyPr wrap="square">
            <a:spAutoFit/>
          </a:bodyPr>
          <a:lstStyle/>
          <a:p>
            <a:r>
              <a:rPr lang="en-US" sz="1200" b="1" i="0" dirty="0">
                <a:solidFill>
                  <a:srgbClr val="212529"/>
                </a:solidFill>
                <a:effectLst/>
                <a:latin typeface="+mj-lt"/>
              </a:rPr>
              <a:t>Figure</a:t>
            </a:r>
            <a:r>
              <a:rPr lang="en-US" sz="1200" b="0" i="0" dirty="0">
                <a:solidFill>
                  <a:srgbClr val="212529"/>
                </a:solidFill>
                <a:effectLst/>
                <a:latin typeface="+mj-lt"/>
              </a:rPr>
              <a:t>. Restricted cubic splines for A) nadir ACT - ischemic events and B) peak ACT - bleeding events. </a:t>
            </a:r>
            <a:r>
              <a:rPr lang="en-US" sz="1200" b="0" i="1" dirty="0">
                <a:solidFill>
                  <a:srgbClr val="212529"/>
                </a:solidFill>
                <a:effectLst/>
                <a:latin typeface="+mj-lt"/>
              </a:rPr>
              <a:t>ACT = activated clotting time.</a:t>
            </a:r>
            <a:endParaRPr lang="en-US" sz="1200" dirty="0">
              <a:latin typeface="+mj-lt"/>
            </a:endParaRPr>
          </a:p>
        </p:txBody>
      </p:sp>
    </p:spTree>
    <p:extLst>
      <p:ext uri="{BB962C8B-B14F-4D97-AF65-F5344CB8AC3E}">
        <p14:creationId xmlns:p14="http://schemas.microsoft.com/office/powerpoint/2010/main" val="276553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8545" y="3411485"/>
            <a:ext cx="7276287" cy="830997"/>
          </a:xfrm>
          <a:prstGeom prst="rect">
            <a:avLst/>
          </a:prstGeom>
          <a:noFill/>
        </p:spPr>
        <p:txBody>
          <a:bodyPr wrap="none" rtlCol="0">
            <a:spAutoFit/>
          </a:bodyPr>
          <a:lstStyle/>
          <a:p>
            <a:pPr>
              <a:defRPr/>
            </a:pPr>
            <a:r>
              <a:rPr lang="en-US" sz="4800" b="1" dirty="0">
                <a:solidFill>
                  <a:srgbClr val="000000"/>
                </a:solidFill>
                <a:latin typeface="Arial"/>
              </a:rPr>
              <a:t>E. PAST PUBLICATIONS</a:t>
            </a:r>
          </a:p>
        </p:txBody>
      </p:sp>
    </p:spTree>
    <p:extLst>
      <p:ext uri="{BB962C8B-B14F-4D97-AF65-F5344CB8AC3E}">
        <p14:creationId xmlns:p14="http://schemas.microsoft.com/office/powerpoint/2010/main" val="960881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7AB0CBAD-20B8-B954-33BE-DDDA010A80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00" y="2038238"/>
            <a:ext cx="12192000" cy="6191361"/>
          </a:xfrm>
          <a:prstGeom prst="rect">
            <a:avLst/>
          </a:prstGeom>
        </p:spPr>
      </p:pic>
      <p:sp>
        <p:nvSpPr>
          <p:cNvPr id="7" name="TextBox 6"/>
          <p:cNvSpPr txBox="1"/>
          <p:nvPr/>
        </p:nvSpPr>
        <p:spPr>
          <a:xfrm>
            <a:off x="87382" y="53108"/>
            <a:ext cx="10706742" cy="1938992"/>
          </a:xfrm>
          <a:prstGeom prst="rect">
            <a:avLst/>
          </a:prstGeom>
          <a:noFill/>
        </p:spPr>
        <p:txBody>
          <a:bodyPr wrap="square" rtlCol="0">
            <a:spAutoFit/>
          </a:bodyPr>
          <a:lstStyle/>
          <a:p>
            <a:pPr>
              <a:defRPr/>
            </a:pPr>
            <a:r>
              <a:rPr lang="en-US" sz="2000" b="1" dirty="0">
                <a:solidFill>
                  <a:srgbClr val="0070C0"/>
                </a:solidFill>
                <a:latin typeface="Arial" panose="020B0604020202020204" pitchFamily="34" charset="0"/>
                <a:cs typeface="Arial" panose="020B0604020202020204" pitchFamily="34" charset="0"/>
              </a:rPr>
              <a:t>Global Coordinating Center: Chairman/PI: </a:t>
            </a:r>
            <a:r>
              <a:rPr lang="en-US" sz="2000" b="1" dirty="0">
                <a:solidFill>
                  <a:prstClr val="black"/>
                </a:solidFill>
                <a:latin typeface="Arial" panose="020B0604020202020204" pitchFamily="34" charset="0"/>
                <a:cs typeface="Arial" panose="020B0604020202020204" pitchFamily="34" charset="0"/>
              </a:rPr>
              <a:t>E. S. Brilakis;  </a:t>
            </a:r>
            <a:r>
              <a:rPr lang="en-US" sz="2000" b="1" dirty="0">
                <a:solidFill>
                  <a:srgbClr val="0070C0"/>
                </a:solidFill>
                <a:latin typeface="Arial" panose="020B0604020202020204" pitchFamily="34" charset="0"/>
                <a:cs typeface="Arial" panose="020B0604020202020204" pitchFamily="34" charset="0"/>
              </a:rPr>
              <a:t>Global Director: </a:t>
            </a:r>
            <a:r>
              <a:rPr lang="en-US" sz="2000" b="1" dirty="0">
                <a:solidFill>
                  <a:prstClr val="black"/>
                </a:solidFill>
                <a:latin typeface="Arial" panose="020B0604020202020204" pitchFamily="34" charset="0"/>
                <a:cs typeface="Arial" panose="020B0604020202020204" pitchFamily="34" charset="0"/>
              </a:rPr>
              <a:t>B.V. Rangan; </a:t>
            </a:r>
          </a:p>
          <a:p>
            <a:pPr lvl="0">
              <a:defRPr/>
            </a:pPr>
            <a:r>
              <a:rPr lang="en-US" sz="2000" b="1" dirty="0">
                <a:solidFill>
                  <a:srgbClr val="0070C0"/>
                </a:solidFill>
                <a:latin typeface="Arial" panose="020B0604020202020204" pitchFamily="34" charset="0"/>
                <a:cs typeface="Arial" panose="020B0604020202020204" pitchFamily="34" charset="0"/>
              </a:rPr>
              <a:t>Database Managers: </a:t>
            </a:r>
            <a:r>
              <a:rPr lang="en-US" sz="2000" b="1" dirty="0">
                <a:solidFill>
                  <a:prstClr val="black"/>
                </a:solidFill>
                <a:latin typeface="Arial" panose="020B0604020202020204" pitchFamily="34" charset="0"/>
                <a:cs typeface="Arial" panose="020B0604020202020204" pitchFamily="34" charset="0"/>
              </a:rPr>
              <a:t>Athanasios </a:t>
            </a:r>
            <a:r>
              <a:rPr lang="en-US" sz="2000" b="1" dirty="0" err="1">
                <a:solidFill>
                  <a:prstClr val="black"/>
                </a:solidFill>
                <a:latin typeface="Arial" panose="020B0604020202020204" pitchFamily="34" charset="0"/>
                <a:cs typeface="Arial" panose="020B0604020202020204" pitchFamily="34" charset="0"/>
              </a:rPr>
              <a:t>Rempakos</a:t>
            </a:r>
            <a:r>
              <a:rPr lang="en-US" sz="2000" b="1" dirty="0">
                <a:solidFill>
                  <a:prstClr val="black"/>
                </a:solidFill>
                <a:latin typeface="Arial" panose="020B0604020202020204" pitchFamily="34" charset="0"/>
                <a:cs typeface="Arial" panose="020B0604020202020204" pitchFamily="34" charset="0"/>
              </a:rPr>
              <a:t>, Michaella Alexandrou, Deniz </a:t>
            </a:r>
            <a:r>
              <a:rPr lang="en-US" sz="2000" b="1" dirty="0" err="1">
                <a:solidFill>
                  <a:prstClr val="black"/>
                </a:solidFill>
                <a:latin typeface="Arial" panose="020B0604020202020204" pitchFamily="34" charset="0"/>
                <a:cs typeface="Arial" panose="020B0604020202020204" pitchFamily="34" charset="0"/>
              </a:rPr>
              <a:t>Mutlu</a:t>
            </a:r>
            <a:r>
              <a:rPr lang="en-US" sz="2000" b="1" dirty="0">
                <a:solidFill>
                  <a:prstClr val="black"/>
                </a:solidFill>
                <a:latin typeface="Arial" panose="020B0604020202020204" pitchFamily="34" charset="0"/>
                <a:cs typeface="Arial" panose="020B0604020202020204" pitchFamily="34" charset="0"/>
              </a:rPr>
              <a:t>, Dimitrios </a:t>
            </a:r>
            <a:r>
              <a:rPr lang="en-US" sz="2000" b="1" dirty="0" err="1">
                <a:solidFill>
                  <a:prstClr val="black"/>
                </a:solidFill>
                <a:latin typeface="Arial" panose="020B0604020202020204" pitchFamily="34" charset="0"/>
                <a:cs typeface="Arial" panose="020B0604020202020204" pitchFamily="34" charset="0"/>
              </a:rPr>
              <a:t>Strepkos</a:t>
            </a:r>
            <a:r>
              <a:rPr lang="en-US" sz="2000" b="1" dirty="0">
                <a:solidFill>
                  <a:prstClr val="black"/>
                </a:solidFill>
                <a:latin typeface="Arial" panose="020B0604020202020204" pitchFamily="34" charset="0"/>
                <a:cs typeface="Arial" panose="020B0604020202020204" pitchFamily="34" charset="0"/>
              </a:rPr>
              <a:t>, Pedro Carvalho</a:t>
            </a:r>
          </a:p>
          <a:p>
            <a:pPr lvl="0">
              <a:defRPr/>
            </a:pPr>
            <a:r>
              <a:rPr lang="en-US" sz="2000" b="1" dirty="0">
                <a:solidFill>
                  <a:srgbClr val="0070C0"/>
                </a:solidFill>
                <a:latin typeface="Arial" panose="020B0604020202020204" pitchFamily="34" charset="0"/>
                <a:cs typeface="Arial" panose="020B0604020202020204" pitchFamily="34" charset="0"/>
              </a:rPr>
              <a:t>Operational Support:</a:t>
            </a:r>
            <a:r>
              <a:rPr lang="en-US" sz="2000" b="1" dirty="0">
                <a:solidFill>
                  <a:schemeClr val="accent5"/>
                </a:solidFill>
                <a:latin typeface="Arial" panose="020B0604020202020204" pitchFamily="34" charset="0"/>
                <a:cs typeface="Arial" panose="020B0604020202020204" pitchFamily="34" charset="0"/>
              </a:rPr>
              <a:t> </a:t>
            </a:r>
            <a:r>
              <a:rPr lang="en-US" sz="2000" b="1" dirty="0">
                <a:solidFill>
                  <a:prstClr val="black"/>
                </a:solidFill>
                <a:latin typeface="Arial" panose="020B0604020202020204" pitchFamily="34" charset="0"/>
                <a:cs typeface="Arial" panose="020B0604020202020204" pitchFamily="34" charset="0"/>
              </a:rPr>
              <a:t>Olga </a:t>
            </a:r>
            <a:r>
              <a:rPr lang="en-US" sz="2000" b="1" dirty="0" err="1">
                <a:solidFill>
                  <a:prstClr val="black"/>
                </a:solidFill>
                <a:latin typeface="Arial" panose="020B0604020202020204" pitchFamily="34" charset="0"/>
                <a:cs typeface="Arial" panose="020B0604020202020204" pitchFamily="34" charset="0"/>
              </a:rPr>
              <a:t>Mastrodemos</a:t>
            </a:r>
            <a:endParaRPr lang="en-US" sz="2000" b="1" dirty="0">
              <a:solidFill>
                <a:prstClr val="black"/>
              </a:solidFill>
              <a:latin typeface="Arial" panose="020B0604020202020204" pitchFamily="34" charset="0"/>
              <a:cs typeface="Arial" panose="020B0604020202020204" pitchFamily="34" charset="0"/>
            </a:endParaRPr>
          </a:p>
          <a:p>
            <a:pPr>
              <a:defRPr/>
            </a:pPr>
            <a:r>
              <a:rPr lang="en-US" sz="2000" b="1" dirty="0">
                <a:solidFill>
                  <a:srgbClr val="0070C0"/>
                </a:solidFill>
                <a:latin typeface="Arial" panose="020B0604020202020204" pitchFamily="34" charset="0"/>
                <a:cs typeface="Arial" panose="020B0604020202020204" pitchFamily="34" charset="0"/>
              </a:rPr>
              <a:t>Project Impact: Data from </a:t>
            </a:r>
            <a:r>
              <a:rPr lang="en-US" sz="2000" b="1" dirty="0">
                <a:solidFill>
                  <a:prstClr val="black"/>
                </a:solidFill>
                <a:latin typeface="Arial" panose="020B0604020202020204" pitchFamily="34" charset="0"/>
                <a:cs typeface="Arial" panose="020B0604020202020204" pitchFamily="34" charset="0"/>
              </a:rPr>
              <a:t>16,078 cases at 69 participating centers, 10 countries</a:t>
            </a:r>
          </a:p>
          <a:p>
            <a:pPr>
              <a:defRPr/>
            </a:pPr>
            <a:r>
              <a:rPr lang="en-US" sz="2000" b="1" dirty="0">
                <a:solidFill>
                  <a:srgbClr val="0070C0"/>
                </a:solidFill>
                <a:latin typeface="Arial" panose="020B0604020202020204" pitchFamily="34" charset="0"/>
                <a:cs typeface="Arial" panose="020B0604020202020204" pitchFamily="34" charset="0"/>
              </a:rPr>
              <a:t>	           Resulting in </a:t>
            </a:r>
            <a:r>
              <a:rPr lang="en-US" sz="2000" b="1" dirty="0">
                <a:latin typeface="Arial" panose="020B0604020202020204" pitchFamily="34" charset="0"/>
                <a:cs typeface="Arial" panose="020B0604020202020204" pitchFamily="34" charset="0"/>
              </a:rPr>
              <a:t>134 </a:t>
            </a:r>
            <a:r>
              <a:rPr lang="en-US" sz="2000" b="1" dirty="0">
                <a:solidFill>
                  <a:prstClr val="black"/>
                </a:solidFill>
                <a:latin typeface="Arial" panose="020B0604020202020204" pitchFamily="34" charset="0"/>
                <a:cs typeface="Arial" panose="020B0604020202020204" pitchFamily="34" charset="0"/>
              </a:rPr>
              <a:t>publications, 197 conference presentations</a:t>
            </a:r>
          </a:p>
        </p:txBody>
      </p:sp>
      <p:pic>
        <p:nvPicPr>
          <p:cNvPr id="8" name="Snagit_PPTD92A"/>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91820" y="158212"/>
            <a:ext cx="1062120" cy="1201882"/>
          </a:xfrm>
          <a:prstGeom prst="rect">
            <a:avLst/>
          </a:prstGeom>
        </p:spPr>
      </p:pic>
      <p:sp>
        <p:nvSpPr>
          <p:cNvPr id="9" name="Rectangle 8"/>
          <p:cNvSpPr/>
          <p:nvPr/>
        </p:nvSpPr>
        <p:spPr>
          <a:xfrm>
            <a:off x="10560177" y="1360094"/>
            <a:ext cx="1712603" cy="338554"/>
          </a:xfrm>
          <a:prstGeom prst="rect">
            <a:avLst/>
          </a:prstGeom>
        </p:spPr>
        <p:txBody>
          <a:bodyPr wrap="square">
            <a:spAutoFit/>
          </a:bodyPr>
          <a:lstStyle/>
          <a:p>
            <a:pPr algn="ctr" fontAlgn="base">
              <a:spcBef>
                <a:spcPct val="0"/>
              </a:spcBef>
              <a:spcAft>
                <a:spcPct val="0"/>
              </a:spcAft>
              <a:defRPr/>
            </a:pPr>
            <a:r>
              <a:rPr lang="en-US" sz="1600" b="1" kern="0" dirty="0">
                <a:solidFill>
                  <a:prstClr val="black"/>
                </a:solidFill>
                <a:latin typeface="Arial" panose="020B0604020202020204" pitchFamily="34" charset="0"/>
                <a:cs typeface="Arial" panose="020B0604020202020204" pitchFamily="34" charset="0"/>
              </a:rPr>
              <a:t>NCT02061436</a:t>
            </a:r>
          </a:p>
        </p:txBody>
      </p:sp>
    </p:spTree>
    <p:extLst>
      <p:ext uri="{BB962C8B-B14F-4D97-AF65-F5344CB8AC3E}">
        <p14:creationId xmlns:p14="http://schemas.microsoft.com/office/powerpoint/2010/main" val="1798135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14D4D202-A2BD-EA0B-BC7D-81A28FDF374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12041" y="3657601"/>
            <a:ext cx="4483959" cy="43302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002389A-BBA9-E4BD-298F-A939407A3979}"/>
              </a:ext>
            </a:extLst>
          </p:cNvPr>
          <p:cNvPicPr>
            <a:picLocks noChangeAspect="1"/>
          </p:cNvPicPr>
          <p:nvPr/>
        </p:nvPicPr>
        <p:blipFill rotWithShape="1">
          <a:blip r:embed="rId3"/>
          <a:srcRect l="8449" t="32682" r="69827" b="32679"/>
          <a:stretch/>
        </p:blipFill>
        <p:spPr>
          <a:xfrm>
            <a:off x="136634" y="115616"/>
            <a:ext cx="7898370" cy="3541985"/>
          </a:xfrm>
          <a:prstGeom prst="rect">
            <a:avLst/>
          </a:prstGeom>
        </p:spPr>
      </p:pic>
      <p:sp>
        <p:nvSpPr>
          <p:cNvPr id="20" name="TextBox 19">
            <a:extLst>
              <a:ext uri="{FF2B5EF4-FFF2-40B4-BE49-F238E27FC236}">
                <a16:creationId xmlns:a16="http://schemas.microsoft.com/office/drawing/2014/main" id="{49E422AF-6777-EA98-3ABE-149AA2F3C11B}"/>
              </a:ext>
            </a:extLst>
          </p:cNvPr>
          <p:cNvSpPr txBox="1"/>
          <p:nvPr/>
        </p:nvSpPr>
        <p:spPr>
          <a:xfrm>
            <a:off x="6579809" y="4191844"/>
            <a:ext cx="5286704"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algn="ctr">
              <a:defRPr b="1">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t>The use of ADR has been decreasing </a:t>
            </a:r>
          </a:p>
        </p:txBody>
      </p:sp>
      <p:sp>
        <p:nvSpPr>
          <p:cNvPr id="22" name="TextBox 21">
            <a:extLst>
              <a:ext uri="{FF2B5EF4-FFF2-40B4-BE49-F238E27FC236}">
                <a16:creationId xmlns:a16="http://schemas.microsoft.com/office/drawing/2014/main" id="{0F1FF64D-C393-7692-1A46-46E21AFA93F5}"/>
              </a:ext>
            </a:extLst>
          </p:cNvPr>
          <p:cNvSpPr txBox="1"/>
          <p:nvPr/>
        </p:nvSpPr>
        <p:spPr>
          <a:xfrm>
            <a:off x="6579809" y="4907705"/>
            <a:ext cx="5286704" cy="12003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algn="ctr">
              <a:defRPr b="1">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t>ADR was used in more complex lesions and was associated with lower technical success and higher major adverse cardiac events compared with non-ADR cases</a:t>
            </a:r>
          </a:p>
        </p:txBody>
      </p:sp>
      <p:sp>
        <p:nvSpPr>
          <p:cNvPr id="24" name="TextBox 23">
            <a:extLst>
              <a:ext uri="{FF2B5EF4-FFF2-40B4-BE49-F238E27FC236}">
                <a16:creationId xmlns:a16="http://schemas.microsoft.com/office/drawing/2014/main" id="{EA5B191C-66D3-234E-9E44-0C564E78F732}"/>
              </a:ext>
            </a:extLst>
          </p:cNvPr>
          <p:cNvSpPr txBox="1"/>
          <p:nvPr/>
        </p:nvSpPr>
        <p:spPr>
          <a:xfrm>
            <a:off x="6579809" y="6395543"/>
            <a:ext cx="5286704"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algn="ctr">
              <a:defRPr b="1">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t>There has been a decrease in Stingray use and an increase in the use of STAR for re-entry</a:t>
            </a:r>
          </a:p>
        </p:txBody>
      </p:sp>
    </p:spTree>
    <p:extLst>
      <p:ext uri="{BB962C8B-B14F-4D97-AF65-F5344CB8AC3E}">
        <p14:creationId xmlns:p14="http://schemas.microsoft.com/office/powerpoint/2010/main" val="3933315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315AB-F4D7-4093-A914-6121F05788F9}"/>
              </a:ext>
            </a:extLst>
          </p:cNvPr>
          <p:cNvPicPr>
            <a:picLocks noChangeAspect="1"/>
          </p:cNvPicPr>
          <p:nvPr/>
        </p:nvPicPr>
        <p:blipFill rotWithShape="1">
          <a:blip r:embed="rId2"/>
          <a:srcRect l="8448" t="31149" r="69483" b="33908"/>
          <a:stretch/>
        </p:blipFill>
        <p:spPr>
          <a:xfrm>
            <a:off x="157655" y="189186"/>
            <a:ext cx="8992430" cy="4004441"/>
          </a:xfrm>
          <a:prstGeom prst="rect">
            <a:avLst/>
          </a:prstGeom>
        </p:spPr>
      </p:pic>
      <p:pic>
        <p:nvPicPr>
          <p:cNvPr id="21506" name="Picture 2">
            <a:extLst>
              <a:ext uri="{FF2B5EF4-FFF2-40B4-BE49-F238E27FC236}">
                <a16:creationId xmlns:a16="http://schemas.microsoft.com/office/drawing/2014/main" id="{E3957ED3-63E0-0275-6863-1CFB234F4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897" y="3217318"/>
            <a:ext cx="7232102" cy="41374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4949DD-4F33-353E-1EEB-55F700CB7337}"/>
              </a:ext>
            </a:extLst>
          </p:cNvPr>
          <p:cNvSpPr txBox="1"/>
          <p:nvPr/>
        </p:nvSpPr>
        <p:spPr>
          <a:xfrm>
            <a:off x="339374" y="7671082"/>
            <a:ext cx="11715992"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dirty="0">
                <a:latin typeface="Arial" panose="020B0604020202020204" pitchFamily="34" charset="0"/>
                <a:cs typeface="Arial" panose="020B0604020202020204" pitchFamily="34" charset="0"/>
              </a:rPr>
              <a:t>In our registry, IVL became the most commonly used technique for calcium modification in the last 2 years</a:t>
            </a:r>
          </a:p>
        </p:txBody>
      </p:sp>
    </p:spTree>
    <p:extLst>
      <p:ext uri="{BB962C8B-B14F-4D97-AF65-F5344CB8AC3E}">
        <p14:creationId xmlns:p14="http://schemas.microsoft.com/office/powerpoint/2010/main" val="1972654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4949DD-4F33-353E-1EEB-55F700CB7337}"/>
              </a:ext>
            </a:extLst>
          </p:cNvPr>
          <p:cNvSpPr txBox="1"/>
          <p:nvPr/>
        </p:nvSpPr>
        <p:spPr>
          <a:xfrm>
            <a:off x="339374" y="7671082"/>
            <a:ext cx="11715992"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dirty="0">
                <a:latin typeface="Arial" panose="020B0604020202020204" pitchFamily="34" charset="0"/>
                <a:cs typeface="Arial" panose="020B0604020202020204" pitchFamily="34" charset="0"/>
              </a:rPr>
              <a:t>In our registry, IVL became the most commonly used technique for calcium modification in the last 2 years</a:t>
            </a:r>
          </a:p>
        </p:txBody>
      </p:sp>
      <p:pic>
        <p:nvPicPr>
          <p:cNvPr id="3" name="Picture 2">
            <a:extLst>
              <a:ext uri="{FF2B5EF4-FFF2-40B4-BE49-F238E27FC236}">
                <a16:creationId xmlns:a16="http://schemas.microsoft.com/office/drawing/2014/main" id="{03A38F8A-E8C6-8DDF-2C1C-4B00D42DF9A0}"/>
              </a:ext>
            </a:extLst>
          </p:cNvPr>
          <p:cNvPicPr>
            <a:picLocks noChangeAspect="1"/>
          </p:cNvPicPr>
          <p:nvPr/>
        </p:nvPicPr>
        <p:blipFill rotWithShape="1">
          <a:blip r:embed="rId2"/>
          <a:srcRect l="10948" t="20422" r="61035" b="6321"/>
          <a:stretch/>
        </p:blipFill>
        <p:spPr>
          <a:xfrm>
            <a:off x="168163" y="189186"/>
            <a:ext cx="9261419" cy="6810704"/>
          </a:xfrm>
          <a:prstGeom prst="rect">
            <a:avLst/>
          </a:prstGeom>
        </p:spPr>
      </p:pic>
    </p:spTree>
    <p:extLst>
      <p:ext uri="{BB962C8B-B14F-4D97-AF65-F5344CB8AC3E}">
        <p14:creationId xmlns:p14="http://schemas.microsoft.com/office/powerpoint/2010/main" val="3457199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Figure 1">
            <a:extLst>
              <a:ext uri="{FF2B5EF4-FFF2-40B4-BE49-F238E27FC236}">
                <a16:creationId xmlns:a16="http://schemas.microsoft.com/office/drawing/2014/main" id="{4C8EE8A3-4160-0FBD-D0A7-C2835D320E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0560" y="4346393"/>
            <a:ext cx="8650879" cy="36766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5D699B3-16D6-234C-D8C4-3E8C0729F543}"/>
              </a:ext>
            </a:extLst>
          </p:cNvPr>
          <p:cNvPicPr>
            <a:picLocks noChangeAspect="1"/>
          </p:cNvPicPr>
          <p:nvPr/>
        </p:nvPicPr>
        <p:blipFill rotWithShape="1">
          <a:blip r:embed="rId3"/>
          <a:srcRect t="21034" r="76379" b="16004"/>
          <a:stretch/>
        </p:blipFill>
        <p:spPr>
          <a:xfrm>
            <a:off x="77445" y="50819"/>
            <a:ext cx="5346069" cy="4156841"/>
          </a:xfrm>
          <a:prstGeom prst="rect">
            <a:avLst/>
          </a:prstGeom>
        </p:spPr>
      </p:pic>
      <p:sp>
        <p:nvSpPr>
          <p:cNvPr id="6" name="TextBox 5">
            <a:extLst>
              <a:ext uri="{FF2B5EF4-FFF2-40B4-BE49-F238E27FC236}">
                <a16:creationId xmlns:a16="http://schemas.microsoft.com/office/drawing/2014/main" id="{C7BDAD7F-0816-E7F3-26DE-4961B998492F}"/>
              </a:ext>
            </a:extLst>
          </p:cNvPr>
          <p:cNvSpPr txBox="1"/>
          <p:nvPr/>
        </p:nvSpPr>
        <p:spPr>
          <a:xfrm>
            <a:off x="6153719" y="628886"/>
            <a:ext cx="5701950" cy="830997"/>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2400" i="0" dirty="0">
                <a:solidFill>
                  <a:schemeClr val="bg1"/>
                </a:solidFill>
                <a:effectLst/>
                <a:latin typeface="Arial" panose="020B0604020202020204" pitchFamily="34" charset="0"/>
                <a:cs typeface="Arial" panose="020B0604020202020204" pitchFamily="34" charset="0"/>
              </a:rPr>
              <a:t>The first to report the outcomes of CTO PCI in the MENATA region</a:t>
            </a:r>
            <a:endParaRPr lang="en-US" sz="2400" dirty="0">
              <a:solidFill>
                <a:schemeClr val="bg1"/>
              </a:solidFill>
            </a:endParaRPr>
          </a:p>
        </p:txBody>
      </p:sp>
      <p:sp>
        <p:nvSpPr>
          <p:cNvPr id="15" name="TextBox 14">
            <a:extLst>
              <a:ext uri="{FF2B5EF4-FFF2-40B4-BE49-F238E27FC236}">
                <a16:creationId xmlns:a16="http://schemas.microsoft.com/office/drawing/2014/main" id="{38C97D4A-B541-E812-82F9-98B3CEA5B703}"/>
              </a:ext>
            </a:extLst>
          </p:cNvPr>
          <p:cNvSpPr txBox="1"/>
          <p:nvPr/>
        </p:nvSpPr>
        <p:spPr>
          <a:xfrm>
            <a:off x="6153718" y="2112579"/>
            <a:ext cx="5701950" cy="1938992"/>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defPPr>
              <a:defRPr lang="en-US"/>
            </a:defPPr>
            <a:lvl1pPr algn="ctr">
              <a:defRPr sz="2400" i="0">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1" dirty="0">
                <a:solidFill>
                  <a:schemeClr val="bg1"/>
                </a:solidFill>
              </a:rPr>
              <a:t>Included data from 10 centers in the MENATA region: </a:t>
            </a:r>
          </a:p>
          <a:p>
            <a:r>
              <a:rPr lang="en-US" sz="2000" dirty="0">
                <a:solidFill>
                  <a:schemeClr val="bg1"/>
                </a:solidFill>
              </a:rPr>
              <a:t>Turkey (5)</a:t>
            </a:r>
          </a:p>
          <a:p>
            <a:r>
              <a:rPr lang="en-US" sz="2000" dirty="0">
                <a:solidFill>
                  <a:schemeClr val="bg1"/>
                </a:solidFill>
              </a:rPr>
              <a:t>Egypt (2)</a:t>
            </a:r>
          </a:p>
          <a:p>
            <a:r>
              <a:rPr lang="en-US" sz="2000" dirty="0">
                <a:solidFill>
                  <a:schemeClr val="bg1"/>
                </a:solidFill>
              </a:rPr>
              <a:t> Lebanon (2)</a:t>
            </a:r>
          </a:p>
          <a:p>
            <a:r>
              <a:rPr lang="en-US" sz="2000" dirty="0">
                <a:solidFill>
                  <a:schemeClr val="bg1"/>
                </a:solidFill>
              </a:rPr>
              <a:t>India (1)</a:t>
            </a:r>
          </a:p>
        </p:txBody>
      </p:sp>
    </p:spTree>
    <p:extLst>
      <p:ext uri="{BB962C8B-B14F-4D97-AF65-F5344CB8AC3E}">
        <p14:creationId xmlns:p14="http://schemas.microsoft.com/office/powerpoint/2010/main" val="2700548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83E45E-63F8-0873-45EE-01C6E77502AF}"/>
              </a:ext>
            </a:extLst>
          </p:cNvPr>
          <p:cNvPicPr>
            <a:picLocks noChangeAspect="1"/>
          </p:cNvPicPr>
          <p:nvPr/>
        </p:nvPicPr>
        <p:blipFill rotWithShape="1">
          <a:blip r:embed="rId2"/>
          <a:srcRect l="15948" t="23487" r="66379" b="27165"/>
          <a:stretch/>
        </p:blipFill>
        <p:spPr>
          <a:xfrm>
            <a:off x="157654" y="178674"/>
            <a:ext cx="4876801" cy="3830075"/>
          </a:xfrm>
          <a:prstGeom prst="rect">
            <a:avLst/>
          </a:prstGeom>
        </p:spPr>
      </p:pic>
      <p:pic>
        <p:nvPicPr>
          <p:cNvPr id="22532" name="Picture 4">
            <a:extLst>
              <a:ext uri="{FF2B5EF4-FFF2-40B4-BE49-F238E27FC236}">
                <a16:creationId xmlns:a16="http://schemas.microsoft.com/office/drawing/2014/main" id="{D94CBC9B-51C1-D700-182C-6B36E344C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071" y="4351283"/>
            <a:ext cx="9625087" cy="36996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587D88E-1664-04BC-EA3E-CB2D8F7EB8F4}"/>
              </a:ext>
            </a:extLst>
          </p:cNvPr>
          <p:cNvSpPr txBox="1"/>
          <p:nvPr/>
        </p:nvSpPr>
        <p:spPr>
          <a:xfrm>
            <a:off x="6364013" y="1931304"/>
            <a:ext cx="4472153"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b="0" i="0" dirty="0">
                <a:solidFill>
                  <a:schemeClr val="bg1"/>
                </a:solidFill>
                <a:effectLst/>
                <a:latin typeface="Arial" panose="020B0604020202020204" pitchFamily="34" charset="0"/>
                <a:cs typeface="Arial" panose="020B0604020202020204" pitchFamily="34" charset="0"/>
              </a:rPr>
              <a:t>In our study, use of ZES and use of EES were associated with similar in-hospital and follow-up outcomes.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350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9E7A1F-381F-6FF0-4E9D-8CB4C5116161}"/>
              </a:ext>
            </a:extLst>
          </p:cNvPr>
          <p:cNvPicPr>
            <a:picLocks noChangeAspect="1"/>
          </p:cNvPicPr>
          <p:nvPr/>
        </p:nvPicPr>
        <p:blipFill rotWithShape="1">
          <a:blip r:embed="rId2"/>
          <a:srcRect l="10172" t="30536" r="71466" b="32988"/>
          <a:stretch/>
        </p:blipFill>
        <p:spPr>
          <a:xfrm>
            <a:off x="178675" y="94592"/>
            <a:ext cx="6377484" cy="3563008"/>
          </a:xfrm>
          <a:prstGeom prst="rect">
            <a:avLst/>
          </a:prstGeom>
        </p:spPr>
      </p:pic>
      <p:pic>
        <p:nvPicPr>
          <p:cNvPr id="9" name="Picture 8">
            <a:extLst>
              <a:ext uri="{FF2B5EF4-FFF2-40B4-BE49-F238E27FC236}">
                <a16:creationId xmlns:a16="http://schemas.microsoft.com/office/drawing/2014/main" id="{E988BC97-8739-EEED-7315-891FE06B02AF}"/>
              </a:ext>
            </a:extLst>
          </p:cNvPr>
          <p:cNvPicPr>
            <a:picLocks noChangeAspect="1"/>
          </p:cNvPicPr>
          <p:nvPr/>
        </p:nvPicPr>
        <p:blipFill rotWithShape="1">
          <a:blip r:embed="rId3"/>
          <a:srcRect l="10863" t="16743" r="71033" b="7548"/>
          <a:stretch/>
        </p:blipFill>
        <p:spPr>
          <a:xfrm>
            <a:off x="6377484" y="571790"/>
            <a:ext cx="5635841" cy="6628820"/>
          </a:xfrm>
          <a:prstGeom prst="rect">
            <a:avLst/>
          </a:prstGeom>
        </p:spPr>
      </p:pic>
      <p:pic>
        <p:nvPicPr>
          <p:cNvPr id="11" name="Picture 10" descr="A close-up of several charts&#10;&#10;Description automatically generated">
            <a:extLst>
              <a:ext uri="{FF2B5EF4-FFF2-40B4-BE49-F238E27FC236}">
                <a16:creationId xmlns:a16="http://schemas.microsoft.com/office/drawing/2014/main" id="{8316A2CE-6A2A-F7E0-25AE-CF867B634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54" y="4114800"/>
            <a:ext cx="6044615" cy="3400096"/>
          </a:xfrm>
          <a:prstGeom prst="rect">
            <a:avLst/>
          </a:prstGeom>
        </p:spPr>
      </p:pic>
    </p:spTree>
    <p:extLst>
      <p:ext uri="{BB962C8B-B14F-4D97-AF65-F5344CB8AC3E}">
        <p14:creationId xmlns:p14="http://schemas.microsoft.com/office/powerpoint/2010/main" val="3796352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FD19A-E24D-59BB-AF2E-84521DB07CE4}"/>
              </a:ext>
            </a:extLst>
          </p:cNvPr>
          <p:cNvPicPr>
            <a:picLocks noChangeAspect="1"/>
          </p:cNvPicPr>
          <p:nvPr/>
        </p:nvPicPr>
        <p:blipFill rotWithShape="1">
          <a:blip r:embed="rId2"/>
          <a:srcRect t="20421" r="74828" b="15823"/>
          <a:stretch/>
        </p:blipFill>
        <p:spPr>
          <a:xfrm>
            <a:off x="94593" y="84083"/>
            <a:ext cx="5686097" cy="4050369"/>
          </a:xfrm>
          <a:prstGeom prst="rect">
            <a:avLst/>
          </a:prstGeom>
        </p:spPr>
      </p:pic>
      <p:pic>
        <p:nvPicPr>
          <p:cNvPr id="19458" name="Picture 2" descr="Figure 1">
            <a:extLst>
              <a:ext uri="{FF2B5EF4-FFF2-40B4-BE49-F238E27FC236}">
                <a16:creationId xmlns:a16="http://schemas.microsoft.com/office/drawing/2014/main" id="{F8DAB00F-96D8-1E33-050E-E995CE085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074" y="264976"/>
            <a:ext cx="3861407" cy="405036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Figure 2">
            <a:extLst>
              <a:ext uri="{FF2B5EF4-FFF2-40B4-BE49-F238E27FC236}">
                <a16:creationId xmlns:a16="http://schemas.microsoft.com/office/drawing/2014/main" id="{9487F48A-41A0-FE28-3C68-BB24FE552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93" y="4837522"/>
            <a:ext cx="5936342" cy="3003194"/>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Figure 4">
            <a:extLst>
              <a:ext uri="{FF2B5EF4-FFF2-40B4-BE49-F238E27FC236}">
                <a16:creationId xmlns:a16="http://schemas.microsoft.com/office/drawing/2014/main" id="{E0C5E139-2C44-B7CF-EC50-F0AD74A12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672" y="4837521"/>
            <a:ext cx="5794210" cy="300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159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AF1C60-B2A5-372D-8815-52847832025D}"/>
              </a:ext>
            </a:extLst>
          </p:cNvPr>
          <p:cNvPicPr>
            <a:picLocks noChangeAspect="1"/>
          </p:cNvPicPr>
          <p:nvPr/>
        </p:nvPicPr>
        <p:blipFill rotWithShape="1">
          <a:blip r:embed="rId2"/>
          <a:srcRect l="72033" t="17326" r="11896" b="4726"/>
          <a:stretch/>
        </p:blipFill>
        <p:spPr>
          <a:xfrm>
            <a:off x="100482" y="0"/>
            <a:ext cx="5874937" cy="8014009"/>
          </a:xfrm>
          <a:prstGeom prst="rect">
            <a:avLst/>
          </a:prstGeom>
        </p:spPr>
      </p:pic>
      <p:pic>
        <p:nvPicPr>
          <p:cNvPr id="7" name="Picture 6">
            <a:extLst>
              <a:ext uri="{FF2B5EF4-FFF2-40B4-BE49-F238E27FC236}">
                <a16:creationId xmlns:a16="http://schemas.microsoft.com/office/drawing/2014/main" id="{86FFB489-5C13-A330-46D8-34EBFBE30D47}"/>
              </a:ext>
            </a:extLst>
          </p:cNvPr>
          <p:cNvPicPr>
            <a:picLocks noChangeAspect="1"/>
          </p:cNvPicPr>
          <p:nvPr/>
        </p:nvPicPr>
        <p:blipFill rotWithShape="1">
          <a:blip r:embed="rId3"/>
          <a:srcRect l="71951" t="33150" r="12473" b="31099"/>
          <a:stretch/>
        </p:blipFill>
        <p:spPr>
          <a:xfrm>
            <a:off x="6743208" y="5031392"/>
            <a:ext cx="4771894" cy="3080269"/>
          </a:xfrm>
          <a:prstGeom prst="rect">
            <a:avLst/>
          </a:prstGeom>
        </p:spPr>
      </p:pic>
      <p:pic>
        <p:nvPicPr>
          <p:cNvPr id="10" name="Picture 9">
            <a:extLst>
              <a:ext uri="{FF2B5EF4-FFF2-40B4-BE49-F238E27FC236}">
                <a16:creationId xmlns:a16="http://schemas.microsoft.com/office/drawing/2014/main" id="{D87203C9-B7E5-6D36-CB3E-C2F323112182}"/>
              </a:ext>
            </a:extLst>
          </p:cNvPr>
          <p:cNvPicPr>
            <a:picLocks noChangeAspect="1"/>
          </p:cNvPicPr>
          <p:nvPr/>
        </p:nvPicPr>
        <p:blipFill rotWithShape="1">
          <a:blip r:embed="rId4"/>
          <a:srcRect l="69808" t="27582" r="12225" b="16741"/>
          <a:stretch/>
        </p:blipFill>
        <p:spPr>
          <a:xfrm>
            <a:off x="6327568" y="147892"/>
            <a:ext cx="5603174" cy="4883500"/>
          </a:xfrm>
          <a:prstGeom prst="rect">
            <a:avLst/>
          </a:prstGeom>
        </p:spPr>
      </p:pic>
    </p:spTree>
    <p:extLst>
      <p:ext uri="{BB962C8B-B14F-4D97-AF65-F5344CB8AC3E}">
        <p14:creationId xmlns:p14="http://schemas.microsoft.com/office/powerpoint/2010/main" val="1780633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EE346-A5C5-F8A7-8935-570FBA84FC6F}"/>
              </a:ext>
            </a:extLst>
          </p:cNvPr>
          <p:cNvPicPr>
            <a:picLocks noChangeAspect="1"/>
          </p:cNvPicPr>
          <p:nvPr/>
        </p:nvPicPr>
        <p:blipFill rotWithShape="1">
          <a:blip r:embed="rId2"/>
          <a:srcRect l="65027" t="14981" r="15193" b="31978"/>
          <a:stretch/>
        </p:blipFill>
        <p:spPr>
          <a:xfrm>
            <a:off x="170434" y="177515"/>
            <a:ext cx="5364091" cy="3687744"/>
          </a:xfrm>
          <a:prstGeom prst="rect">
            <a:avLst/>
          </a:prstGeom>
        </p:spPr>
      </p:pic>
      <p:pic>
        <p:nvPicPr>
          <p:cNvPr id="3076" name="Picture 4">
            <a:extLst>
              <a:ext uri="{FF2B5EF4-FFF2-40B4-BE49-F238E27FC236}">
                <a16:creationId xmlns:a16="http://schemas.microsoft.com/office/drawing/2014/main" id="{C8EC2B69-7BBF-0549-6DEC-DA5D2D763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683" y="1205693"/>
            <a:ext cx="4604767" cy="52753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D57C2D-7A69-1219-1D67-17613A5CA04C}"/>
              </a:ext>
            </a:extLst>
          </p:cNvPr>
          <p:cNvSpPr txBox="1"/>
          <p:nvPr/>
        </p:nvSpPr>
        <p:spPr>
          <a:xfrm>
            <a:off x="6397970" y="6752383"/>
            <a:ext cx="5570449" cy="769441"/>
          </a:xfrm>
          <a:prstGeom prst="rect">
            <a:avLst/>
          </a:prstGeom>
          <a:noFill/>
        </p:spPr>
        <p:txBody>
          <a:bodyPr wrap="square">
            <a:spAutoFit/>
          </a:bodyPr>
          <a:lstStyle/>
          <a:p>
            <a:r>
              <a:rPr lang="en-US" sz="1100" b="0" i="1" dirty="0">
                <a:solidFill>
                  <a:srgbClr val="2E2E2E"/>
                </a:solidFill>
                <a:effectLst/>
                <a:latin typeface="Arial" panose="020B0604020202020204" pitchFamily="34" charset="0"/>
                <a:cs typeface="Arial" panose="020B0604020202020204" pitchFamily="34" charset="0"/>
              </a:rPr>
              <a:t>Panel A</a:t>
            </a:r>
            <a:r>
              <a:rPr lang="en-US" sz="1100" b="0" i="0" dirty="0">
                <a:solidFill>
                  <a:srgbClr val="2E2E2E"/>
                </a:solidFill>
                <a:effectLst/>
                <a:latin typeface="Arial" panose="020B0604020202020204" pitchFamily="34" charset="0"/>
                <a:cs typeface="Arial" panose="020B0604020202020204" pitchFamily="34" charset="0"/>
              </a:rPr>
              <a:t>, A nomogram of the PROGRESS CTO MCS score. </a:t>
            </a:r>
            <a:r>
              <a:rPr lang="en-US" sz="1100" b="0" i="1" dirty="0">
                <a:solidFill>
                  <a:srgbClr val="2E2E2E"/>
                </a:solidFill>
                <a:effectLst/>
                <a:latin typeface="Arial" panose="020B0604020202020204" pitchFamily="34" charset="0"/>
                <a:cs typeface="Arial" panose="020B0604020202020204" pitchFamily="34" charset="0"/>
              </a:rPr>
              <a:t>Panel B</a:t>
            </a:r>
            <a:r>
              <a:rPr lang="en-US" sz="1100" b="0" i="0" dirty="0">
                <a:solidFill>
                  <a:srgbClr val="2E2E2E"/>
                </a:solidFill>
                <a:effectLst/>
                <a:latin typeface="Arial" panose="020B0604020202020204" pitchFamily="34" charset="0"/>
                <a:cs typeface="Arial" panose="020B0604020202020204" pitchFamily="34" charset="0"/>
              </a:rPr>
              <a:t>, Urgent mechanical circulatory support (MCS) use and receiver operator characteristics analyses of the PROGRESS CTO MCS score for models based on Gini index (M1), classification accuracy (M2), and using a joint set of M1/M2 variables (M3).</a:t>
            </a:r>
            <a:endParaRPr lang="en-US" sz="11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4BB1A8A-1F2B-F001-B80A-21B4E6EC7EAE}"/>
              </a:ext>
            </a:extLst>
          </p:cNvPr>
          <p:cNvPicPr>
            <a:picLocks noChangeAspect="1"/>
          </p:cNvPicPr>
          <p:nvPr/>
        </p:nvPicPr>
        <p:blipFill rotWithShape="1">
          <a:blip r:embed="rId4"/>
          <a:srcRect l="64696" t="30513" r="15358" b="18497"/>
          <a:stretch/>
        </p:blipFill>
        <p:spPr>
          <a:xfrm>
            <a:off x="90250" y="3970045"/>
            <a:ext cx="5677319" cy="4082040"/>
          </a:xfrm>
          <a:prstGeom prst="rect">
            <a:avLst/>
          </a:prstGeom>
        </p:spPr>
      </p:pic>
      <p:pic>
        <p:nvPicPr>
          <p:cNvPr id="3078" name="Picture 6" descr="Figure 2">
            <a:extLst>
              <a:ext uri="{FF2B5EF4-FFF2-40B4-BE49-F238E27FC236}">
                <a16:creationId xmlns:a16="http://schemas.microsoft.com/office/drawing/2014/main" id="{C65760E1-BE21-8D9F-DC6D-E1C16B1D4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5670" y="1819275"/>
            <a:ext cx="2647950" cy="22955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gure 1">
            <a:extLst>
              <a:ext uri="{FF2B5EF4-FFF2-40B4-BE49-F238E27FC236}">
                <a16:creationId xmlns:a16="http://schemas.microsoft.com/office/drawing/2014/main" id="{59F53B2F-6A24-A304-C26B-FEC55100B3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853"/>
          <a:stretch/>
        </p:blipFill>
        <p:spPr bwMode="auto">
          <a:xfrm>
            <a:off x="6694663" y="4793501"/>
            <a:ext cx="4467016" cy="179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58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950902-5284-F049-728B-11352664093A}"/>
              </a:ext>
            </a:extLst>
          </p:cNvPr>
          <p:cNvPicPr>
            <a:picLocks noChangeAspect="1"/>
          </p:cNvPicPr>
          <p:nvPr/>
        </p:nvPicPr>
        <p:blipFill rotWithShape="1">
          <a:blip r:embed="rId2"/>
          <a:srcRect l="11538" t="16740" r="70500" b="7070"/>
          <a:stretch/>
        </p:blipFill>
        <p:spPr>
          <a:xfrm>
            <a:off x="50242" y="2950807"/>
            <a:ext cx="4330840" cy="5166829"/>
          </a:xfrm>
          <a:prstGeom prst="rect">
            <a:avLst/>
          </a:prstGeom>
        </p:spPr>
      </p:pic>
      <p:pic>
        <p:nvPicPr>
          <p:cNvPr id="14" name="Picture 13">
            <a:extLst>
              <a:ext uri="{FF2B5EF4-FFF2-40B4-BE49-F238E27FC236}">
                <a16:creationId xmlns:a16="http://schemas.microsoft.com/office/drawing/2014/main" id="{449FFC69-45CD-6A8C-5F5A-9EEEF71B0C6C}"/>
              </a:ext>
            </a:extLst>
          </p:cNvPr>
          <p:cNvPicPr>
            <a:picLocks noChangeAspect="1"/>
          </p:cNvPicPr>
          <p:nvPr/>
        </p:nvPicPr>
        <p:blipFill rotWithShape="1">
          <a:blip r:embed="rId3"/>
          <a:srcRect l="10962" t="14269" r="71401" b="44286"/>
          <a:stretch/>
        </p:blipFill>
        <p:spPr>
          <a:xfrm>
            <a:off x="50242" y="-1"/>
            <a:ext cx="4895750" cy="3235569"/>
          </a:xfrm>
          <a:prstGeom prst="rect">
            <a:avLst/>
          </a:prstGeom>
        </p:spPr>
      </p:pic>
      <p:pic>
        <p:nvPicPr>
          <p:cNvPr id="16" name="Picture 15">
            <a:extLst>
              <a:ext uri="{FF2B5EF4-FFF2-40B4-BE49-F238E27FC236}">
                <a16:creationId xmlns:a16="http://schemas.microsoft.com/office/drawing/2014/main" id="{3C09AD91-7958-AF63-A4CD-71954A1DAA39}"/>
              </a:ext>
            </a:extLst>
          </p:cNvPr>
          <p:cNvPicPr>
            <a:picLocks noChangeAspect="1"/>
          </p:cNvPicPr>
          <p:nvPr/>
        </p:nvPicPr>
        <p:blipFill rotWithShape="1">
          <a:blip r:embed="rId4"/>
          <a:srcRect l="19533" t="27875" r="62034" b="21722"/>
          <a:stretch/>
        </p:blipFill>
        <p:spPr>
          <a:xfrm>
            <a:off x="5114610" y="381836"/>
            <a:ext cx="6219585" cy="4783017"/>
          </a:xfrm>
          <a:prstGeom prst="rect">
            <a:avLst/>
          </a:prstGeom>
        </p:spPr>
      </p:pic>
      <p:pic>
        <p:nvPicPr>
          <p:cNvPr id="18" name="Picture 17">
            <a:extLst>
              <a:ext uri="{FF2B5EF4-FFF2-40B4-BE49-F238E27FC236}">
                <a16:creationId xmlns:a16="http://schemas.microsoft.com/office/drawing/2014/main" id="{D3A6690A-B603-9EB0-8E31-1E8B66E36465}"/>
              </a:ext>
            </a:extLst>
          </p:cNvPr>
          <p:cNvPicPr>
            <a:picLocks noChangeAspect="1"/>
          </p:cNvPicPr>
          <p:nvPr/>
        </p:nvPicPr>
        <p:blipFill rotWithShape="1">
          <a:blip r:embed="rId5"/>
          <a:srcRect l="19615" t="36081" r="71154" b="26996"/>
          <a:stretch/>
        </p:blipFill>
        <p:spPr>
          <a:xfrm>
            <a:off x="8675077" y="4329580"/>
            <a:ext cx="3466681" cy="3900020"/>
          </a:xfrm>
          <a:prstGeom prst="rect">
            <a:avLst/>
          </a:prstGeom>
        </p:spPr>
      </p:pic>
    </p:spTree>
    <p:extLst>
      <p:ext uri="{BB962C8B-B14F-4D97-AF65-F5344CB8AC3E}">
        <p14:creationId xmlns:p14="http://schemas.microsoft.com/office/powerpoint/2010/main" val="3980140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276DDF-2A2F-4A0F-9808-DA2CD1B2DD37}"/>
              </a:ext>
            </a:extLst>
          </p:cNvPr>
          <p:cNvSpPr>
            <a:spLocks noGrp="1"/>
          </p:cNvSpPr>
          <p:nvPr>
            <p:ph type="sldNum" sz="quarter" idx="12"/>
          </p:nvPr>
        </p:nvSpPr>
        <p:spPr/>
        <p:txBody>
          <a:bodyPr/>
          <a:lstStyle/>
          <a:p>
            <a:pPr>
              <a:defRPr/>
            </a:pPr>
            <a:fld id="{32822C57-E6F1-C94F-9249-4AD991840EF8}" type="slidenum">
              <a:rPr lang="en-US">
                <a:solidFill>
                  <a:prstClr val="black">
                    <a:tint val="75000"/>
                  </a:prstClr>
                </a:solidFill>
                <a:latin typeface="Calibri" panose="020F0502020204030204"/>
              </a:rPr>
              <a:pPr>
                <a:defRPr/>
              </a:pPr>
              <a:t>4</a:t>
            </a:fld>
            <a:endParaRPr lang="en-US">
              <a:solidFill>
                <a:prstClr val="black">
                  <a:tint val="75000"/>
                </a:prstClr>
              </a:solidFill>
              <a:latin typeface="Calibri" panose="020F0502020204030204"/>
            </a:endParaRPr>
          </a:p>
        </p:txBody>
      </p:sp>
      <p:pic>
        <p:nvPicPr>
          <p:cNvPr id="6" name="Snagit_PPTD92A">
            <a:extLst>
              <a:ext uri="{FF2B5EF4-FFF2-40B4-BE49-F238E27FC236}">
                <a16:creationId xmlns:a16="http://schemas.microsoft.com/office/drawing/2014/main" id="{0AEAFF9F-CACD-48D7-B8B1-DB64D6858F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5289" y="869477"/>
            <a:ext cx="925827" cy="1047654"/>
          </a:xfrm>
          <a:prstGeom prst="rect">
            <a:avLst/>
          </a:prstGeom>
        </p:spPr>
      </p:pic>
      <p:sp>
        <p:nvSpPr>
          <p:cNvPr id="7" name="TextBox 6">
            <a:extLst>
              <a:ext uri="{FF2B5EF4-FFF2-40B4-BE49-F238E27FC236}">
                <a16:creationId xmlns:a16="http://schemas.microsoft.com/office/drawing/2014/main" id="{693247D9-58BB-48B5-956F-DE8EA49316D3}"/>
              </a:ext>
            </a:extLst>
          </p:cNvPr>
          <p:cNvSpPr txBox="1"/>
          <p:nvPr/>
        </p:nvSpPr>
        <p:spPr>
          <a:xfrm>
            <a:off x="1415480" y="1139067"/>
            <a:ext cx="6840761" cy="523092"/>
          </a:xfrm>
          <a:prstGeom prst="rect">
            <a:avLst/>
          </a:prstGeom>
          <a:noFill/>
        </p:spPr>
        <p:txBody>
          <a:bodyPr wrap="square" rtlCol="0">
            <a:spAutoFit/>
          </a:bodyPr>
          <a:lstStyle/>
          <a:p>
            <a:pPr>
              <a:defRPr/>
            </a:pPr>
            <a:r>
              <a:rPr lang="en-US" sz="2799" b="1" dirty="0">
                <a:solidFill>
                  <a:prstClr val="black"/>
                </a:solidFill>
                <a:latin typeface="Arial" panose="020B0604020202020204" pitchFamily="34" charset="0"/>
                <a:cs typeface="Arial" panose="020B0604020202020204" pitchFamily="34" charset="0"/>
              </a:rPr>
              <a:t>PROGRESS-CTO Registry</a:t>
            </a:r>
          </a:p>
        </p:txBody>
      </p:sp>
      <p:sp>
        <p:nvSpPr>
          <p:cNvPr id="8" name="TextBox 7">
            <a:extLst>
              <a:ext uri="{FF2B5EF4-FFF2-40B4-BE49-F238E27FC236}">
                <a16:creationId xmlns:a16="http://schemas.microsoft.com/office/drawing/2014/main" id="{51D86FA3-B9EA-46D5-BF02-14471D89F389}"/>
              </a:ext>
            </a:extLst>
          </p:cNvPr>
          <p:cNvSpPr txBox="1"/>
          <p:nvPr/>
        </p:nvSpPr>
        <p:spPr>
          <a:xfrm>
            <a:off x="1135710" y="2742488"/>
            <a:ext cx="7763195" cy="5754652"/>
          </a:xfrm>
          <a:prstGeom prst="rect">
            <a:avLst/>
          </a:prstGeom>
          <a:noFill/>
        </p:spPr>
        <p:txBody>
          <a:bodyPr wrap="square" rtlCol="0">
            <a:spAutoFit/>
          </a:bodyPr>
          <a:lstStyle/>
          <a:p>
            <a:pPr lvl="0">
              <a:defRPr/>
            </a:pPr>
            <a:r>
              <a:rPr lang="en-US" sz="2799" b="1" dirty="0">
                <a:solidFill>
                  <a:srgbClr val="00B050"/>
                </a:solidFill>
              </a:rPr>
              <a:t>Total: 16,078 </a:t>
            </a:r>
            <a:r>
              <a:rPr lang="en-US" sz="2799" dirty="0">
                <a:solidFill>
                  <a:prstClr val="black"/>
                </a:solidFill>
              </a:rPr>
              <a:t>(as of 04/24/2024)</a:t>
            </a:r>
          </a:p>
          <a:p>
            <a:pPr lvl="0">
              <a:defRPr/>
            </a:pPr>
            <a:endParaRPr lang="en-US" sz="2799" dirty="0">
              <a:solidFill>
                <a:prstClr val="black"/>
              </a:solidFill>
            </a:endParaRPr>
          </a:p>
          <a:p>
            <a:pPr>
              <a:defRPr/>
            </a:pPr>
            <a:r>
              <a:rPr lang="en-US" sz="2799" b="1" dirty="0">
                <a:solidFill>
                  <a:prstClr val="black"/>
                </a:solidFill>
                <a:cs typeface="Arial" panose="020B0604020202020204" pitchFamily="34" charset="0"/>
              </a:rPr>
              <a:t>2023: </a:t>
            </a:r>
            <a:r>
              <a:rPr lang="en-US" sz="2799" dirty="0">
                <a:solidFill>
                  <a:prstClr val="black"/>
                </a:solidFill>
                <a:cs typeface="Arial" panose="020B0604020202020204" pitchFamily="34" charset="0"/>
              </a:rPr>
              <a:t>1,703</a:t>
            </a:r>
          </a:p>
          <a:p>
            <a:pPr>
              <a:defRPr/>
            </a:pPr>
            <a:r>
              <a:rPr lang="en-US" sz="2799" b="1" dirty="0">
                <a:solidFill>
                  <a:prstClr val="black"/>
                </a:solidFill>
                <a:cs typeface="Arial" panose="020B0604020202020204" pitchFamily="34" charset="0"/>
              </a:rPr>
              <a:t>2022: </a:t>
            </a:r>
            <a:r>
              <a:rPr lang="en-US" sz="2799" dirty="0">
                <a:solidFill>
                  <a:prstClr val="black"/>
                </a:solidFill>
                <a:cs typeface="Arial" panose="020B0604020202020204" pitchFamily="34" charset="0"/>
              </a:rPr>
              <a:t>2,383</a:t>
            </a:r>
            <a:r>
              <a:rPr lang="en-US" sz="2799" b="1" dirty="0">
                <a:solidFill>
                  <a:prstClr val="black"/>
                </a:solidFill>
                <a:cs typeface="Arial" panose="020B0604020202020204" pitchFamily="34" charset="0"/>
              </a:rPr>
              <a:t> </a:t>
            </a:r>
            <a:endParaRPr lang="en-US" sz="2799" dirty="0">
              <a:solidFill>
                <a:prstClr val="black"/>
              </a:solidFill>
            </a:endParaRPr>
          </a:p>
          <a:p>
            <a:pPr lvl="0">
              <a:defRPr/>
            </a:pPr>
            <a:r>
              <a:rPr lang="en-US" sz="2799" b="1" dirty="0">
                <a:solidFill>
                  <a:prstClr val="black"/>
                </a:solidFill>
                <a:cs typeface="Arial" panose="020B0604020202020204" pitchFamily="34" charset="0"/>
              </a:rPr>
              <a:t>2021: </a:t>
            </a:r>
            <a:r>
              <a:rPr lang="en-US" sz="2799" dirty="0">
                <a:solidFill>
                  <a:prstClr val="black"/>
                </a:solidFill>
                <a:cs typeface="Arial" panose="020B0604020202020204" pitchFamily="34" charset="0"/>
              </a:rPr>
              <a:t>1,737 </a:t>
            </a:r>
          </a:p>
          <a:p>
            <a:pPr lvl="0">
              <a:defRPr/>
            </a:pPr>
            <a:r>
              <a:rPr lang="en-US" sz="2799" b="1" dirty="0">
                <a:solidFill>
                  <a:prstClr val="black"/>
                </a:solidFill>
                <a:cs typeface="Arial" panose="020B0604020202020204" pitchFamily="34" charset="0"/>
              </a:rPr>
              <a:t>2020: </a:t>
            </a:r>
            <a:r>
              <a:rPr lang="en-US" sz="2799" dirty="0">
                <a:solidFill>
                  <a:prstClr val="black"/>
                </a:solidFill>
                <a:cs typeface="Arial" panose="020B0604020202020204" pitchFamily="34" charset="0"/>
              </a:rPr>
              <a:t>1,586</a:t>
            </a:r>
          </a:p>
          <a:p>
            <a:pPr>
              <a:defRPr/>
            </a:pPr>
            <a:endParaRPr lang="en-US" sz="2500" dirty="0">
              <a:solidFill>
                <a:prstClr val="black"/>
              </a:solidFill>
            </a:endParaRPr>
          </a:p>
          <a:p>
            <a:pPr>
              <a:defRPr/>
            </a:pPr>
            <a:endParaRPr lang="en-US" sz="2500" dirty="0">
              <a:solidFill>
                <a:prstClr val="black"/>
              </a:solidFill>
            </a:endParaRPr>
          </a:p>
          <a:p>
            <a:pPr>
              <a:defRPr/>
            </a:pPr>
            <a:endParaRPr lang="en-US" sz="2500" dirty="0">
              <a:solidFill>
                <a:prstClr val="black"/>
              </a:solidFill>
            </a:endParaRPr>
          </a:p>
          <a:p>
            <a:pPr>
              <a:defRPr/>
            </a:pPr>
            <a:endParaRPr lang="en-US" sz="2500" dirty="0">
              <a:solidFill>
                <a:prstClr val="black"/>
              </a:solidFill>
            </a:endParaRPr>
          </a:p>
          <a:p>
            <a:pPr>
              <a:defRPr/>
            </a:pPr>
            <a:endParaRPr lang="en-US" sz="2500" dirty="0">
              <a:solidFill>
                <a:prstClr val="black"/>
              </a:solidFill>
            </a:endParaRPr>
          </a:p>
          <a:p>
            <a:pPr>
              <a:defRPr/>
            </a:pPr>
            <a:endParaRPr lang="en-US" sz="2500" dirty="0">
              <a:solidFill>
                <a:prstClr val="black"/>
              </a:solidFill>
            </a:endParaRPr>
          </a:p>
          <a:p>
            <a:pPr>
              <a:defRPr/>
            </a:pPr>
            <a:endParaRPr lang="en-US" sz="2500" dirty="0">
              <a:solidFill>
                <a:prstClr val="black"/>
              </a:solidFill>
            </a:endParaRPr>
          </a:p>
          <a:p>
            <a:pPr>
              <a:defRPr/>
            </a:pPr>
            <a:endParaRPr lang="en-US" sz="2500" dirty="0">
              <a:solidFill>
                <a:prstClr val="black"/>
              </a:solidFill>
            </a:endParaRPr>
          </a:p>
        </p:txBody>
      </p:sp>
    </p:spTree>
    <p:extLst>
      <p:ext uri="{BB962C8B-B14F-4D97-AF65-F5344CB8AC3E}">
        <p14:creationId xmlns:p14="http://schemas.microsoft.com/office/powerpoint/2010/main" val="3238537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B56714-ADE9-4C38-295B-41260B165B00}"/>
              </a:ext>
            </a:extLst>
          </p:cNvPr>
          <p:cNvPicPr>
            <a:picLocks noChangeAspect="1"/>
          </p:cNvPicPr>
          <p:nvPr/>
        </p:nvPicPr>
        <p:blipFill rotWithShape="1">
          <a:blip r:embed="rId2"/>
          <a:srcRect l="68489" t="17752" r="18983" b="45166"/>
          <a:stretch/>
        </p:blipFill>
        <p:spPr>
          <a:xfrm>
            <a:off x="28578" y="0"/>
            <a:ext cx="5383044" cy="4481565"/>
          </a:xfrm>
          <a:prstGeom prst="rect">
            <a:avLst/>
          </a:prstGeom>
        </p:spPr>
      </p:pic>
      <p:pic>
        <p:nvPicPr>
          <p:cNvPr id="12" name="Picture 11" descr="A close-up of a medical information&#10;&#10;Description automatically generated">
            <a:extLst>
              <a:ext uri="{FF2B5EF4-FFF2-40B4-BE49-F238E27FC236}">
                <a16:creationId xmlns:a16="http://schemas.microsoft.com/office/drawing/2014/main" id="{8A087BC7-DF2A-4ED5-8DB9-6B660E6FE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469" y="539726"/>
            <a:ext cx="6355689" cy="3575074"/>
          </a:xfrm>
          <a:prstGeom prst="rect">
            <a:avLst/>
          </a:prstGeom>
          <a:ln>
            <a:noFill/>
          </a:ln>
        </p:spPr>
      </p:pic>
      <p:pic>
        <p:nvPicPr>
          <p:cNvPr id="14" name="Picture 13">
            <a:extLst>
              <a:ext uri="{FF2B5EF4-FFF2-40B4-BE49-F238E27FC236}">
                <a16:creationId xmlns:a16="http://schemas.microsoft.com/office/drawing/2014/main" id="{7189F264-17B5-EEA8-67EE-916CDC53D443}"/>
              </a:ext>
            </a:extLst>
          </p:cNvPr>
          <p:cNvPicPr>
            <a:picLocks noChangeAspect="1"/>
          </p:cNvPicPr>
          <p:nvPr/>
        </p:nvPicPr>
        <p:blipFill rotWithShape="1">
          <a:blip r:embed="rId4"/>
          <a:srcRect l="64945" t="32912" r="14863" b="9707"/>
          <a:stretch/>
        </p:blipFill>
        <p:spPr>
          <a:xfrm>
            <a:off x="180872" y="4410299"/>
            <a:ext cx="5074416" cy="3737987"/>
          </a:xfrm>
          <a:prstGeom prst="rect">
            <a:avLst/>
          </a:prstGeom>
        </p:spPr>
      </p:pic>
      <p:pic>
        <p:nvPicPr>
          <p:cNvPr id="1026" name="Picture 2" descr="Figure 3">
            <a:extLst>
              <a:ext uri="{FF2B5EF4-FFF2-40B4-BE49-F238E27FC236}">
                <a16:creationId xmlns:a16="http://schemas.microsoft.com/office/drawing/2014/main" id="{E60CD4F4-0ED1-14BD-6F5D-ECB6C5B8EC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791" y="4410299"/>
            <a:ext cx="5383043" cy="31917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66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57710-55F2-C075-CD41-1F712704C653}"/>
              </a:ext>
            </a:extLst>
          </p:cNvPr>
          <p:cNvPicPr>
            <a:picLocks noChangeAspect="1"/>
          </p:cNvPicPr>
          <p:nvPr/>
        </p:nvPicPr>
        <p:blipFill rotWithShape="1">
          <a:blip r:embed="rId2"/>
          <a:srcRect l="50000" t="19963" r="24505" b="30513"/>
          <a:stretch/>
        </p:blipFill>
        <p:spPr>
          <a:xfrm>
            <a:off x="193786" y="181797"/>
            <a:ext cx="5902214" cy="3224593"/>
          </a:xfrm>
          <a:prstGeom prst="rect">
            <a:avLst/>
          </a:prstGeom>
        </p:spPr>
      </p:pic>
      <p:pic>
        <p:nvPicPr>
          <p:cNvPr id="8" name="Picture 7">
            <a:extLst>
              <a:ext uri="{FF2B5EF4-FFF2-40B4-BE49-F238E27FC236}">
                <a16:creationId xmlns:a16="http://schemas.microsoft.com/office/drawing/2014/main" id="{492C8184-1FBC-E449-B5D1-0A4C2BAAF7DB}"/>
              </a:ext>
            </a:extLst>
          </p:cNvPr>
          <p:cNvPicPr>
            <a:picLocks noChangeAspect="1"/>
          </p:cNvPicPr>
          <p:nvPr/>
        </p:nvPicPr>
        <p:blipFill rotWithShape="1">
          <a:blip r:embed="rId3"/>
          <a:srcRect l="59176" t="26996" r="14450" b="9414"/>
          <a:stretch/>
        </p:blipFill>
        <p:spPr>
          <a:xfrm>
            <a:off x="365470" y="3743011"/>
            <a:ext cx="5558846" cy="3769593"/>
          </a:xfrm>
          <a:prstGeom prst="rect">
            <a:avLst/>
          </a:prstGeom>
        </p:spPr>
      </p:pic>
      <p:pic>
        <p:nvPicPr>
          <p:cNvPr id="2050" name="Picture 2" descr="Fig. 1">
            <a:extLst>
              <a:ext uri="{FF2B5EF4-FFF2-40B4-BE49-F238E27FC236}">
                <a16:creationId xmlns:a16="http://schemas.microsoft.com/office/drawing/2014/main" id="{94E9F53D-DD3D-4507-D44C-E5863CCE4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514" y="57672"/>
            <a:ext cx="3348871" cy="19613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 2">
            <a:extLst>
              <a:ext uri="{FF2B5EF4-FFF2-40B4-BE49-F238E27FC236}">
                <a16:creationId xmlns:a16="http://schemas.microsoft.com/office/drawing/2014/main" id="{A7CE97AC-2FCA-2A5D-2FA4-8947E31F7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3706" y="2303532"/>
            <a:ext cx="5142824" cy="4410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78C721-52EB-CD64-75F2-65866BD95B74}"/>
              </a:ext>
            </a:extLst>
          </p:cNvPr>
          <p:cNvSpPr txBox="1"/>
          <p:nvPr/>
        </p:nvSpPr>
        <p:spPr>
          <a:xfrm>
            <a:off x="6407513" y="6851157"/>
            <a:ext cx="6094324" cy="461665"/>
          </a:xfrm>
          <a:prstGeom prst="rect">
            <a:avLst/>
          </a:prstGeom>
          <a:noFill/>
        </p:spPr>
        <p:txBody>
          <a:bodyPr wrap="square">
            <a:spAutoFit/>
          </a:bodyPr>
          <a:lstStyle/>
          <a:p>
            <a:r>
              <a:rPr lang="en-US" sz="1200" b="0" i="0" dirty="0">
                <a:solidFill>
                  <a:srgbClr val="2E2E2E"/>
                </a:solidFill>
                <a:effectLst/>
                <a:latin typeface="Arial" panose="020B0604020202020204" pitchFamily="34" charset="0"/>
                <a:cs typeface="Arial" panose="020B0604020202020204" pitchFamily="34" charset="0"/>
              </a:rPr>
              <a:t>Fig. 2. Forest plot of multivariable analysis of parameters associated with technical success (Panel A) and MACE (Panel B).</a:t>
            </a:r>
            <a:endParaRPr lang="en-US"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4552E5-8314-2011-4EBE-4C0880B58CFA}"/>
              </a:ext>
            </a:extLst>
          </p:cNvPr>
          <p:cNvSpPr txBox="1"/>
          <p:nvPr/>
        </p:nvSpPr>
        <p:spPr>
          <a:xfrm>
            <a:off x="10039991" y="181797"/>
            <a:ext cx="2260879" cy="1169551"/>
          </a:xfrm>
          <a:prstGeom prst="rect">
            <a:avLst/>
          </a:prstGeom>
          <a:noFill/>
        </p:spPr>
        <p:txBody>
          <a:bodyPr wrap="square">
            <a:spAutoFit/>
          </a:bodyPr>
          <a:lstStyle/>
          <a:p>
            <a:pPr algn="l"/>
            <a:r>
              <a:rPr lang="en-US" sz="1200" b="0" i="0" dirty="0">
                <a:solidFill>
                  <a:srgbClr val="2E2E2E"/>
                </a:solidFill>
                <a:effectLst/>
                <a:latin typeface="Arial" panose="020B0604020202020204" pitchFamily="34" charset="0"/>
                <a:cs typeface="Arial" panose="020B0604020202020204" pitchFamily="34" charset="0"/>
              </a:rPr>
              <a:t>Fig. 1. In-hospital complications classified by quantity of calcium within the occluded vessel.</a:t>
            </a:r>
          </a:p>
          <a:p>
            <a:br>
              <a:rPr lang="en-US" sz="11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4DFF42C-3FB8-D9D0-86B7-764F4928B055}"/>
              </a:ext>
            </a:extLst>
          </p:cNvPr>
          <p:cNvPicPr>
            <a:picLocks noChangeAspect="1"/>
          </p:cNvPicPr>
          <p:nvPr/>
        </p:nvPicPr>
        <p:blipFill rotWithShape="1">
          <a:blip r:embed="rId6"/>
          <a:srcRect l="59094" t="41383" r="16099" b="26410"/>
          <a:stretch/>
        </p:blipFill>
        <p:spPr>
          <a:xfrm>
            <a:off x="1236231" y="3590049"/>
            <a:ext cx="5031455" cy="1837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6382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B3CC42-7496-13EC-8F1A-6E4D9019068F}"/>
              </a:ext>
            </a:extLst>
          </p:cNvPr>
          <p:cNvPicPr>
            <a:picLocks noChangeAspect="1"/>
          </p:cNvPicPr>
          <p:nvPr/>
        </p:nvPicPr>
        <p:blipFill rotWithShape="1">
          <a:blip r:embed="rId2"/>
          <a:srcRect l="15082" t="24652" r="65632" b="30220"/>
          <a:stretch/>
        </p:blipFill>
        <p:spPr>
          <a:xfrm>
            <a:off x="170822" y="140676"/>
            <a:ext cx="5633994" cy="3707841"/>
          </a:xfrm>
          <a:prstGeom prst="rect">
            <a:avLst/>
          </a:prstGeom>
        </p:spPr>
      </p:pic>
      <p:pic>
        <p:nvPicPr>
          <p:cNvPr id="1026" name="Picture 2" descr="Figure 1">
            <a:extLst>
              <a:ext uri="{FF2B5EF4-FFF2-40B4-BE49-F238E27FC236}">
                <a16:creationId xmlns:a16="http://schemas.microsoft.com/office/drawing/2014/main" id="{9D0CD8C7-26AA-BDB1-2DA1-587F78FC5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98" y="4381084"/>
            <a:ext cx="5468868" cy="2421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651019A-C27D-927D-0C09-CCFBEA15A82B}"/>
              </a:ext>
            </a:extLst>
          </p:cNvPr>
          <p:cNvPicPr>
            <a:picLocks noChangeAspect="1"/>
          </p:cNvPicPr>
          <p:nvPr/>
        </p:nvPicPr>
        <p:blipFill rotWithShape="1">
          <a:blip r:embed="rId4"/>
          <a:srcRect l="14918" t="27583" r="64688" b="15274"/>
          <a:stretch/>
        </p:blipFill>
        <p:spPr>
          <a:xfrm>
            <a:off x="6873021" y="2566"/>
            <a:ext cx="5148157" cy="4056808"/>
          </a:xfrm>
          <a:prstGeom prst="rect">
            <a:avLst/>
          </a:prstGeom>
        </p:spPr>
      </p:pic>
      <p:sp>
        <p:nvSpPr>
          <p:cNvPr id="12" name="TextBox 11">
            <a:extLst>
              <a:ext uri="{FF2B5EF4-FFF2-40B4-BE49-F238E27FC236}">
                <a16:creationId xmlns:a16="http://schemas.microsoft.com/office/drawing/2014/main" id="{A56AE1F8-1F1D-84EA-212B-E5910A7B0EB3}"/>
              </a:ext>
            </a:extLst>
          </p:cNvPr>
          <p:cNvSpPr txBox="1"/>
          <p:nvPr/>
        </p:nvSpPr>
        <p:spPr>
          <a:xfrm>
            <a:off x="6923265" y="7703548"/>
            <a:ext cx="5218495" cy="430887"/>
          </a:xfrm>
          <a:prstGeom prst="rect">
            <a:avLst/>
          </a:prstGeom>
          <a:noFill/>
        </p:spPr>
        <p:txBody>
          <a:bodyPr wrap="square">
            <a:spAutoFit/>
          </a:bodyPr>
          <a:lstStyle/>
          <a:p>
            <a:r>
              <a:rPr lang="en-US" sz="1100" b="0" i="0" dirty="0">
                <a:solidFill>
                  <a:srgbClr val="2E2E2E"/>
                </a:solidFill>
                <a:effectLst/>
                <a:latin typeface="Arial" panose="020B0604020202020204" pitchFamily="34" charset="0"/>
                <a:cs typeface="Arial" panose="020B0604020202020204" pitchFamily="34" charset="0"/>
              </a:rPr>
              <a:t>Forest plot of multivariable analysis of parameters associated with guidewire manipulation time ≥30 minutes in patients with primary antegrade approach. </a:t>
            </a:r>
            <a:endParaRPr lang="en-US" sz="1100" dirty="0">
              <a:solidFill>
                <a:srgbClr val="2E2E2E"/>
              </a:solidFill>
              <a:latin typeface="Arial" panose="020B0604020202020204" pitchFamily="34" charset="0"/>
              <a:cs typeface="Arial" panose="020B0604020202020204" pitchFamily="34" charset="0"/>
            </a:endParaRPr>
          </a:p>
        </p:txBody>
      </p:sp>
      <p:pic>
        <p:nvPicPr>
          <p:cNvPr id="1032" name="Picture 8" descr="Figure 6">
            <a:extLst>
              <a:ext uri="{FF2B5EF4-FFF2-40B4-BE49-F238E27FC236}">
                <a16:creationId xmlns:a16="http://schemas.microsoft.com/office/drawing/2014/main" id="{FF5A4896-0A7E-6F10-5AB4-D19187D92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3556" y="4473387"/>
            <a:ext cx="4861784" cy="308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00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334" t="35965" r="67456" b="15614"/>
          <a:stretch/>
        </p:blipFill>
        <p:spPr>
          <a:xfrm>
            <a:off x="203263" y="201989"/>
            <a:ext cx="5943600" cy="4213442"/>
          </a:xfrm>
          <a:prstGeom prst="rect">
            <a:avLst/>
          </a:prstGeom>
        </p:spPr>
      </p:pic>
      <p:pic>
        <p:nvPicPr>
          <p:cNvPr id="4" name="Picture 3"/>
          <p:cNvPicPr>
            <a:picLocks noChangeAspect="1"/>
          </p:cNvPicPr>
          <p:nvPr/>
        </p:nvPicPr>
        <p:blipFill rotWithShape="1">
          <a:blip r:embed="rId3"/>
          <a:srcRect l="13192" t="35765" r="67114" b="27255"/>
          <a:stretch/>
        </p:blipFill>
        <p:spPr>
          <a:xfrm>
            <a:off x="203263" y="4415431"/>
            <a:ext cx="6712728" cy="3545228"/>
          </a:xfrm>
          <a:prstGeom prst="rect">
            <a:avLst/>
          </a:prstGeom>
        </p:spPr>
      </p:pic>
      <p:pic>
        <p:nvPicPr>
          <p:cNvPr id="16388" name="Picture 4" descr="Verreault-Julien PROGRESS-CTO 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212" y="201989"/>
            <a:ext cx="4222555" cy="30965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71211" y="3298530"/>
            <a:ext cx="4222555" cy="769441"/>
          </a:xfrm>
          <a:prstGeom prst="rect">
            <a:avLst/>
          </a:prstGeom>
        </p:spPr>
        <p:txBody>
          <a:bodyPr wrap="square">
            <a:spAutoFit/>
          </a:bodyPr>
          <a:lstStyle/>
          <a:p>
            <a:r>
              <a:rPr lang="en-US" sz="1100" dirty="0"/>
              <a:t>Multivariable logistic regression model for vascular complications. There was no significant association between </a:t>
            </a:r>
            <a:r>
              <a:rPr lang="en-US" sz="1100" dirty="0" err="1"/>
              <a:t>bivalirudin</a:t>
            </a:r>
            <a:r>
              <a:rPr lang="en-US" sz="1100" dirty="0"/>
              <a:t> and the risk of vascular access complications (OR, 1.76; 95% CI, 0.24-12.82).</a:t>
            </a:r>
            <a:br>
              <a:rPr lang="en-US" sz="1100" dirty="0"/>
            </a:br>
            <a:endParaRPr lang="en-US" sz="1100" dirty="0"/>
          </a:p>
        </p:txBody>
      </p:sp>
      <p:pic>
        <p:nvPicPr>
          <p:cNvPr id="16390" name="Picture 6" descr="Verreault-Julien PROGRESS-CTO Fig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1223" y="4237249"/>
            <a:ext cx="4082530" cy="29914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941223" y="7241438"/>
            <a:ext cx="4082530" cy="1292662"/>
          </a:xfrm>
          <a:prstGeom prst="rect">
            <a:avLst/>
          </a:prstGeom>
        </p:spPr>
        <p:txBody>
          <a:bodyPr wrap="square">
            <a:spAutoFit/>
          </a:bodyPr>
          <a:lstStyle/>
          <a:p>
            <a:r>
              <a:rPr lang="en-US" sz="1200" dirty="0"/>
              <a:t>Multivariable logistic regression model for net adverse cardiovascular events.  After adjustment for potential confounders, the use of </a:t>
            </a:r>
            <a:r>
              <a:rPr lang="en-US" sz="1200" dirty="0" err="1"/>
              <a:t>bivalirudin</a:t>
            </a:r>
            <a:r>
              <a:rPr lang="en-US" sz="1200" dirty="0"/>
              <a:t> was not associated with an increased risk of NACE (odds ratio [OR], 0.99; 95% confidence interval [CI], 0.13-7.27).</a:t>
            </a:r>
            <a:br>
              <a:rPr lang="en-US" dirty="0">
                <a:solidFill>
                  <a:srgbClr val="1B1C42"/>
                </a:solidFill>
                <a:hlinkClick r:id="rId6"/>
              </a:rPr>
            </a:br>
            <a:endParaRPr lang="en-US" dirty="0"/>
          </a:p>
        </p:txBody>
      </p:sp>
    </p:spTree>
    <p:extLst>
      <p:ext uri="{BB962C8B-B14F-4D97-AF65-F5344CB8AC3E}">
        <p14:creationId xmlns:p14="http://schemas.microsoft.com/office/powerpoint/2010/main" val="2769714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491" t="10702" r="68509" b="4103"/>
          <a:stretch/>
        </p:blipFill>
        <p:spPr>
          <a:xfrm>
            <a:off x="0" y="-1"/>
            <a:ext cx="6789375" cy="8134067"/>
          </a:xfrm>
          <a:prstGeom prst="rect">
            <a:avLst/>
          </a:prstGeom>
        </p:spPr>
      </p:pic>
      <p:sp>
        <p:nvSpPr>
          <p:cNvPr id="3" name="Rectangle 2"/>
          <p:cNvSpPr/>
          <p:nvPr/>
        </p:nvSpPr>
        <p:spPr>
          <a:xfrm>
            <a:off x="6986012" y="6620005"/>
            <a:ext cx="5043234"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Lower technical success and higher MACE, after adjustment.</a:t>
            </a:r>
          </a:p>
        </p:txBody>
      </p:sp>
      <p:sp>
        <p:nvSpPr>
          <p:cNvPr id="4" name="Rectangle 3"/>
          <p:cNvSpPr/>
          <p:nvPr/>
        </p:nvSpPr>
        <p:spPr>
          <a:xfrm>
            <a:off x="6986012" y="2182283"/>
            <a:ext cx="504323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More comorbidities</a:t>
            </a:r>
          </a:p>
        </p:txBody>
      </p:sp>
      <p:sp>
        <p:nvSpPr>
          <p:cNvPr id="5" name="Rectangle 4"/>
          <p:cNvSpPr/>
          <p:nvPr/>
        </p:nvSpPr>
        <p:spPr>
          <a:xfrm>
            <a:off x="6986012" y="2993734"/>
            <a:ext cx="504323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Higher J-CTO score</a:t>
            </a:r>
          </a:p>
        </p:txBody>
      </p:sp>
      <p:sp>
        <p:nvSpPr>
          <p:cNvPr id="6" name="Rectangle 5"/>
          <p:cNvSpPr/>
          <p:nvPr/>
        </p:nvSpPr>
        <p:spPr>
          <a:xfrm>
            <a:off x="6986012" y="885957"/>
            <a:ext cx="5043234"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LONG LESIONS</a:t>
            </a:r>
          </a:p>
        </p:txBody>
      </p:sp>
      <p:sp>
        <p:nvSpPr>
          <p:cNvPr id="7" name="Down Arrow 6"/>
          <p:cNvSpPr/>
          <p:nvPr/>
        </p:nvSpPr>
        <p:spPr>
          <a:xfrm>
            <a:off x="9218871" y="1407992"/>
            <a:ext cx="577516" cy="56548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6986012" y="4411829"/>
            <a:ext cx="5043234"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Longer procedure &amp; fluoroscopy time</a:t>
            </a:r>
          </a:p>
        </p:txBody>
      </p:sp>
      <p:sp>
        <p:nvSpPr>
          <p:cNvPr id="9" name="Rectangle 8"/>
          <p:cNvSpPr/>
          <p:nvPr/>
        </p:nvSpPr>
        <p:spPr>
          <a:xfrm>
            <a:off x="6986012" y="3738628"/>
            <a:ext cx="504323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Retrograde wiring more often</a:t>
            </a:r>
          </a:p>
        </p:txBody>
      </p:sp>
      <p:sp>
        <p:nvSpPr>
          <p:cNvPr id="11" name="Rectangle 10"/>
          <p:cNvSpPr/>
          <p:nvPr/>
        </p:nvSpPr>
        <p:spPr>
          <a:xfrm>
            <a:off x="6986012" y="5515917"/>
            <a:ext cx="5043234"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More contrast volume &amp; higher air </a:t>
            </a:r>
            <a:r>
              <a:rPr lang="en-US" sz="2800" dirty="0" err="1">
                <a:solidFill>
                  <a:schemeClr val="bg1"/>
                </a:solidFill>
                <a:latin typeface="Arial" panose="020B0604020202020204" pitchFamily="34" charset="0"/>
                <a:cs typeface="Arial" panose="020B0604020202020204" pitchFamily="34" charset="0"/>
              </a:rPr>
              <a:t>kerma</a:t>
            </a:r>
            <a:r>
              <a:rPr lang="en-US" sz="2800" dirty="0">
                <a:solidFill>
                  <a:schemeClr val="bg1"/>
                </a:solidFill>
                <a:latin typeface="Arial" panose="020B0604020202020204" pitchFamily="34" charset="0"/>
                <a:cs typeface="Arial" panose="020B0604020202020204" pitchFamily="34" charset="0"/>
              </a:rPr>
              <a:t> radiation dose</a:t>
            </a:r>
          </a:p>
        </p:txBody>
      </p:sp>
    </p:spTree>
    <p:extLst>
      <p:ext uri="{BB962C8B-B14F-4D97-AF65-F5344CB8AC3E}">
        <p14:creationId xmlns:p14="http://schemas.microsoft.com/office/powerpoint/2010/main" val="1375895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385" t="26191" r="67634" b="15564"/>
          <a:stretch/>
        </p:blipFill>
        <p:spPr>
          <a:xfrm>
            <a:off x="84221" y="1"/>
            <a:ext cx="4403558" cy="3800643"/>
          </a:xfrm>
          <a:prstGeom prst="rect">
            <a:avLst/>
          </a:prstGeom>
        </p:spPr>
      </p:pic>
      <p:pic>
        <p:nvPicPr>
          <p:cNvPr id="17410" name="Picture 2" descr="Kostantinis Equipment Utilization in CTO-PCI Fi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738" y="121265"/>
            <a:ext cx="5922628" cy="26432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51734" y="2764559"/>
            <a:ext cx="5529597" cy="461665"/>
          </a:xfrm>
          <a:prstGeom prst="rect">
            <a:avLst/>
          </a:prstGeom>
        </p:spPr>
        <p:txBody>
          <a:bodyPr wrap="square">
            <a:spAutoFit/>
          </a:bodyPr>
          <a:lstStyle/>
          <a:p>
            <a:r>
              <a:rPr lang="en-US" sz="1200" dirty="0">
                <a:solidFill>
                  <a:srgbClr val="212529"/>
                </a:solidFill>
                <a:latin typeface="Arial" panose="020B0604020202020204" pitchFamily="34" charset="0"/>
                <a:cs typeface="Arial" panose="020B0604020202020204" pitchFamily="34" charset="0"/>
              </a:rPr>
              <a:t>Median number of guidewires used according to J-CTO score for (A) </a:t>
            </a:r>
            <a:r>
              <a:rPr lang="en-US" sz="1200" dirty="0" err="1">
                <a:solidFill>
                  <a:srgbClr val="212529"/>
                </a:solidFill>
                <a:latin typeface="Arial" panose="020B0604020202020204" pitchFamily="34" charset="0"/>
                <a:cs typeface="Arial" panose="020B0604020202020204" pitchFamily="34" charset="0"/>
              </a:rPr>
              <a:t>antegrade</a:t>
            </a:r>
            <a:r>
              <a:rPr lang="en-US" sz="1200" dirty="0">
                <a:solidFill>
                  <a:srgbClr val="212529"/>
                </a:solidFill>
                <a:latin typeface="Arial" panose="020B0604020202020204" pitchFamily="34" charset="0"/>
                <a:cs typeface="Arial" panose="020B0604020202020204" pitchFamily="34" charset="0"/>
              </a:rPr>
              <a:t>-only approach and (B) retrograde approach.</a:t>
            </a:r>
            <a:endParaRPr lang="en-US" sz="1200" dirty="0">
              <a:latin typeface="Arial" panose="020B0604020202020204" pitchFamily="34" charset="0"/>
              <a:cs typeface="Arial" panose="020B0604020202020204" pitchFamily="34" charset="0"/>
            </a:endParaRPr>
          </a:p>
        </p:txBody>
      </p:sp>
      <p:pic>
        <p:nvPicPr>
          <p:cNvPr id="17412" name="Picture 4" descr="Kostantinis Equipment Utilization in CTO-PCI Fi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4" y="3287779"/>
            <a:ext cx="6120444" cy="408314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Kostantinis Equipment Utilization in CTO-PCI Fig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1734" y="3444778"/>
            <a:ext cx="5859546" cy="3926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3483" y="7426372"/>
            <a:ext cx="5735220"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(A) Most commonly used guidewires for </a:t>
            </a:r>
            <a:r>
              <a:rPr lang="en-US" sz="1200" dirty="0" err="1">
                <a:latin typeface="Arial" panose="020B0604020202020204" pitchFamily="34" charset="0"/>
                <a:cs typeface="Arial" panose="020B0604020202020204" pitchFamily="34" charset="0"/>
              </a:rPr>
              <a:t>antegrade</a:t>
            </a:r>
            <a:r>
              <a:rPr lang="en-US" sz="1200" dirty="0">
                <a:latin typeface="Arial" panose="020B0604020202020204" pitchFamily="34" charset="0"/>
                <a:cs typeface="Arial" panose="020B0604020202020204" pitchFamily="34" charset="0"/>
              </a:rPr>
              <a:t> wiring. (B) Temporal trends on guidewires for </a:t>
            </a:r>
            <a:r>
              <a:rPr lang="en-US" sz="1200" dirty="0" err="1">
                <a:latin typeface="Arial" panose="020B0604020202020204" pitchFamily="34" charset="0"/>
                <a:cs typeface="Arial" panose="020B0604020202020204" pitchFamily="34" charset="0"/>
              </a:rPr>
              <a:t>antegrade</a:t>
            </a:r>
            <a:r>
              <a:rPr lang="en-US" sz="1200" dirty="0">
                <a:latin typeface="Arial" panose="020B0604020202020204" pitchFamily="34" charset="0"/>
                <a:cs typeface="Arial" panose="020B0604020202020204" pitchFamily="34" charset="0"/>
              </a:rPr>
              <a:t> wiring. (C) Most commonly used </a:t>
            </a:r>
            <a:r>
              <a:rPr lang="en-US" sz="1200" dirty="0" err="1">
                <a:latin typeface="Arial" panose="020B0604020202020204" pitchFamily="34" charset="0"/>
                <a:cs typeface="Arial" panose="020B0604020202020204" pitchFamily="34" charset="0"/>
              </a:rPr>
              <a:t>microcatheters</a:t>
            </a:r>
            <a:r>
              <a:rPr lang="en-US" sz="1200" dirty="0">
                <a:latin typeface="Arial" panose="020B0604020202020204" pitchFamily="34" charset="0"/>
                <a:cs typeface="Arial" panose="020B0604020202020204" pitchFamily="34" charset="0"/>
              </a:rPr>
              <a:t> for </a:t>
            </a:r>
            <a:r>
              <a:rPr lang="en-US" sz="1200" dirty="0" err="1">
                <a:latin typeface="Arial" panose="020B0604020202020204" pitchFamily="34" charset="0"/>
                <a:cs typeface="Arial" panose="020B0604020202020204" pitchFamily="34" charset="0"/>
              </a:rPr>
              <a:t>antegrade</a:t>
            </a:r>
            <a:r>
              <a:rPr lang="en-US" sz="1200" dirty="0">
                <a:latin typeface="Arial" panose="020B0604020202020204" pitchFamily="34" charset="0"/>
                <a:cs typeface="Arial" panose="020B0604020202020204" pitchFamily="34" charset="0"/>
              </a:rPr>
              <a:t> wiring. (D) Temporal trends on </a:t>
            </a:r>
            <a:r>
              <a:rPr lang="en-US" sz="1200" dirty="0" err="1">
                <a:latin typeface="Arial" panose="020B0604020202020204" pitchFamily="34" charset="0"/>
                <a:cs typeface="Arial" panose="020B0604020202020204" pitchFamily="34" charset="0"/>
              </a:rPr>
              <a:t>microcatheters</a:t>
            </a:r>
            <a:r>
              <a:rPr lang="en-US" sz="1200" dirty="0">
                <a:latin typeface="Arial" panose="020B0604020202020204" pitchFamily="34" charset="0"/>
                <a:cs typeface="Arial" panose="020B0604020202020204" pitchFamily="34" charset="0"/>
              </a:rPr>
              <a:t> for </a:t>
            </a:r>
            <a:r>
              <a:rPr lang="en-US" sz="1200" dirty="0" err="1">
                <a:latin typeface="Arial" panose="020B0604020202020204" pitchFamily="34" charset="0"/>
                <a:cs typeface="Arial" panose="020B0604020202020204" pitchFamily="34" charset="0"/>
              </a:rPr>
              <a:t>antegrade</a:t>
            </a:r>
            <a:r>
              <a:rPr lang="en-US" sz="1200" dirty="0">
                <a:latin typeface="Arial" panose="020B0604020202020204" pitchFamily="34" charset="0"/>
                <a:cs typeface="Arial" panose="020B0604020202020204" pitchFamily="34" charset="0"/>
              </a:rPr>
              <a:t> wiring.</a:t>
            </a:r>
          </a:p>
        </p:txBody>
      </p:sp>
      <p:sp>
        <p:nvSpPr>
          <p:cNvPr id="5" name="Rectangle 4"/>
          <p:cNvSpPr/>
          <p:nvPr/>
        </p:nvSpPr>
        <p:spPr>
          <a:xfrm>
            <a:off x="6296356" y="7426372"/>
            <a:ext cx="6096000" cy="646331"/>
          </a:xfrm>
          <a:prstGeom prst="rect">
            <a:avLst/>
          </a:prstGeom>
        </p:spPr>
        <p:txBody>
          <a:bodyPr>
            <a:spAutoFit/>
          </a:bodyPr>
          <a:lstStyle/>
          <a:p>
            <a:r>
              <a:rPr lang="en-US" sz="1200" dirty="0">
                <a:solidFill>
                  <a:srgbClr val="212529"/>
                </a:solidFill>
                <a:latin typeface="Arial" panose="020B0604020202020204" pitchFamily="34" charset="0"/>
                <a:cs typeface="Arial" panose="020B0604020202020204" pitchFamily="34" charset="0"/>
              </a:rPr>
              <a:t>(A) Most commonly used guidewires for retrograde approach. (B) Temporal trends on guidewires for retrograde approach. (C) Most commonly used </a:t>
            </a:r>
            <a:r>
              <a:rPr lang="en-US" sz="1200" dirty="0" err="1">
                <a:solidFill>
                  <a:srgbClr val="212529"/>
                </a:solidFill>
                <a:latin typeface="Arial" panose="020B0604020202020204" pitchFamily="34" charset="0"/>
                <a:cs typeface="Arial" panose="020B0604020202020204" pitchFamily="34" charset="0"/>
              </a:rPr>
              <a:t>microcatheters</a:t>
            </a:r>
            <a:r>
              <a:rPr lang="en-US" sz="1200" dirty="0">
                <a:solidFill>
                  <a:srgbClr val="212529"/>
                </a:solidFill>
                <a:latin typeface="Arial" panose="020B0604020202020204" pitchFamily="34" charset="0"/>
                <a:cs typeface="Arial" panose="020B0604020202020204" pitchFamily="34" charset="0"/>
              </a:rPr>
              <a:t> for retrograde approach. (D) Temporal trends on </a:t>
            </a:r>
            <a:r>
              <a:rPr lang="en-US" sz="1200" dirty="0" err="1">
                <a:solidFill>
                  <a:srgbClr val="212529"/>
                </a:solidFill>
                <a:latin typeface="Arial" panose="020B0604020202020204" pitchFamily="34" charset="0"/>
                <a:cs typeface="Arial" panose="020B0604020202020204" pitchFamily="34" charset="0"/>
              </a:rPr>
              <a:t>microcatheters</a:t>
            </a:r>
            <a:r>
              <a:rPr lang="en-US" sz="1200" dirty="0">
                <a:solidFill>
                  <a:srgbClr val="212529"/>
                </a:solidFill>
                <a:latin typeface="Arial" panose="020B0604020202020204" pitchFamily="34" charset="0"/>
                <a:cs typeface="Arial" panose="020B0604020202020204" pitchFamily="34" charset="0"/>
              </a:rPr>
              <a:t> for retrograde approach.</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039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23" t="18309" r="75016" b="23810"/>
          <a:stretch/>
        </p:blipFill>
        <p:spPr>
          <a:xfrm>
            <a:off x="177421" y="132933"/>
            <a:ext cx="5308979" cy="3518772"/>
          </a:xfrm>
          <a:prstGeom prst="rect">
            <a:avLst/>
          </a:prstGeom>
        </p:spPr>
      </p:pic>
      <p:pic>
        <p:nvPicPr>
          <p:cNvPr id="3" name="Picture 2"/>
          <p:cNvPicPr>
            <a:picLocks noChangeAspect="1"/>
          </p:cNvPicPr>
          <p:nvPr/>
        </p:nvPicPr>
        <p:blipFill rotWithShape="1">
          <a:blip r:embed="rId3"/>
          <a:srcRect l="10424" t="60069" r="65396" b="5297"/>
          <a:stretch/>
        </p:blipFill>
        <p:spPr>
          <a:xfrm>
            <a:off x="156174" y="3597290"/>
            <a:ext cx="11499014" cy="4632310"/>
          </a:xfrm>
          <a:prstGeom prst="rect">
            <a:avLst/>
          </a:prstGeom>
        </p:spPr>
      </p:pic>
      <p:pic>
        <p:nvPicPr>
          <p:cNvPr id="4" name="Picture 3"/>
          <p:cNvPicPr>
            <a:picLocks noChangeAspect="1"/>
          </p:cNvPicPr>
          <p:nvPr/>
        </p:nvPicPr>
        <p:blipFill rotWithShape="1">
          <a:blip r:embed="rId3"/>
          <a:srcRect l="10424" t="29958" r="66298" b="40422"/>
          <a:stretch/>
        </p:blipFill>
        <p:spPr>
          <a:xfrm>
            <a:off x="5486399" y="132933"/>
            <a:ext cx="6705601" cy="2399794"/>
          </a:xfrm>
          <a:prstGeom prst="rect">
            <a:avLst/>
          </a:prstGeom>
        </p:spPr>
      </p:pic>
    </p:spTree>
    <p:extLst>
      <p:ext uri="{BB962C8B-B14F-4D97-AF65-F5344CB8AC3E}">
        <p14:creationId xmlns:p14="http://schemas.microsoft.com/office/powerpoint/2010/main" val="353184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1" y="1"/>
            <a:ext cx="9634400" cy="4581525"/>
          </a:xfrm>
          <a:prstGeom prst="rect">
            <a:avLst/>
          </a:prstGeom>
        </p:spPr>
      </p:pic>
      <p:pic>
        <p:nvPicPr>
          <p:cNvPr id="8" name="Picture 7"/>
          <p:cNvPicPr>
            <a:picLocks noChangeAspect="1"/>
          </p:cNvPicPr>
          <p:nvPr/>
        </p:nvPicPr>
        <p:blipFill>
          <a:blip r:embed="rId3"/>
          <a:stretch>
            <a:fillRect/>
          </a:stretch>
        </p:blipFill>
        <p:spPr>
          <a:xfrm>
            <a:off x="28578" y="4752975"/>
            <a:ext cx="6899691" cy="2943662"/>
          </a:xfrm>
          <a:prstGeom prst="rect">
            <a:avLst/>
          </a:prstGeom>
        </p:spPr>
      </p:pic>
      <p:pic>
        <p:nvPicPr>
          <p:cNvPr id="10" name="Picture 2" descr="Imag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18743" y="3009028"/>
            <a:ext cx="5273259" cy="515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099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3" y="66677"/>
            <a:ext cx="7019925" cy="66294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724651" y="114301"/>
            <a:ext cx="5467350" cy="4362914"/>
          </a:xfrm>
          <a:prstGeom prst="rect">
            <a:avLst/>
          </a:prstGeom>
        </p:spPr>
      </p:pic>
      <p:pic>
        <p:nvPicPr>
          <p:cNvPr id="3" name="Picture 2"/>
          <p:cNvPicPr>
            <a:picLocks noChangeAspect="1"/>
          </p:cNvPicPr>
          <p:nvPr/>
        </p:nvPicPr>
        <p:blipFill>
          <a:blip r:embed="rId4"/>
          <a:stretch>
            <a:fillRect/>
          </a:stretch>
        </p:blipFill>
        <p:spPr>
          <a:xfrm>
            <a:off x="7810501" y="4591517"/>
            <a:ext cx="3295650" cy="3416068"/>
          </a:xfrm>
          <a:prstGeom prst="rect">
            <a:avLst/>
          </a:prstGeom>
        </p:spPr>
      </p:pic>
    </p:spTree>
    <p:extLst>
      <p:ext uri="{BB962C8B-B14F-4D97-AF65-F5344CB8AC3E}">
        <p14:creationId xmlns:p14="http://schemas.microsoft.com/office/powerpoint/2010/main" val="2664046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6" y="74612"/>
            <a:ext cx="6724650" cy="5553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3076" y="192664"/>
            <a:ext cx="4732410" cy="3444229"/>
          </a:xfrm>
          <a:prstGeom prst="rect">
            <a:avLst/>
          </a:prstGeom>
        </p:spPr>
      </p:pic>
      <p:sp>
        <p:nvSpPr>
          <p:cNvPr id="4" name="Rectangle 3"/>
          <p:cNvSpPr/>
          <p:nvPr/>
        </p:nvSpPr>
        <p:spPr bwMode="auto">
          <a:xfrm>
            <a:off x="7413379" y="1914778"/>
            <a:ext cx="513878" cy="34762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defTabSz="914347" fontAlgn="base">
              <a:spcBef>
                <a:spcPct val="0"/>
              </a:spcBef>
              <a:spcAft>
                <a:spcPct val="0"/>
              </a:spcAft>
            </a:pPr>
            <a:r>
              <a:rPr lang="en-US" b="1" i="1" dirty="0">
                <a:solidFill>
                  <a:srgbClr val="FFCC99"/>
                </a:solidFill>
                <a:effectLst>
                  <a:outerShdw blurRad="38100" dist="38100" dir="2700000" algn="tl">
                    <a:srgbClr val="000000">
                      <a:alpha val="43137"/>
                    </a:srgbClr>
                  </a:outerShdw>
                </a:effectLst>
                <a:latin typeface="Arial" charset="0"/>
                <a:ea typeface="ヒラギノ角ゴ Pro W3" pitchFamily="-111" charset="-128"/>
              </a:rPr>
              <a:t>3%</a:t>
            </a:r>
          </a:p>
        </p:txBody>
      </p:sp>
      <p:sp>
        <p:nvSpPr>
          <p:cNvPr id="5" name="Rectangle 4"/>
          <p:cNvSpPr/>
          <p:nvPr/>
        </p:nvSpPr>
        <p:spPr bwMode="auto">
          <a:xfrm>
            <a:off x="10890468" y="1567154"/>
            <a:ext cx="665018" cy="34762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defTabSz="914347" fontAlgn="base">
              <a:spcBef>
                <a:spcPct val="0"/>
              </a:spcBef>
              <a:spcAft>
                <a:spcPct val="0"/>
              </a:spcAft>
            </a:pPr>
            <a:r>
              <a:rPr lang="en-US" b="1" i="1" dirty="0">
                <a:solidFill>
                  <a:srgbClr val="FFCC99"/>
                </a:solidFill>
                <a:effectLst>
                  <a:outerShdw blurRad="38100" dist="38100" dir="2700000" algn="tl">
                    <a:srgbClr val="000000">
                      <a:alpha val="43137"/>
                    </a:srgbClr>
                  </a:outerShdw>
                </a:effectLst>
                <a:latin typeface="Arial" charset="0"/>
                <a:ea typeface="ヒラギノ角ゴ Pro W3" pitchFamily="-111" charset="-128"/>
              </a:rPr>
              <a:t>21%</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3076" y="3816567"/>
            <a:ext cx="4977005" cy="3622245"/>
          </a:xfrm>
          <a:prstGeom prst="rect">
            <a:avLst/>
          </a:prstGeom>
        </p:spPr>
      </p:pic>
      <p:sp>
        <p:nvSpPr>
          <p:cNvPr id="7" name="Down Arrow 6"/>
          <p:cNvSpPr/>
          <p:nvPr/>
        </p:nvSpPr>
        <p:spPr bwMode="auto">
          <a:xfrm>
            <a:off x="10800312" y="4849585"/>
            <a:ext cx="559220" cy="77810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defTabSz="914347" fontAlgn="base">
              <a:spcBef>
                <a:spcPct val="0"/>
              </a:spcBef>
              <a:spcAft>
                <a:spcPct val="0"/>
              </a:spcAft>
            </a:pPr>
            <a:endParaRPr lang="en-US" b="1" i="1">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8" name="Right Arrow 7"/>
          <p:cNvSpPr/>
          <p:nvPr/>
        </p:nvSpPr>
        <p:spPr bwMode="auto">
          <a:xfrm>
            <a:off x="6931117" y="4925157"/>
            <a:ext cx="604562" cy="2267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defTabSz="914347" fontAlgn="base">
              <a:spcBef>
                <a:spcPct val="0"/>
              </a:spcBef>
              <a:spcAft>
                <a:spcPct val="0"/>
              </a:spcAft>
            </a:pPr>
            <a:endParaRPr lang="en-US" b="1" i="1">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9" name="Right Arrow 8"/>
          <p:cNvSpPr/>
          <p:nvPr/>
        </p:nvSpPr>
        <p:spPr bwMode="auto">
          <a:xfrm>
            <a:off x="7921087" y="4190467"/>
            <a:ext cx="477353" cy="2267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defTabSz="914347" fontAlgn="base">
              <a:spcBef>
                <a:spcPct val="0"/>
              </a:spcBef>
              <a:spcAft>
                <a:spcPct val="0"/>
              </a:spcAft>
            </a:pPr>
            <a:endParaRPr lang="en-US" b="1" i="1">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10" name="Right Arrow 9"/>
          <p:cNvSpPr/>
          <p:nvPr/>
        </p:nvSpPr>
        <p:spPr bwMode="auto">
          <a:xfrm>
            <a:off x="6402123" y="6634303"/>
            <a:ext cx="634790" cy="2267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defTabSz="914347" fontAlgn="base">
              <a:spcBef>
                <a:spcPct val="0"/>
              </a:spcBef>
              <a:spcAft>
                <a:spcPct val="0"/>
              </a:spcAft>
            </a:pPr>
            <a:endParaRPr lang="en-US" b="1" i="1">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pic>
        <p:nvPicPr>
          <p:cNvPr id="2" name="Picture 1"/>
          <p:cNvPicPr>
            <a:picLocks noChangeAspect="1"/>
          </p:cNvPicPr>
          <p:nvPr/>
        </p:nvPicPr>
        <p:blipFill>
          <a:blip r:embed="rId5"/>
          <a:stretch>
            <a:fillRect/>
          </a:stretch>
        </p:blipFill>
        <p:spPr>
          <a:xfrm>
            <a:off x="2246288" y="3948278"/>
            <a:ext cx="4047796" cy="4281323"/>
          </a:xfrm>
          <a:prstGeom prst="rect">
            <a:avLst/>
          </a:prstGeom>
        </p:spPr>
      </p:pic>
      <p:sp>
        <p:nvSpPr>
          <p:cNvPr id="11" name="Rectangle 10"/>
          <p:cNvSpPr/>
          <p:nvPr/>
        </p:nvSpPr>
        <p:spPr>
          <a:xfrm>
            <a:off x="98426" y="5038511"/>
            <a:ext cx="1311275" cy="65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86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5941" y="1951457"/>
            <a:ext cx="8717973" cy="861774"/>
          </a:xfrm>
          <a:prstGeom prst="rect">
            <a:avLst/>
          </a:prstGeom>
          <a:noFill/>
        </p:spPr>
        <p:txBody>
          <a:bodyPr wrap="square" rtlCol="0">
            <a:spAutoFit/>
          </a:bodyPr>
          <a:lstStyle/>
          <a:p>
            <a:pPr lvl="0"/>
            <a:r>
              <a:rPr lang="en-US" sz="2500" b="1" dirty="0">
                <a:solidFill>
                  <a:prstClr val="black"/>
                </a:solidFill>
              </a:rPr>
              <a:t>PROGRESS MENATA Chapter</a:t>
            </a:r>
            <a:r>
              <a:rPr lang="en-US" sz="2500" dirty="0">
                <a:solidFill>
                  <a:prstClr val="black"/>
                </a:solidFill>
              </a:rPr>
              <a:t>: </a:t>
            </a:r>
            <a:r>
              <a:rPr lang="en-US" sz="2500" b="1" u="sng" dirty="0">
                <a:solidFill>
                  <a:prstClr val="black"/>
                </a:solidFill>
              </a:rPr>
              <a:t>1,846 cases (as of </a:t>
            </a:r>
            <a:r>
              <a:rPr lang="en-US" sz="2400" b="1" u="sng" dirty="0">
                <a:solidFill>
                  <a:prstClr val="black"/>
                </a:solidFill>
              </a:rPr>
              <a:t>04/24/2024</a:t>
            </a:r>
            <a:r>
              <a:rPr lang="en-US" sz="2500" b="1" u="sng" dirty="0">
                <a:solidFill>
                  <a:prstClr val="black"/>
                </a:solidFill>
              </a:rPr>
              <a:t>)</a:t>
            </a:r>
          </a:p>
          <a:p>
            <a:endParaRPr lang="en-US" sz="2500" dirty="0"/>
          </a:p>
        </p:txBody>
      </p:sp>
      <p:pic>
        <p:nvPicPr>
          <p:cNvPr id="4" name="Snagit_PPTD92A">
            <a:extLst>
              <a:ext uri="{FF2B5EF4-FFF2-40B4-BE49-F238E27FC236}">
                <a16:creationId xmlns:a16="http://schemas.microsoft.com/office/drawing/2014/main" id="{0AEAFF9F-CACD-48D7-B8B1-DB64D6858F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5289" y="869477"/>
            <a:ext cx="925827" cy="1047654"/>
          </a:xfrm>
          <a:prstGeom prst="rect">
            <a:avLst/>
          </a:prstGeom>
        </p:spPr>
      </p:pic>
      <p:sp>
        <p:nvSpPr>
          <p:cNvPr id="5" name="TextBox 4">
            <a:extLst>
              <a:ext uri="{FF2B5EF4-FFF2-40B4-BE49-F238E27FC236}">
                <a16:creationId xmlns:a16="http://schemas.microsoft.com/office/drawing/2014/main" id="{693247D9-58BB-48B5-956F-DE8EA49316D3}"/>
              </a:ext>
            </a:extLst>
          </p:cNvPr>
          <p:cNvSpPr txBox="1"/>
          <p:nvPr/>
        </p:nvSpPr>
        <p:spPr>
          <a:xfrm>
            <a:off x="1415480" y="1139067"/>
            <a:ext cx="6840761" cy="523092"/>
          </a:xfrm>
          <a:prstGeom prst="rect">
            <a:avLst/>
          </a:prstGeom>
          <a:noFill/>
        </p:spPr>
        <p:txBody>
          <a:bodyPr wrap="square" rtlCol="0">
            <a:spAutoFit/>
          </a:bodyPr>
          <a:lstStyle/>
          <a:p>
            <a:pPr>
              <a:defRPr/>
            </a:pPr>
            <a:r>
              <a:rPr lang="en-US" sz="2799" b="1" dirty="0">
                <a:solidFill>
                  <a:prstClr val="black"/>
                </a:solidFill>
                <a:latin typeface="Arial" panose="020B0604020202020204" pitchFamily="34" charset="0"/>
                <a:cs typeface="Arial" panose="020B0604020202020204" pitchFamily="34" charset="0"/>
              </a:rPr>
              <a:t>PROGRESS-CTO Registry</a:t>
            </a:r>
          </a:p>
        </p:txBody>
      </p:sp>
      <p:pic>
        <p:nvPicPr>
          <p:cNvPr id="9" name="Picture 8">
            <a:extLst>
              <a:ext uri="{FF2B5EF4-FFF2-40B4-BE49-F238E27FC236}">
                <a16:creationId xmlns:a16="http://schemas.microsoft.com/office/drawing/2014/main" id="{01B89686-5063-836E-EB18-4636AD7ECF14}"/>
              </a:ext>
            </a:extLst>
          </p:cNvPr>
          <p:cNvPicPr>
            <a:picLocks noChangeAspect="1"/>
          </p:cNvPicPr>
          <p:nvPr/>
        </p:nvPicPr>
        <p:blipFill rotWithShape="1">
          <a:blip r:embed="rId3"/>
          <a:srcRect l="62308" t="10459" r="12707" b="27417"/>
          <a:stretch/>
        </p:blipFill>
        <p:spPr>
          <a:xfrm>
            <a:off x="2563148" y="2451799"/>
            <a:ext cx="7227200" cy="5054320"/>
          </a:xfrm>
          <a:prstGeom prst="rect">
            <a:avLst/>
          </a:prstGeom>
        </p:spPr>
      </p:pic>
    </p:spTree>
    <p:extLst>
      <p:ext uri="{BB962C8B-B14F-4D97-AF65-F5344CB8AC3E}">
        <p14:creationId xmlns:p14="http://schemas.microsoft.com/office/powerpoint/2010/main" val="2715403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426" y="5038511"/>
            <a:ext cx="1311275" cy="65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6577174" cy="4869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99841" y="4776488"/>
            <a:ext cx="4168850" cy="3453113"/>
          </a:xfrm>
          <a:prstGeom prst="rect">
            <a:avLst/>
          </a:prstGeom>
        </p:spPr>
      </p:pic>
      <p:pic>
        <p:nvPicPr>
          <p:cNvPr id="17412" name="Picture 4" descr="Fig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173" y="437671"/>
            <a:ext cx="5542236" cy="363193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Fig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601" y="4332607"/>
            <a:ext cx="5443811" cy="362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42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800" y="3"/>
            <a:ext cx="6830065" cy="3944679"/>
          </a:xfrm>
          <a:prstGeom prst="rect">
            <a:avLst/>
          </a:prstGeom>
        </p:spPr>
      </p:pic>
      <p:pic>
        <p:nvPicPr>
          <p:cNvPr id="4" name="Picture 3"/>
          <p:cNvPicPr>
            <a:picLocks noChangeAspect="1"/>
          </p:cNvPicPr>
          <p:nvPr/>
        </p:nvPicPr>
        <p:blipFill>
          <a:blip r:embed="rId3"/>
          <a:stretch>
            <a:fillRect/>
          </a:stretch>
        </p:blipFill>
        <p:spPr>
          <a:xfrm>
            <a:off x="127590" y="3969399"/>
            <a:ext cx="4582634" cy="4260203"/>
          </a:xfrm>
          <a:prstGeom prst="rect">
            <a:avLst/>
          </a:prstGeom>
        </p:spPr>
      </p:pic>
      <p:pic>
        <p:nvPicPr>
          <p:cNvPr id="5" name="Picture 4"/>
          <p:cNvPicPr>
            <a:picLocks noChangeAspect="1"/>
          </p:cNvPicPr>
          <p:nvPr/>
        </p:nvPicPr>
        <p:blipFill>
          <a:blip r:embed="rId4"/>
          <a:stretch>
            <a:fillRect/>
          </a:stretch>
        </p:blipFill>
        <p:spPr>
          <a:xfrm>
            <a:off x="6947023" y="255183"/>
            <a:ext cx="5137322" cy="3278186"/>
          </a:xfrm>
          <a:prstGeom prst="rect">
            <a:avLst/>
          </a:prstGeom>
        </p:spPr>
      </p:pic>
      <p:pic>
        <p:nvPicPr>
          <p:cNvPr id="7" name="Picture 6"/>
          <p:cNvPicPr>
            <a:picLocks noChangeAspect="1"/>
          </p:cNvPicPr>
          <p:nvPr/>
        </p:nvPicPr>
        <p:blipFill>
          <a:blip r:embed="rId5"/>
          <a:stretch>
            <a:fillRect/>
          </a:stretch>
        </p:blipFill>
        <p:spPr>
          <a:xfrm>
            <a:off x="4710778" y="4093536"/>
            <a:ext cx="3736207" cy="2902800"/>
          </a:xfrm>
          <a:prstGeom prst="rect">
            <a:avLst/>
          </a:prstGeom>
        </p:spPr>
      </p:pic>
      <p:pic>
        <p:nvPicPr>
          <p:cNvPr id="8" name="Picture 7"/>
          <p:cNvPicPr>
            <a:picLocks noChangeAspect="1"/>
          </p:cNvPicPr>
          <p:nvPr/>
        </p:nvPicPr>
        <p:blipFill>
          <a:blip r:embed="rId6"/>
          <a:stretch>
            <a:fillRect/>
          </a:stretch>
        </p:blipFill>
        <p:spPr>
          <a:xfrm>
            <a:off x="8446985" y="4093534"/>
            <a:ext cx="3745016" cy="2908820"/>
          </a:xfrm>
          <a:prstGeom prst="rect">
            <a:avLst/>
          </a:prstGeom>
        </p:spPr>
      </p:pic>
    </p:spTree>
    <p:extLst>
      <p:ext uri="{BB962C8B-B14F-4D97-AF65-F5344CB8AC3E}">
        <p14:creationId xmlns:p14="http://schemas.microsoft.com/office/powerpoint/2010/main" val="489402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8332"/>
            <a:ext cx="8953500" cy="5743575"/>
          </a:xfrm>
          <a:prstGeom prst="rect">
            <a:avLst/>
          </a:prstGeom>
        </p:spPr>
      </p:pic>
      <p:pic>
        <p:nvPicPr>
          <p:cNvPr id="3" name="Picture 2"/>
          <p:cNvPicPr>
            <a:picLocks noChangeAspect="1"/>
          </p:cNvPicPr>
          <p:nvPr/>
        </p:nvPicPr>
        <p:blipFill>
          <a:blip r:embed="rId3"/>
          <a:stretch>
            <a:fillRect/>
          </a:stretch>
        </p:blipFill>
        <p:spPr>
          <a:xfrm>
            <a:off x="6646174" y="2674432"/>
            <a:ext cx="5545828" cy="2930812"/>
          </a:xfrm>
          <a:prstGeom prst="rect">
            <a:avLst/>
          </a:prstGeom>
        </p:spPr>
      </p:pic>
      <p:pic>
        <p:nvPicPr>
          <p:cNvPr id="5" name="Picture 4"/>
          <p:cNvPicPr>
            <a:picLocks noChangeAspect="1"/>
          </p:cNvPicPr>
          <p:nvPr/>
        </p:nvPicPr>
        <p:blipFill>
          <a:blip r:embed="rId4"/>
          <a:stretch>
            <a:fillRect/>
          </a:stretch>
        </p:blipFill>
        <p:spPr>
          <a:xfrm>
            <a:off x="163998" y="5493333"/>
            <a:ext cx="6218791" cy="2736268"/>
          </a:xfrm>
          <a:prstGeom prst="rect">
            <a:avLst/>
          </a:prstGeom>
        </p:spPr>
      </p:pic>
    </p:spTree>
    <p:extLst>
      <p:ext uri="{BB962C8B-B14F-4D97-AF65-F5344CB8AC3E}">
        <p14:creationId xmlns:p14="http://schemas.microsoft.com/office/powerpoint/2010/main" val="257708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2" y="0"/>
            <a:ext cx="9363075" cy="6248400"/>
          </a:xfrm>
          <a:prstGeom prst="rect">
            <a:avLst/>
          </a:prstGeom>
        </p:spPr>
      </p:pic>
      <p:pic>
        <p:nvPicPr>
          <p:cNvPr id="5" name="Picture 4"/>
          <p:cNvPicPr>
            <a:picLocks noChangeAspect="1"/>
          </p:cNvPicPr>
          <p:nvPr/>
        </p:nvPicPr>
        <p:blipFill>
          <a:blip r:embed="rId3"/>
          <a:stretch>
            <a:fillRect/>
          </a:stretch>
        </p:blipFill>
        <p:spPr>
          <a:xfrm>
            <a:off x="6149688" y="1849584"/>
            <a:ext cx="5880074" cy="4488873"/>
          </a:xfrm>
          <a:prstGeom prst="rect">
            <a:avLst/>
          </a:prstGeom>
        </p:spPr>
      </p:pic>
    </p:spTree>
    <p:extLst>
      <p:ext uri="{BB962C8B-B14F-4D97-AF65-F5344CB8AC3E}">
        <p14:creationId xmlns:p14="http://schemas.microsoft.com/office/powerpoint/2010/main" val="239163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 y="0"/>
            <a:ext cx="6203373" cy="3856264"/>
          </a:xfrm>
          <a:prstGeom prst="rect">
            <a:avLst/>
          </a:prstGeom>
        </p:spPr>
      </p:pic>
      <p:pic>
        <p:nvPicPr>
          <p:cNvPr id="4" name="Picture 3"/>
          <p:cNvPicPr>
            <a:picLocks noChangeAspect="1"/>
          </p:cNvPicPr>
          <p:nvPr/>
        </p:nvPicPr>
        <p:blipFill>
          <a:blip r:embed="rId3"/>
          <a:stretch>
            <a:fillRect/>
          </a:stretch>
        </p:blipFill>
        <p:spPr>
          <a:xfrm>
            <a:off x="6440991" y="3526354"/>
            <a:ext cx="5751007" cy="4339010"/>
          </a:xfrm>
          <a:prstGeom prst="rect">
            <a:avLst/>
          </a:prstGeom>
        </p:spPr>
      </p:pic>
      <p:pic>
        <p:nvPicPr>
          <p:cNvPr id="2" name="Picture 1"/>
          <p:cNvPicPr>
            <a:picLocks noChangeAspect="1"/>
          </p:cNvPicPr>
          <p:nvPr/>
        </p:nvPicPr>
        <p:blipFill>
          <a:blip r:embed="rId4"/>
          <a:stretch>
            <a:fillRect/>
          </a:stretch>
        </p:blipFill>
        <p:spPr>
          <a:xfrm>
            <a:off x="104775" y="3707225"/>
            <a:ext cx="5010150" cy="4379501"/>
          </a:xfrm>
          <a:prstGeom prst="rect">
            <a:avLst/>
          </a:prstGeom>
        </p:spPr>
      </p:pic>
    </p:spTree>
    <p:extLst>
      <p:ext uri="{BB962C8B-B14F-4D97-AF65-F5344CB8AC3E}">
        <p14:creationId xmlns:p14="http://schemas.microsoft.com/office/powerpoint/2010/main" val="3765541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5398"/>
            <a:ext cx="6549882" cy="6947848"/>
          </a:xfrm>
          <a:prstGeom prst="rect">
            <a:avLst/>
          </a:prstGeom>
        </p:spPr>
      </p:pic>
      <p:pic>
        <p:nvPicPr>
          <p:cNvPr id="6" name="Picture 5"/>
          <p:cNvPicPr>
            <a:picLocks noChangeAspect="1"/>
          </p:cNvPicPr>
          <p:nvPr/>
        </p:nvPicPr>
        <p:blipFill>
          <a:blip r:embed="rId3"/>
          <a:stretch>
            <a:fillRect/>
          </a:stretch>
        </p:blipFill>
        <p:spPr>
          <a:xfrm>
            <a:off x="6387953" y="1776846"/>
            <a:ext cx="5768676" cy="4239492"/>
          </a:xfrm>
          <a:prstGeom prst="rect">
            <a:avLst/>
          </a:prstGeom>
        </p:spPr>
      </p:pic>
      <p:sp>
        <p:nvSpPr>
          <p:cNvPr id="7" name="Rectangle 6"/>
          <p:cNvSpPr/>
          <p:nvPr/>
        </p:nvSpPr>
        <p:spPr>
          <a:xfrm>
            <a:off x="6549883" y="6016339"/>
            <a:ext cx="5482936" cy="923330"/>
          </a:xfrm>
          <a:prstGeom prst="rect">
            <a:avLst/>
          </a:prstGeom>
        </p:spPr>
        <p:txBody>
          <a:bodyPr wrap="square">
            <a:spAutoFit/>
          </a:bodyPr>
          <a:lstStyle/>
          <a:p>
            <a:r>
              <a:rPr lang="en-US" b="1" dirty="0"/>
              <a:t>Figure:</a:t>
            </a:r>
            <a:r>
              <a:rPr lang="en-US" dirty="0"/>
              <a:t> Area under the receiver-operating characteristic (ROC) curve for the (A) MACE, (B) mortality, (C) </a:t>
            </a:r>
            <a:r>
              <a:rPr lang="en-US" dirty="0" err="1"/>
              <a:t>pericardiocentesis</a:t>
            </a:r>
            <a:r>
              <a:rPr lang="en-US" dirty="0"/>
              <a:t>, and (D) acute MI risk models.</a:t>
            </a:r>
          </a:p>
        </p:txBody>
      </p:sp>
    </p:spTree>
    <p:extLst>
      <p:ext uri="{BB962C8B-B14F-4D97-AF65-F5344CB8AC3E}">
        <p14:creationId xmlns:p14="http://schemas.microsoft.com/office/powerpoint/2010/main" val="2261168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3868" y="119495"/>
            <a:ext cx="6372629" cy="7839941"/>
          </a:xfrm>
          <a:prstGeom prst="rect">
            <a:avLst/>
          </a:prstGeom>
        </p:spPr>
      </p:pic>
      <p:pic>
        <p:nvPicPr>
          <p:cNvPr id="7" name="Picture 6"/>
          <p:cNvPicPr>
            <a:picLocks noChangeAspect="1"/>
          </p:cNvPicPr>
          <p:nvPr/>
        </p:nvPicPr>
        <p:blipFill>
          <a:blip r:embed="rId3"/>
          <a:stretch>
            <a:fillRect/>
          </a:stretch>
        </p:blipFill>
        <p:spPr>
          <a:xfrm>
            <a:off x="6486498" y="1103602"/>
            <a:ext cx="5359795" cy="3582700"/>
          </a:xfrm>
          <a:prstGeom prst="rect">
            <a:avLst/>
          </a:prstGeom>
        </p:spPr>
      </p:pic>
      <p:sp>
        <p:nvSpPr>
          <p:cNvPr id="8" name="Rectangle 7"/>
          <p:cNvSpPr/>
          <p:nvPr/>
        </p:nvSpPr>
        <p:spPr>
          <a:xfrm>
            <a:off x="6538998" y="4499266"/>
            <a:ext cx="5787290" cy="646331"/>
          </a:xfrm>
          <a:prstGeom prst="rect">
            <a:avLst/>
          </a:prstGeom>
        </p:spPr>
        <p:txBody>
          <a:bodyPr wrap="none">
            <a:spAutoFit/>
          </a:bodyPr>
          <a:lstStyle/>
          <a:p>
            <a:r>
              <a:rPr lang="en-US" b="1" dirty="0"/>
              <a:t>Figure 1:</a:t>
            </a:r>
            <a:r>
              <a:rPr lang="en-US" dirty="0"/>
              <a:t> Technical, procedural success and MACE classified </a:t>
            </a:r>
          </a:p>
          <a:p>
            <a:r>
              <a:rPr lang="en-US" dirty="0"/>
              <a:t>according to annual operator volume</a:t>
            </a:r>
          </a:p>
        </p:txBody>
      </p:sp>
    </p:spTree>
    <p:extLst>
      <p:ext uri="{BB962C8B-B14F-4D97-AF65-F5344CB8AC3E}">
        <p14:creationId xmlns:p14="http://schemas.microsoft.com/office/powerpoint/2010/main" val="3198202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91809" y="1153392"/>
            <a:ext cx="5700192" cy="4323377"/>
          </a:xfrm>
          <a:prstGeom prst="rect">
            <a:avLst/>
          </a:prstGeom>
        </p:spPr>
      </p:pic>
      <p:pic>
        <p:nvPicPr>
          <p:cNvPr id="4" name="Picture 3"/>
          <p:cNvPicPr>
            <a:picLocks noChangeAspect="1"/>
          </p:cNvPicPr>
          <p:nvPr/>
        </p:nvPicPr>
        <p:blipFill>
          <a:blip r:embed="rId3"/>
          <a:stretch>
            <a:fillRect/>
          </a:stretch>
        </p:blipFill>
        <p:spPr>
          <a:xfrm>
            <a:off x="93519" y="130611"/>
            <a:ext cx="6152281" cy="7943126"/>
          </a:xfrm>
          <a:prstGeom prst="rect">
            <a:avLst/>
          </a:prstGeom>
        </p:spPr>
      </p:pic>
      <p:sp>
        <p:nvSpPr>
          <p:cNvPr id="5" name="Rectangle 4"/>
          <p:cNvSpPr/>
          <p:nvPr/>
        </p:nvSpPr>
        <p:spPr>
          <a:xfrm>
            <a:off x="6383483" y="5714092"/>
            <a:ext cx="6096000" cy="1246495"/>
          </a:xfrm>
          <a:prstGeom prst="rect">
            <a:avLst/>
          </a:prstGeom>
        </p:spPr>
        <p:txBody>
          <a:bodyPr>
            <a:spAutoFit/>
          </a:bodyPr>
          <a:lstStyle/>
          <a:p>
            <a:r>
              <a:rPr lang="en-US" sz="1500" b="1" dirty="0"/>
              <a:t>Figure: </a:t>
            </a:r>
            <a:r>
              <a:rPr lang="en-US" sz="1500" dirty="0">
                <a:cs typeface="Arial" panose="020B0604020202020204" pitchFamily="34" charset="0"/>
              </a:rPr>
              <a:t>Algorithm for approaching</a:t>
            </a:r>
          </a:p>
          <a:p>
            <a:r>
              <a:rPr lang="en-US" sz="1500" dirty="0">
                <a:cs typeface="Arial" panose="020B0604020202020204" pitchFamily="34" charset="0"/>
              </a:rPr>
              <a:t>de‐novo balloon </a:t>
            </a:r>
            <a:r>
              <a:rPr lang="en-US" sz="1500" dirty="0" err="1">
                <a:cs typeface="Arial" panose="020B0604020202020204" pitchFamily="34" charset="0"/>
              </a:rPr>
              <a:t>undilatable</a:t>
            </a:r>
            <a:r>
              <a:rPr lang="en-US" sz="1500" dirty="0">
                <a:cs typeface="Arial" panose="020B0604020202020204" pitchFamily="34" charset="0"/>
              </a:rPr>
              <a:t> lesions. CABG,</a:t>
            </a:r>
          </a:p>
          <a:p>
            <a:r>
              <a:rPr lang="en-US" sz="1500" dirty="0">
                <a:cs typeface="Arial" panose="020B0604020202020204" pitchFamily="34" charset="0"/>
              </a:rPr>
              <a:t>coronary artery bypass graft surgery; IVL,</a:t>
            </a:r>
          </a:p>
          <a:p>
            <a:r>
              <a:rPr lang="en-US" sz="1500" dirty="0">
                <a:cs typeface="Arial" panose="020B0604020202020204" pitchFamily="34" charset="0"/>
              </a:rPr>
              <a:t>intravascular lithotripsy; SIS OPN, very </a:t>
            </a:r>
            <a:r>
              <a:rPr lang="en-US" sz="1500" dirty="0" err="1">
                <a:cs typeface="Arial" panose="020B0604020202020204" pitchFamily="34" charset="0"/>
              </a:rPr>
              <a:t>highpressure</a:t>
            </a:r>
            <a:endParaRPr lang="en-US" sz="1500" dirty="0">
              <a:cs typeface="Arial" panose="020B0604020202020204" pitchFamily="34" charset="0"/>
            </a:endParaRPr>
          </a:p>
          <a:p>
            <a:r>
              <a:rPr lang="en-US" sz="1500" dirty="0">
                <a:cs typeface="Arial" panose="020B0604020202020204" pitchFamily="34" charset="0"/>
              </a:rPr>
              <a:t>balloon</a:t>
            </a:r>
          </a:p>
        </p:txBody>
      </p:sp>
    </p:spTree>
    <p:extLst>
      <p:ext uri="{BB962C8B-B14F-4D97-AF65-F5344CB8AC3E}">
        <p14:creationId xmlns:p14="http://schemas.microsoft.com/office/powerpoint/2010/main" val="4189411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33308" y="5114088"/>
            <a:ext cx="5029200" cy="987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schemeClr val="tx1"/>
                </a:solidFill>
              </a:rPr>
              <a:t>Figure: </a:t>
            </a:r>
            <a:r>
              <a:rPr lang="en-US" sz="1500" dirty="0">
                <a:solidFill>
                  <a:schemeClr val="tx1"/>
                </a:solidFill>
              </a:rPr>
              <a:t>Distribution of access sites used for CTO PCI in the</a:t>
            </a:r>
          </a:p>
          <a:p>
            <a:r>
              <a:rPr lang="en-US" sz="1500" dirty="0">
                <a:solidFill>
                  <a:schemeClr val="tx1"/>
                </a:solidFill>
              </a:rPr>
              <a:t>PROGRESS‐CTO registry. CTO, chronic total occlusion; PCI,</a:t>
            </a:r>
          </a:p>
          <a:p>
            <a:r>
              <a:rPr lang="en-US" sz="1500" dirty="0">
                <a:solidFill>
                  <a:schemeClr val="tx1"/>
                </a:solidFill>
              </a:rPr>
              <a:t>percutaneous coronary intervention</a:t>
            </a:r>
          </a:p>
        </p:txBody>
      </p:sp>
      <p:pic>
        <p:nvPicPr>
          <p:cNvPr id="2" name="Picture 1"/>
          <p:cNvPicPr>
            <a:picLocks noChangeAspect="1"/>
          </p:cNvPicPr>
          <p:nvPr/>
        </p:nvPicPr>
        <p:blipFill>
          <a:blip r:embed="rId2"/>
          <a:stretch>
            <a:fillRect/>
          </a:stretch>
        </p:blipFill>
        <p:spPr>
          <a:xfrm>
            <a:off x="140545" y="190093"/>
            <a:ext cx="6083610" cy="7848451"/>
          </a:xfrm>
          <a:prstGeom prst="rect">
            <a:avLst/>
          </a:prstGeom>
        </p:spPr>
      </p:pic>
      <p:pic>
        <p:nvPicPr>
          <p:cNvPr id="4" name="Picture 3"/>
          <p:cNvPicPr>
            <a:picLocks noChangeAspect="1"/>
          </p:cNvPicPr>
          <p:nvPr/>
        </p:nvPicPr>
        <p:blipFill>
          <a:blip r:embed="rId3"/>
          <a:stretch>
            <a:fillRect/>
          </a:stretch>
        </p:blipFill>
        <p:spPr>
          <a:xfrm>
            <a:off x="6733309" y="1966936"/>
            <a:ext cx="4732193" cy="2668957"/>
          </a:xfrm>
          <a:prstGeom prst="rect">
            <a:avLst/>
          </a:prstGeom>
        </p:spPr>
      </p:pic>
    </p:spTree>
    <p:extLst>
      <p:ext uri="{BB962C8B-B14F-4D97-AF65-F5344CB8AC3E}">
        <p14:creationId xmlns:p14="http://schemas.microsoft.com/office/powerpoint/2010/main" val="2889888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3"/>
            <a:ext cx="6033719" cy="7620207"/>
          </a:xfrm>
          <a:prstGeom prst="rect">
            <a:avLst/>
          </a:prstGeom>
        </p:spPr>
      </p:pic>
      <p:pic>
        <p:nvPicPr>
          <p:cNvPr id="4" name="Picture 3"/>
          <p:cNvPicPr>
            <a:picLocks noChangeAspect="1"/>
          </p:cNvPicPr>
          <p:nvPr/>
        </p:nvPicPr>
        <p:blipFill>
          <a:blip r:embed="rId3"/>
          <a:stretch>
            <a:fillRect/>
          </a:stretch>
        </p:blipFill>
        <p:spPr>
          <a:xfrm>
            <a:off x="6314159" y="3244714"/>
            <a:ext cx="4082999" cy="4375495"/>
          </a:xfrm>
          <a:prstGeom prst="rect">
            <a:avLst/>
          </a:prstGeom>
        </p:spPr>
      </p:pic>
      <p:pic>
        <p:nvPicPr>
          <p:cNvPr id="5" name="Picture 4"/>
          <p:cNvPicPr>
            <a:picLocks noChangeAspect="1"/>
          </p:cNvPicPr>
          <p:nvPr/>
        </p:nvPicPr>
        <p:blipFill>
          <a:blip r:embed="rId4"/>
          <a:stretch>
            <a:fillRect/>
          </a:stretch>
        </p:blipFill>
        <p:spPr>
          <a:xfrm>
            <a:off x="5744817" y="261835"/>
            <a:ext cx="5947470" cy="2809358"/>
          </a:xfrm>
          <a:prstGeom prst="rect">
            <a:avLst/>
          </a:prstGeom>
        </p:spPr>
      </p:pic>
      <p:pic>
        <p:nvPicPr>
          <p:cNvPr id="6" name="Picture 5"/>
          <p:cNvPicPr>
            <a:picLocks noChangeAspect="1"/>
          </p:cNvPicPr>
          <p:nvPr/>
        </p:nvPicPr>
        <p:blipFill>
          <a:blip r:embed="rId5"/>
          <a:stretch>
            <a:fillRect/>
          </a:stretch>
        </p:blipFill>
        <p:spPr>
          <a:xfrm>
            <a:off x="6033720" y="7708524"/>
            <a:ext cx="5661586" cy="447675"/>
          </a:xfrm>
          <a:prstGeom prst="rect">
            <a:avLst/>
          </a:prstGeom>
        </p:spPr>
      </p:pic>
    </p:spTree>
    <p:extLst>
      <p:ext uri="{BB962C8B-B14F-4D97-AF65-F5344CB8AC3E}">
        <p14:creationId xmlns:p14="http://schemas.microsoft.com/office/powerpoint/2010/main" val="2300121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3134" y="176185"/>
            <a:ext cx="7291126" cy="584775"/>
          </a:xfrm>
          <a:prstGeom prst="rect">
            <a:avLst/>
          </a:prstGeom>
        </p:spPr>
        <p:txBody>
          <a:bodyPr wrap="square">
            <a:spAutoFit/>
          </a:bodyPr>
          <a:lstStyle/>
          <a:p>
            <a:pPr algn="ctr" fontAlgn="base">
              <a:spcBef>
                <a:spcPct val="0"/>
              </a:spcBef>
              <a:spcAft>
                <a:spcPct val="0"/>
              </a:spcAft>
              <a:defRPr/>
            </a:pPr>
            <a:r>
              <a:rPr lang="en-US" sz="3200" b="1" kern="0" dirty="0">
                <a:solidFill>
                  <a:srgbClr val="92D050"/>
                </a:solidFill>
                <a:cs typeface="Arial" charset="0"/>
              </a:rPr>
              <a:t>MHIF Coordinating Center</a:t>
            </a:r>
          </a:p>
        </p:txBody>
      </p:sp>
      <p:pic>
        <p:nvPicPr>
          <p:cNvPr id="3" name="Picture 2">
            <a:extLst>
              <a:ext uri="{FF2B5EF4-FFF2-40B4-BE49-F238E27FC236}">
                <a16:creationId xmlns:a16="http://schemas.microsoft.com/office/drawing/2014/main" id="{8D434603-5CF5-421B-2081-88894499D2BA}"/>
              </a:ext>
            </a:extLst>
          </p:cNvPr>
          <p:cNvPicPr>
            <a:picLocks noChangeAspect="1"/>
          </p:cNvPicPr>
          <p:nvPr/>
        </p:nvPicPr>
        <p:blipFill rotWithShape="1">
          <a:blip r:embed="rId3"/>
          <a:srcRect l="12240" t="15613" r="64630" b="14364"/>
          <a:stretch/>
        </p:blipFill>
        <p:spPr>
          <a:xfrm>
            <a:off x="2128344" y="893379"/>
            <a:ext cx="8371489" cy="7128199"/>
          </a:xfrm>
          <a:prstGeom prst="rect">
            <a:avLst/>
          </a:prstGeom>
        </p:spPr>
      </p:pic>
    </p:spTree>
    <p:extLst>
      <p:ext uri="{BB962C8B-B14F-4D97-AF65-F5344CB8AC3E}">
        <p14:creationId xmlns:p14="http://schemas.microsoft.com/office/powerpoint/2010/main" val="221817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1006" y="2349253"/>
            <a:ext cx="4849646" cy="5516218"/>
          </a:xfrm>
          <a:prstGeom prst="rect">
            <a:avLst/>
          </a:prstGeom>
        </p:spPr>
      </p:pic>
      <p:pic>
        <p:nvPicPr>
          <p:cNvPr id="4" name="Picture 3"/>
          <p:cNvPicPr>
            <a:picLocks noChangeAspect="1"/>
          </p:cNvPicPr>
          <p:nvPr/>
        </p:nvPicPr>
        <p:blipFill>
          <a:blip r:embed="rId3"/>
          <a:stretch>
            <a:fillRect/>
          </a:stretch>
        </p:blipFill>
        <p:spPr>
          <a:xfrm>
            <a:off x="140598" y="32851"/>
            <a:ext cx="5624098" cy="5467692"/>
          </a:xfrm>
          <a:prstGeom prst="rect">
            <a:avLst/>
          </a:prstGeom>
        </p:spPr>
      </p:pic>
      <p:pic>
        <p:nvPicPr>
          <p:cNvPr id="5" name="Picture 4"/>
          <p:cNvPicPr>
            <a:picLocks noChangeAspect="1"/>
          </p:cNvPicPr>
          <p:nvPr/>
        </p:nvPicPr>
        <p:blipFill>
          <a:blip r:embed="rId4"/>
          <a:stretch>
            <a:fillRect/>
          </a:stretch>
        </p:blipFill>
        <p:spPr>
          <a:xfrm>
            <a:off x="6125899" y="113474"/>
            <a:ext cx="5581650" cy="2019300"/>
          </a:xfrm>
          <a:prstGeom prst="rect">
            <a:avLst/>
          </a:prstGeom>
        </p:spPr>
      </p:pic>
      <p:pic>
        <p:nvPicPr>
          <p:cNvPr id="6" name="Picture 5"/>
          <p:cNvPicPr>
            <a:picLocks noChangeAspect="1"/>
          </p:cNvPicPr>
          <p:nvPr/>
        </p:nvPicPr>
        <p:blipFill>
          <a:blip r:embed="rId5"/>
          <a:stretch>
            <a:fillRect/>
          </a:stretch>
        </p:blipFill>
        <p:spPr>
          <a:xfrm>
            <a:off x="192572" y="5623684"/>
            <a:ext cx="5572126" cy="2428876"/>
          </a:xfrm>
          <a:prstGeom prst="rect">
            <a:avLst/>
          </a:prstGeom>
        </p:spPr>
      </p:pic>
    </p:spTree>
    <p:extLst>
      <p:ext uri="{BB962C8B-B14F-4D97-AF65-F5344CB8AC3E}">
        <p14:creationId xmlns:p14="http://schemas.microsoft.com/office/powerpoint/2010/main" val="1303526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534E-32A1-B7DE-4EE3-823AC69D9117}"/>
              </a:ext>
            </a:extLst>
          </p:cNvPr>
          <p:cNvSpPr>
            <a:spLocks noGrp="1"/>
          </p:cNvSpPr>
          <p:nvPr>
            <p:ph type="title"/>
          </p:nvPr>
        </p:nvSpPr>
        <p:spPr>
          <a:xfrm>
            <a:off x="838200" y="1114426"/>
            <a:ext cx="10515600" cy="1325563"/>
          </a:xfrm>
        </p:spPr>
        <p:txBody>
          <a:bodyPr/>
          <a:lstStyle/>
          <a:p>
            <a:pPr algn="ctr"/>
            <a:r>
              <a:rPr lang="en-US" dirty="0"/>
              <a:t> PROGRESS-Bifurcations  </a:t>
            </a:r>
          </a:p>
        </p:txBody>
      </p:sp>
      <p:pic>
        <p:nvPicPr>
          <p:cNvPr id="2050" name="Picture 2">
            <a:extLst>
              <a:ext uri="{FF2B5EF4-FFF2-40B4-BE49-F238E27FC236}">
                <a16:creationId xmlns:a16="http://schemas.microsoft.com/office/drawing/2014/main" id="{6B8EC155-90E6-29FA-0499-C77A253C9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683" y="439738"/>
            <a:ext cx="2230029" cy="19367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BEEF434-25EC-94EE-DBE2-FBEE5AFD8685}"/>
              </a:ext>
            </a:extLst>
          </p:cNvPr>
          <p:cNvSpPr txBox="1">
            <a:spLocks/>
          </p:cNvSpPr>
          <p:nvPr/>
        </p:nvSpPr>
        <p:spPr>
          <a:xfrm>
            <a:off x="690418" y="2376488"/>
            <a:ext cx="10439400" cy="3975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Focus: </a:t>
            </a:r>
            <a:r>
              <a:rPr lang="en-US" dirty="0"/>
              <a:t>Bifurcation/ Trifurcation (Coronary Artery Branchpoint) Blockages</a:t>
            </a:r>
          </a:p>
          <a:p>
            <a:pPr>
              <a:defRPr/>
            </a:pPr>
            <a:r>
              <a:rPr lang="en-US" b="1" dirty="0"/>
              <a:t>Overall Project Impact: </a:t>
            </a:r>
          </a:p>
          <a:p>
            <a:pPr lvl="1">
              <a:defRPr/>
            </a:pPr>
            <a:r>
              <a:rPr lang="en-US" sz="2800" dirty="0">
                <a:solidFill>
                  <a:prstClr val="black"/>
                </a:solidFill>
              </a:rPr>
              <a:t>Data from 742 cases</a:t>
            </a:r>
          </a:p>
          <a:p>
            <a:pPr lvl="1">
              <a:defRPr/>
            </a:pPr>
            <a:r>
              <a:rPr lang="en-US" sz="2800" dirty="0">
                <a:solidFill>
                  <a:prstClr val="black"/>
                </a:solidFill>
              </a:rPr>
              <a:t>6 participating centers</a:t>
            </a:r>
          </a:p>
          <a:p>
            <a:pPr lvl="1">
              <a:defRPr/>
            </a:pPr>
            <a:r>
              <a:rPr lang="en-US" sz="2800" dirty="0">
                <a:solidFill>
                  <a:prstClr val="black"/>
                </a:solidFill>
              </a:rPr>
              <a:t>3 countries (US, Russia, Turkey)</a:t>
            </a:r>
          </a:p>
          <a:p>
            <a:pPr lvl="1">
              <a:defRPr/>
            </a:pPr>
            <a:r>
              <a:rPr lang="en-US" sz="2800" b="1" dirty="0"/>
              <a:t>14</a:t>
            </a:r>
            <a:r>
              <a:rPr lang="en-US" sz="2800" b="1" dirty="0">
                <a:solidFill>
                  <a:prstClr val="black">
                    <a:lumMod val="50000"/>
                  </a:prstClr>
                </a:solidFill>
              </a:rPr>
              <a:t> </a:t>
            </a:r>
            <a:r>
              <a:rPr lang="en-US" sz="2800" b="1" dirty="0">
                <a:solidFill>
                  <a:prstClr val="black"/>
                </a:solidFill>
              </a:rPr>
              <a:t>publications, 10 conference presentations</a:t>
            </a:r>
          </a:p>
          <a:p>
            <a:endParaRPr lang="en-US" dirty="0"/>
          </a:p>
        </p:txBody>
      </p:sp>
    </p:spTree>
    <p:extLst>
      <p:ext uri="{BB962C8B-B14F-4D97-AF65-F5344CB8AC3E}">
        <p14:creationId xmlns:p14="http://schemas.microsoft.com/office/powerpoint/2010/main" val="3625105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15392" y="1791705"/>
            <a:ext cx="11161216" cy="967957"/>
          </a:xfrm>
          <a:prstGeom prst="rect">
            <a:avLst/>
          </a:prstGeom>
          <a:noFill/>
        </p:spPr>
        <p:txBody>
          <a:bodyPr wrap="square" rtlCol="0">
            <a:spAutoFit/>
          </a:bodyPr>
          <a:lstStyle/>
          <a:p>
            <a:pPr>
              <a:lnSpc>
                <a:spcPct val="150000"/>
              </a:lnSpc>
            </a:pPr>
            <a:r>
              <a:rPr lang="en-US" sz="2000" b="1" dirty="0">
                <a:solidFill>
                  <a:schemeClr val="accent5">
                    <a:lumMod val="50000"/>
                  </a:schemeClr>
                </a:solidFill>
              </a:rPr>
              <a:t>COORDINATING CENTER AND CURRENTLY ENROLLING: </a:t>
            </a:r>
          </a:p>
          <a:p>
            <a:pPr marL="342880" indent="-342880">
              <a:lnSpc>
                <a:spcPct val="150000"/>
              </a:lnSpc>
              <a:buFont typeface="Arial" charset="0"/>
              <a:buChar char="•"/>
            </a:pPr>
            <a:r>
              <a:rPr lang="en-US" sz="2000" b="1" dirty="0"/>
              <a:t>Minneapolis Heart Institute &amp;  Foundation</a:t>
            </a:r>
          </a:p>
        </p:txBody>
      </p:sp>
      <p:sp>
        <p:nvSpPr>
          <p:cNvPr id="4" name="TextBox 3"/>
          <p:cNvSpPr txBox="1"/>
          <p:nvPr/>
        </p:nvSpPr>
        <p:spPr>
          <a:xfrm>
            <a:off x="515392" y="2835925"/>
            <a:ext cx="11329767" cy="3170099"/>
          </a:xfrm>
          <a:prstGeom prst="rect">
            <a:avLst/>
          </a:prstGeom>
          <a:noFill/>
        </p:spPr>
        <p:txBody>
          <a:bodyPr wrap="square" rtlCol="0">
            <a:spAutoFit/>
          </a:bodyPr>
          <a:lstStyle/>
          <a:p>
            <a:pPr>
              <a:lnSpc>
                <a:spcPct val="150000"/>
              </a:lnSpc>
            </a:pPr>
            <a:r>
              <a:rPr lang="en-US" sz="2000" b="1" dirty="0">
                <a:solidFill>
                  <a:schemeClr val="accent5">
                    <a:lumMod val="50000"/>
                  </a:schemeClr>
                </a:solidFill>
              </a:rPr>
              <a:t>ENROLLING SITES:</a:t>
            </a:r>
          </a:p>
          <a:p>
            <a:pPr marL="342880" indent="-342880">
              <a:lnSpc>
                <a:spcPct val="150000"/>
              </a:lnSpc>
              <a:buFont typeface="Arial" panose="020B0604020202020204" pitchFamily="34" charset="0"/>
              <a:buChar char="•"/>
            </a:pPr>
            <a:r>
              <a:rPr lang="en-US" sz="2000" b="1" dirty="0" err="1"/>
              <a:t>Meshalkin</a:t>
            </a:r>
            <a:r>
              <a:rPr lang="en-US" sz="2000" b="1" dirty="0"/>
              <a:t> Novosibirsk Research Institute, Novosibirsk, Russia </a:t>
            </a:r>
          </a:p>
          <a:p>
            <a:pPr marL="342880" indent="-342880">
              <a:lnSpc>
                <a:spcPct val="150000"/>
              </a:lnSpc>
              <a:buFont typeface="Arial" panose="020B0604020202020204" pitchFamily="34" charset="0"/>
              <a:buChar char="•"/>
            </a:pPr>
            <a:r>
              <a:rPr lang="en-US" sz="2000" b="1" dirty="0" err="1"/>
              <a:t>Ondokuz</a:t>
            </a:r>
            <a:r>
              <a:rPr lang="en-US" sz="2000" b="1" dirty="0"/>
              <a:t> </a:t>
            </a:r>
            <a:r>
              <a:rPr lang="en-US" sz="2000" b="1" dirty="0" err="1"/>
              <a:t>Mayis</a:t>
            </a:r>
            <a:r>
              <a:rPr lang="en-US" sz="2000" b="1" dirty="0"/>
              <a:t> University, Turkey </a:t>
            </a:r>
          </a:p>
          <a:p>
            <a:pPr marL="342880" indent="-342880">
              <a:lnSpc>
                <a:spcPct val="150000"/>
              </a:lnSpc>
              <a:buFont typeface="Arial" panose="020B0604020202020204" pitchFamily="34" charset="0"/>
              <a:buChar char="•"/>
            </a:pPr>
            <a:r>
              <a:rPr lang="en-US" sz="2000" b="1" dirty="0" err="1"/>
              <a:t>Benzialem</a:t>
            </a:r>
            <a:r>
              <a:rPr lang="en-US" sz="2000" b="1" dirty="0"/>
              <a:t> </a:t>
            </a:r>
            <a:r>
              <a:rPr lang="en-US" sz="2000" b="1" dirty="0" err="1"/>
              <a:t>Vakif</a:t>
            </a:r>
            <a:r>
              <a:rPr lang="en-US" sz="2000" b="1" dirty="0"/>
              <a:t> University, Istanbul, Turkey</a:t>
            </a:r>
          </a:p>
          <a:p>
            <a:pPr marL="342880" indent="-342880">
              <a:lnSpc>
                <a:spcPct val="150000"/>
              </a:lnSpc>
              <a:buFont typeface="Arial" panose="020B0604020202020204" pitchFamily="34" charset="0"/>
              <a:buChar char="•"/>
            </a:pPr>
            <a:r>
              <a:rPr lang="en-US" sz="2000" b="1" dirty="0" err="1"/>
              <a:t>Kartal</a:t>
            </a:r>
            <a:r>
              <a:rPr lang="en-US" sz="2000" b="1" dirty="0"/>
              <a:t> </a:t>
            </a:r>
            <a:r>
              <a:rPr lang="en-US" sz="2000" b="1" dirty="0" err="1"/>
              <a:t>Kosuyolu</a:t>
            </a:r>
            <a:r>
              <a:rPr lang="en-US" sz="2000" b="1" dirty="0"/>
              <a:t> Postgraduate Training and Research Hospital, Istanbul, Turkey</a:t>
            </a:r>
          </a:p>
          <a:p>
            <a:pPr marL="342880" indent="-342880">
              <a:lnSpc>
                <a:spcPct val="150000"/>
              </a:lnSpc>
              <a:buFont typeface="Arial" panose="020B0604020202020204" pitchFamily="34" charset="0"/>
              <a:buChar char="•"/>
            </a:pPr>
            <a:r>
              <a:rPr lang="en-US" sz="2000" b="1" dirty="0"/>
              <a:t>Memorial Healthcare System, Florida, USA</a:t>
            </a:r>
          </a:p>
          <a:p>
            <a:endParaRPr lang="en-US" sz="2000" b="1" dirty="0"/>
          </a:p>
        </p:txBody>
      </p:sp>
      <p:pic>
        <p:nvPicPr>
          <p:cNvPr id="7" name="Picture 6">
            <a:extLst>
              <a:ext uri="{FF2B5EF4-FFF2-40B4-BE49-F238E27FC236}">
                <a16:creationId xmlns:a16="http://schemas.microsoft.com/office/drawing/2014/main" id="{05B288DF-9901-4854-81D7-198CE31E5E86}"/>
              </a:ext>
            </a:extLst>
          </p:cNvPr>
          <p:cNvPicPr>
            <a:picLocks noChangeAspect="1"/>
          </p:cNvPicPr>
          <p:nvPr/>
        </p:nvPicPr>
        <p:blipFill>
          <a:blip r:embed="rId2"/>
          <a:stretch>
            <a:fillRect/>
          </a:stretch>
        </p:blipFill>
        <p:spPr>
          <a:xfrm>
            <a:off x="163375" y="146306"/>
            <a:ext cx="6016900" cy="1352265"/>
          </a:xfrm>
          <a:prstGeom prst="rect">
            <a:avLst/>
          </a:prstGeom>
        </p:spPr>
      </p:pic>
      <p:pic>
        <p:nvPicPr>
          <p:cNvPr id="21" name="Picture 20"/>
          <p:cNvPicPr>
            <a:picLocks noChangeAspect="1"/>
          </p:cNvPicPr>
          <p:nvPr/>
        </p:nvPicPr>
        <p:blipFill>
          <a:blip r:embed="rId3"/>
          <a:stretch>
            <a:fillRect/>
          </a:stretch>
        </p:blipFill>
        <p:spPr>
          <a:xfrm>
            <a:off x="2650119" y="6894786"/>
            <a:ext cx="6891763" cy="1092748"/>
          </a:xfrm>
          <a:prstGeom prst="rect">
            <a:avLst/>
          </a:prstGeom>
        </p:spPr>
      </p:pic>
    </p:spTree>
    <p:extLst>
      <p:ext uri="{BB962C8B-B14F-4D97-AF65-F5344CB8AC3E}">
        <p14:creationId xmlns:p14="http://schemas.microsoft.com/office/powerpoint/2010/main" val="621035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238634" y="119062"/>
            <a:ext cx="5779634" cy="523092"/>
          </a:xfrm>
          <a:prstGeom prst="rect">
            <a:avLst/>
          </a:prstGeom>
          <a:noFill/>
        </p:spPr>
        <p:txBody>
          <a:bodyPr wrap="square" rtlCol="0">
            <a:spAutoFit/>
          </a:bodyPr>
          <a:lstStyle/>
          <a:p>
            <a:pPr algn="ctr"/>
            <a:r>
              <a:rPr lang="en-US" sz="2799" b="1" dirty="0" err="1">
                <a:solidFill>
                  <a:srgbClr val="7030A0"/>
                </a:solidFill>
              </a:rPr>
              <a:t>www.progressbifurcation.org</a:t>
            </a:r>
            <a:endParaRPr lang="en-US" sz="2799" b="1" dirty="0">
              <a:solidFill>
                <a:srgbClr val="7030A0"/>
              </a:solidFill>
            </a:endParaRPr>
          </a:p>
        </p:txBody>
      </p:sp>
      <p:pic>
        <p:nvPicPr>
          <p:cNvPr id="4" name="Picture 3"/>
          <p:cNvPicPr>
            <a:picLocks noChangeAspect="1"/>
          </p:cNvPicPr>
          <p:nvPr/>
        </p:nvPicPr>
        <p:blipFill>
          <a:blip r:embed="rId2"/>
          <a:stretch>
            <a:fillRect/>
          </a:stretch>
        </p:blipFill>
        <p:spPr>
          <a:xfrm>
            <a:off x="238635" y="636205"/>
            <a:ext cx="5779634" cy="5754533"/>
          </a:xfrm>
          <a:prstGeom prst="rect">
            <a:avLst/>
          </a:prstGeom>
        </p:spPr>
      </p:pic>
      <p:pic>
        <p:nvPicPr>
          <p:cNvPr id="3" name="Picture 2"/>
          <p:cNvPicPr>
            <a:picLocks noChangeAspect="1"/>
          </p:cNvPicPr>
          <p:nvPr/>
        </p:nvPicPr>
        <p:blipFill>
          <a:blip r:embed="rId3"/>
          <a:stretch>
            <a:fillRect/>
          </a:stretch>
        </p:blipFill>
        <p:spPr>
          <a:xfrm>
            <a:off x="2355709" y="6771215"/>
            <a:ext cx="992739" cy="423653"/>
          </a:xfrm>
          <a:prstGeom prst="rect">
            <a:avLst/>
          </a:prstGeom>
        </p:spPr>
      </p:pic>
      <p:pic>
        <p:nvPicPr>
          <p:cNvPr id="14" name="Picture 13"/>
          <p:cNvPicPr>
            <a:picLocks noChangeAspect="1"/>
          </p:cNvPicPr>
          <p:nvPr/>
        </p:nvPicPr>
        <p:blipFill>
          <a:blip r:embed="rId4"/>
          <a:stretch>
            <a:fillRect/>
          </a:stretch>
        </p:blipFill>
        <p:spPr>
          <a:xfrm>
            <a:off x="6758585" y="306459"/>
            <a:ext cx="5019675" cy="2092539"/>
          </a:xfrm>
          <a:prstGeom prst="rect">
            <a:avLst/>
          </a:prstGeom>
        </p:spPr>
      </p:pic>
      <p:pic>
        <p:nvPicPr>
          <p:cNvPr id="17" name="Picture 16"/>
          <p:cNvPicPr>
            <a:picLocks noChangeAspect="1"/>
          </p:cNvPicPr>
          <p:nvPr/>
        </p:nvPicPr>
        <p:blipFill>
          <a:blip r:embed="rId5"/>
          <a:stretch>
            <a:fillRect/>
          </a:stretch>
        </p:blipFill>
        <p:spPr>
          <a:xfrm>
            <a:off x="6758584" y="2492515"/>
            <a:ext cx="5019675" cy="2474085"/>
          </a:xfrm>
          <a:prstGeom prst="rect">
            <a:avLst/>
          </a:prstGeom>
        </p:spPr>
      </p:pic>
      <p:sp>
        <p:nvSpPr>
          <p:cNvPr id="19" name="Rectangle 18"/>
          <p:cNvSpPr/>
          <p:nvPr/>
        </p:nvSpPr>
        <p:spPr>
          <a:xfrm>
            <a:off x="6758584" y="5025704"/>
            <a:ext cx="5019675" cy="2862322"/>
          </a:xfrm>
          <a:prstGeom prst="rect">
            <a:avLst/>
          </a:prstGeom>
        </p:spPr>
        <p:txBody>
          <a:bodyPr wrap="square">
            <a:spAutoFit/>
          </a:bodyPr>
          <a:lstStyle/>
          <a:p>
            <a:r>
              <a:rPr lang="en-US" b="1" dirty="0">
                <a:solidFill>
                  <a:srgbClr val="FF0000"/>
                </a:solidFill>
              </a:rPr>
              <a:t>ACC Scientific Sessions 2022</a:t>
            </a:r>
          </a:p>
          <a:p>
            <a:pPr marL="285733" indent="-285733">
              <a:buFont typeface="Arial" panose="020B0604020202020204" pitchFamily="34" charset="0"/>
              <a:buChar char="•"/>
            </a:pPr>
            <a:r>
              <a:rPr lang="en-US" i="1" dirty="0"/>
              <a:t>PCI Of Trifurcation Lesions: Insights From The Prospective Global Registry For The Study Of Bifurcation Lesion Interventions (PROGRESS-Bifurcation) Registry</a:t>
            </a:r>
          </a:p>
          <a:p>
            <a:r>
              <a:rPr lang="en-US" dirty="0"/>
              <a:t>-</a:t>
            </a:r>
            <a:r>
              <a:rPr lang="en-US" dirty="0" err="1"/>
              <a:t>Judit</a:t>
            </a:r>
            <a:r>
              <a:rPr lang="en-US" dirty="0"/>
              <a:t> </a:t>
            </a:r>
            <a:r>
              <a:rPr lang="en-US" dirty="0" err="1"/>
              <a:t>Karacsonyi</a:t>
            </a:r>
            <a:r>
              <a:rPr lang="en-US" dirty="0"/>
              <a:t>, MD</a:t>
            </a:r>
          </a:p>
          <a:p>
            <a:pPr marL="285733" indent="-285733">
              <a:buFont typeface="Arial" panose="020B0604020202020204" pitchFamily="34" charset="0"/>
              <a:buChar char="•"/>
            </a:pPr>
            <a:r>
              <a:rPr lang="en-US" i="1" dirty="0"/>
              <a:t>A data-driven cluster analysis to identify subgroups of bifurcation lesions based on their anatomical characteristics</a:t>
            </a:r>
          </a:p>
          <a:p>
            <a:r>
              <a:rPr lang="en-US" dirty="0"/>
              <a:t>-</a:t>
            </a:r>
            <a:r>
              <a:rPr lang="en-US" dirty="0" err="1"/>
              <a:t>Ilias</a:t>
            </a:r>
            <a:r>
              <a:rPr lang="en-US" dirty="0"/>
              <a:t> Nikolakopoulos, MD</a:t>
            </a:r>
          </a:p>
        </p:txBody>
      </p:sp>
      <p:pic>
        <p:nvPicPr>
          <p:cNvPr id="2" name="Picture 1"/>
          <p:cNvPicPr>
            <a:picLocks noChangeAspect="1"/>
          </p:cNvPicPr>
          <p:nvPr/>
        </p:nvPicPr>
        <p:blipFill>
          <a:blip r:embed="rId6"/>
          <a:stretch>
            <a:fillRect/>
          </a:stretch>
        </p:blipFill>
        <p:spPr>
          <a:xfrm>
            <a:off x="529355" y="5157551"/>
            <a:ext cx="4683776" cy="2978775"/>
          </a:xfrm>
          <a:prstGeom prst="rect">
            <a:avLst/>
          </a:prstGeom>
        </p:spPr>
      </p:pic>
    </p:spTree>
    <p:extLst>
      <p:ext uri="{BB962C8B-B14F-4D97-AF65-F5344CB8AC3E}">
        <p14:creationId xmlns:p14="http://schemas.microsoft.com/office/powerpoint/2010/main" val="954119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0A3C223-FEC3-BA40-41D6-14DEA1923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907257"/>
            <a:ext cx="11506200" cy="1914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DC40E2-3434-B0E3-B270-C85D28832015}"/>
              </a:ext>
            </a:extLst>
          </p:cNvPr>
          <p:cNvSpPr>
            <a:spLocks noGrp="1"/>
          </p:cNvSpPr>
          <p:nvPr>
            <p:ph type="title"/>
          </p:nvPr>
        </p:nvSpPr>
        <p:spPr>
          <a:xfrm>
            <a:off x="838200" y="1201737"/>
            <a:ext cx="10515600" cy="1325563"/>
          </a:xfrm>
        </p:spPr>
        <p:txBody>
          <a:bodyPr/>
          <a:lstStyle/>
          <a:p>
            <a:pPr algn="ctr"/>
            <a:r>
              <a:rPr lang="en-US" dirty="0"/>
              <a:t> </a:t>
            </a:r>
            <a:r>
              <a:rPr lang="en-US" b="1" dirty="0"/>
              <a:t>PROGRESS Complications</a:t>
            </a:r>
          </a:p>
        </p:txBody>
      </p:sp>
      <p:sp>
        <p:nvSpPr>
          <p:cNvPr id="4" name="Content Placeholder 2">
            <a:extLst>
              <a:ext uri="{FF2B5EF4-FFF2-40B4-BE49-F238E27FC236}">
                <a16:creationId xmlns:a16="http://schemas.microsoft.com/office/drawing/2014/main" id="{41905ECB-3AC0-7D73-D9BE-2C4DD767D441}"/>
              </a:ext>
            </a:extLst>
          </p:cNvPr>
          <p:cNvSpPr txBox="1">
            <a:spLocks noGrp="1"/>
          </p:cNvSpPr>
          <p:nvPr>
            <p:ph idx="1"/>
          </p:nvPr>
        </p:nvSpPr>
        <p:spPr>
          <a:xfrm>
            <a:off x="838200" y="2959101"/>
            <a:ext cx="10515600" cy="3527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Focus: </a:t>
            </a:r>
            <a:r>
              <a:rPr lang="en-US" dirty="0"/>
              <a:t>Cardiac Catheterization and PCI procedure related complications</a:t>
            </a:r>
          </a:p>
          <a:p>
            <a:pPr>
              <a:defRPr/>
            </a:pPr>
            <a:r>
              <a:rPr lang="en-US" b="1" dirty="0"/>
              <a:t>Overall Project Impact: </a:t>
            </a:r>
          </a:p>
          <a:p>
            <a:pPr lvl="1">
              <a:defRPr/>
            </a:pPr>
            <a:r>
              <a:rPr lang="en-US" sz="2800" dirty="0">
                <a:solidFill>
                  <a:prstClr val="black"/>
                </a:solidFill>
              </a:rPr>
              <a:t>Data from 529 cases</a:t>
            </a:r>
          </a:p>
          <a:p>
            <a:pPr lvl="1">
              <a:defRPr/>
            </a:pPr>
            <a:r>
              <a:rPr lang="en-US" sz="2800" dirty="0">
                <a:solidFill>
                  <a:prstClr val="black"/>
                </a:solidFill>
              </a:rPr>
              <a:t>3 centers</a:t>
            </a:r>
          </a:p>
          <a:p>
            <a:pPr lvl="1">
              <a:defRPr/>
            </a:pPr>
            <a:r>
              <a:rPr lang="en-US" sz="2800" b="1" dirty="0"/>
              <a:t>8</a:t>
            </a:r>
            <a:r>
              <a:rPr lang="en-US" sz="2800" b="1" dirty="0">
                <a:solidFill>
                  <a:prstClr val="black">
                    <a:lumMod val="50000"/>
                  </a:prstClr>
                </a:solidFill>
              </a:rPr>
              <a:t> </a:t>
            </a:r>
            <a:r>
              <a:rPr lang="en-US" sz="2800" b="1" dirty="0">
                <a:solidFill>
                  <a:prstClr val="black"/>
                </a:solidFill>
              </a:rPr>
              <a:t>publications, 2 conference presentations</a:t>
            </a:r>
          </a:p>
          <a:p>
            <a:endParaRPr lang="en-US" dirty="0"/>
          </a:p>
        </p:txBody>
      </p:sp>
    </p:spTree>
    <p:extLst>
      <p:ext uri="{BB962C8B-B14F-4D97-AF65-F5344CB8AC3E}">
        <p14:creationId xmlns:p14="http://schemas.microsoft.com/office/powerpoint/2010/main" val="2398360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392" y="2254162"/>
            <a:ext cx="4505498" cy="1323439"/>
          </a:xfrm>
          <a:prstGeom prst="rect">
            <a:avLst/>
          </a:prstGeom>
          <a:noFill/>
        </p:spPr>
        <p:txBody>
          <a:bodyPr wrap="square" rtlCol="0">
            <a:spAutoFit/>
          </a:bodyPr>
          <a:lstStyle/>
          <a:p>
            <a:r>
              <a:rPr lang="en-US" sz="2000" b="1" dirty="0">
                <a:solidFill>
                  <a:schemeClr val="accent5">
                    <a:lumMod val="50000"/>
                  </a:schemeClr>
                </a:solidFill>
              </a:rPr>
              <a:t>COORDINATING CENTER AND CURRENTLY ENROLLING: </a:t>
            </a:r>
          </a:p>
          <a:p>
            <a:pPr marL="342880" indent="-342880">
              <a:buFont typeface="Arial" charset="0"/>
              <a:buChar char="•"/>
            </a:pPr>
            <a:r>
              <a:rPr lang="en-US" sz="2000" b="1" dirty="0"/>
              <a:t>Minneapolis Heart Institute &amp;  Foundation</a:t>
            </a:r>
          </a:p>
        </p:txBody>
      </p:sp>
      <p:pic>
        <p:nvPicPr>
          <p:cNvPr id="6" name="Picture 5"/>
          <p:cNvPicPr>
            <a:picLocks noChangeAspect="1"/>
          </p:cNvPicPr>
          <p:nvPr/>
        </p:nvPicPr>
        <p:blipFill>
          <a:blip r:embed="rId2"/>
          <a:stretch>
            <a:fillRect/>
          </a:stretch>
        </p:blipFill>
        <p:spPr>
          <a:xfrm>
            <a:off x="1001509" y="451212"/>
            <a:ext cx="10356030" cy="1400116"/>
          </a:xfrm>
          <a:prstGeom prst="rect">
            <a:avLst/>
          </a:prstGeom>
        </p:spPr>
      </p:pic>
      <p:pic>
        <p:nvPicPr>
          <p:cNvPr id="15" name="Picture 14"/>
          <p:cNvPicPr>
            <a:picLocks noChangeAspect="1"/>
          </p:cNvPicPr>
          <p:nvPr/>
        </p:nvPicPr>
        <p:blipFill>
          <a:blip r:embed="rId3"/>
          <a:stretch>
            <a:fillRect/>
          </a:stretch>
        </p:blipFill>
        <p:spPr>
          <a:xfrm>
            <a:off x="3674256" y="6910592"/>
            <a:ext cx="5286375" cy="838200"/>
          </a:xfrm>
          <a:prstGeom prst="rect">
            <a:avLst/>
          </a:prstGeom>
        </p:spPr>
      </p:pic>
      <p:sp>
        <p:nvSpPr>
          <p:cNvPr id="2" name="TextBox 1">
            <a:extLst>
              <a:ext uri="{FF2B5EF4-FFF2-40B4-BE49-F238E27FC236}">
                <a16:creationId xmlns:a16="http://schemas.microsoft.com/office/drawing/2014/main" id="{E008C38F-EF65-7650-D519-41A5EA13CD23}"/>
              </a:ext>
            </a:extLst>
          </p:cNvPr>
          <p:cNvSpPr txBox="1"/>
          <p:nvPr/>
        </p:nvSpPr>
        <p:spPr>
          <a:xfrm>
            <a:off x="515391" y="3741132"/>
            <a:ext cx="5843367" cy="1015663"/>
          </a:xfrm>
          <a:prstGeom prst="rect">
            <a:avLst/>
          </a:prstGeom>
          <a:noFill/>
        </p:spPr>
        <p:txBody>
          <a:bodyPr wrap="square" rtlCol="0">
            <a:spAutoFit/>
          </a:bodyPr>
          <a:lstStyle/>
          <a:p>
            <a:r>
              <a:rPr lang="en-US" sz="2000" b="1" dirty="0">
                <a:solidFill>
                  <a:schemeClr val="accent5">
                    <a:lumMod val="50000"/>
                  </a:schemeClr>
                </a:solidFill>
              </a:rPr>
              <a:t>CURRENTLY ENROLLING: </a:t>
            </a:r>
          </a:p>
          <a:p>
            <a:pPr marL="342880" indent="-342880">
              <a:buFont typeface="Arial" charset="0"/>
              <a:buChar char="•"/>
            </a:pPr>
            <a:r>
              <a:rPr lang="en-US" sz="2000" b="1" dirty="0"/>
              <a:t>University of Washington, Seattle, USA</a:t>
            </a:r>
          </a:p>
          <a:p>
            <a:pPr marL="342880" indent="-342880">
              <a:buFont typeface="Arial" charset="0"/>
              <a:buChar char="•"/>
            </a:pPr>
            <a:r>
              <a:rPr lang="en-US" sz="2000" b="1" dirty="0"/>
              <a:t>Memorial Healthcare System, Seattle, USA</a:t>
            </a:r>
          </a:p>
        </p:txBody>
      </p:sp>
    </p:spTree>
    <p:extLst>
      <p:ext uri="{BB962C8B-B14F-4D97-AF65-F5344CB8AC3E}">
        <p14:creationId xmlns:p14="http://schemas.microsoft.com/office/powerpoint/2010/main" val="468422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672" y="739698"/>
            <a:ext cx="5059090" cy="5748337"/>
          </a:xfrm>
          <a:prstGeom prst="rect">
            <a:avLst/>
          </a:prstGeom>
        </p:spPr>
      </p:pic>
      <p:sp>
        <p:nvSpPr>
          <p:cNvPr id="3" name="TextBox 2"/>
          <p:cNvSpPr txBox="1"/>
          <p:nvPr/>
        </p:nvSpPr>
        <p:spPr>
          <a:xfrm>
            <a:off x="340672" y="111975"/>
            <a:ext cx="5059088" cy="523092"/>
          </a:xfrm>
          <a:prstGeom prst="rect">
            <a:avLst/>
          </a:prstGeom>
          <a:noFill/>
        </p:spPr>
        <p:txBody>
          <a:bodyPr wrap="square" rtlCol="0">
            <a:spAutoFit/>
          </a:bodyPr>
          <a:lstStyle/>
          <a:p>
            <a:pPr algn="ctr"/>
            <a:r>
              <a:rPr lang="en-US" sz="2799" b="1" dirty="0">
                <a:solidFill>
                  <a:srgbClr val="7030A0"/>
                </a:solidFill>
              </a:rPr>
              <a:t>www.progresscomplications.org</a:t>
            </a:r>
          </a:p>
        </p:txBody>
      </p:sp>
      <p:pic>
        <p:nvPicPr>
          <p:cNvPr id="4" name="Picture 3"/>
          <p:cNvPicPr>
            <a:picLocks noChangeAspect="1"/>
          </p:cNvPicPr>
          <p:nvPr/>
        </p:nvPicPr>
        <p:blipFill>
          <a:blip r:embed="rId3"/>
          <a:stretch>
            <a:fillRect/>
          </a:stretch>
        </p:blipFill>
        <p:spPr>
          <a:xfrm>
            <a:off x="2282538" y="5342003"/>
            <a:ext cx="948171" cy="272762"/>
          </a:xfrm>
          <a:prstGeom prst="rect">
            <a:avLst/>
          </a:prstGeom>
        </p:spPr>
      </p:pic>
      <p:pic>
        <p:nvPicPr>
          <p:cNvPr id="6" name="Picture 5"/>
          <p:cNvPicPr>
            <a:picLocks noChangeAspect="1"/>
          </p:cNvPicPr>
          <p:nvPr/>
        </p:nvPicPr>
        <p:blipFill>
          <a:blip r:embed="rId4"/>
          <a:stretch>
            <a:fillRect/>
          </a:stretch>
        </p:blipFill>
        <p:spPr>
          <a:xfrm>
            <a:off x="6339261" y="325961"/>
            <a:ext cx="5150796" cy="2197673"/>
          </a:xfrm>
          <a:prstGeom prst="rect">
            <a:avLst/>
          </a:prstGeom>
        </p:spPr>
      </p:pic>
      <p:sp>
        <p:nvSpPr>
          <p:cNvPr id="7" name="Rectangle 6"/>
          <p:cNvSpPr/>
          <p:nvPr/>
        </p:nvSpPr>
        <p:spPr>
          <a:xfrm>
            <a:off x="6339261" y="5336840"/>
            <a:ext cx="5205846" cy="1477328"/>
          </a:xfrm>
          <a:prstGeom prst="rect">
            <a:avLst/>
          </a:prstGeom>
        </p:spPr>
        <p:txBody>
          <a:bodyPr wrap="square">
            <a:spAutoFit/>
          </a:bodyPr>
          <a:lstStyle/>
          <a:p>
            <a:pPr marL="285750" indent="-285750">
              <a:buFont typeface="Arial" panose="020B0604020202020204" pitchFamily="34" charset="0"/>
              <a:buChar char="•"/>
            </a:pPr>
            <a:r>
              <a:rPr lang="en-US" dirty="0"/>
              <a:t>Incidence, Treatment and Outcomes of Coronary Artery Dissection during Percutaneous Coronary Intervention</a:t>
            </a:r>
          </a:p>
          <a:p>
            <a:r>
              <a:rPr lang="en-US" dirty="0"/>
              <a:t>-Elizabeth Page et al., (SCAI poster and JIC publication) 2023</a:t>
            </a:r>
          </a:p>
        </p:txBody>
      </p:sp>
      <p:sp>
        <p:nvSpPr>
          <p:cNvPr id="5" name="Rectangle 4"/>
          <p:cNvSpPr/>
          <p:nvPr/>
        </p:nvSpPr>
        <p:spPr>
          <a:xfrm>
            <a:off x="1600200" y="6488035"/>
            <a:ext cx="3362325" cy="684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WITH MICHAELLA</a:t>
            </a:r>
          </a:p>
        </p:txBody>
      </p:sp>
      <p:pic>
        <p:nvPicPr>
          <p:cNvPr id="8" name="Picture 7"/>
          <p:cNvPicPr>
            <a:picLocks noChangeAspect="1"/>
          </p:cNvPicPr>
          <p:nvPr/>
        </p:nvPicPr>
        <p:blipFill>
          <a:blip r:embed="rId5"/>
          <a:stretch>
            <a:fillRect/>
          </a:stretch>
        </p:blipFill>
        <p:spPr>
          <a:xfrm>
            <a:off x="6339261" y="2523634"/>
            <a:ext cx="4338638" cy="2667636"/>
          </a:xfrm>
          <a:prstGeom prst="rect">
            <a:avLst/>
          </a:prstGeom>
        </p:spPr>
      </p:pic>
      <p:pic>
        <p:nvPicPr>
          <p:cNvPr id="9" name="Picture 8"/>
          <p:cNvPicPr>
            <a:picLocks noChangeAspect="1"/>
          </p:cNvPicPr>
          <p:nvPr/>
        </p:nvPicPr>
        <p:blipFill>
          <a:blip r:embed="rId6"/>
          <a:stretch>
            <a:fillRect/>
          </a:stretch>
        </p:blipFill>
        <p:spPr>
          <a:xfrm>
            <a:off x="9039225" y="2523634"/>
            <a:ext cx="2228850" cy="466725"/>
          </a:xfrm>
          <a:prstGeom prst="rect">
            <a:avLst/>
          </a:prstGeom>
        </p:spPr>
      </p:pic>
    </p:spTree>
    <p:extLst>
      <p:ext uri="{BB962C8B-B14F-4D97-AF65-F5344CB8AC3E}">
        <p14:creationId xmlns:p14="http://schemas.microsoft.com/office/powerpoint/2010/main" val="2922676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6915" y="2009506"/>
            <a:ext cx="8734696" cy="369332"/>
          </a:xfrm>
          <a:prstGeom prst="rect">
            <a:avLst/>
          </a:prstGeom>
          <a:noFill/>
        </p:spPr>
        <p:txBody>
          <a:bodyPr wrap="square" rtlCol="0">
            <a:spAutoFit/>
          </a:bodyPr>
          <a:lstStyle/>
          <a:p>
            <a:r>
              <a:rPr lang="en-US" dirty="0">
                <a:solidFill>
                  <a:srgbClr val="70AD47"/>
                </a:solidFill>
                <a:latin typeface="Arial" panose="020B0604020202020204" pitchFamily="34" charset="0"/>
                <a:cs typeface="Arial" panose="020B0604020202020204" pitchFamily="34" charset="0"/>
              </a:rPr>
              <a:t>Laser for balloon </a:t>
            </a:r>
            <a:r>
              <a:rPr lang="en-US" dirty="0" err="1">
                <a:solidFill>
                  <a:srgbClr val="70AD47"/>
                </a:solidFill>
                <a:latin typeface="Arial" panose="020B0604020202020204" pitchFamily="34" charset="0"/>
                <a:cs typeface="Arial" panose="020B0604020202020204" pitchFamily="34" charset="0"/>
              </a:rPr>
              <a:t>uncrossable</a:t>
            </a:r>
            <a:r>
              <a:rPr lang="en-US" dirty="0">
                <a:solidFill>
                  <a:srgbClr val="70AD47"/>
                </a:solidFill>
                <a:latin typeface="Arial" panose="020B0604020202020204" pitchFamily="34" charset="0"/>
                <a:cs typeface="Arial" panose="020B0604020202020204" pitchFamily="34" charset="0"/>
              </a:rPr>
              <a:t> and </a:t>
            </a:r>
            <a:r>
              <a:rPr lang="en-US" dirty="0" err="1">
                <a:solidFill>
                  <a:srgbClr val="70AD47"/>
                </a:solidFill>
                <a:latin typeface="Arial" panose="020B0604020202020204" pitchFamily="34" charset="0"/>
                <a:cs typeface="Arial" panose="020B0604020202020204" pitchFamily="34" charset="0"/>
              </a:rPr>
              <a:t>undilatable</a:t>
            </a:r>
            <a:r>
              <a:rPr lang="en-US" dirty="0">
                <a:solidFill>
                  <a:srgbClr val="70AD47"/>
                </a:solidFill>
                <a:latin typeface="Arial" panose="020B0604020202020204" pitchFamily="34" charset="0"/>
                <a:cs typeface="Arial" panose="020B0604020202020204" pitchFamily="34" charset="0"/>
              </a:rPr>
              <a:t> chronic total occlusion interventions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69" y="2885315"/>
            <a:ext cx="6871932" cy="3617812"/>
          </a:xfrm>
          <a:prstGeom prst="rect">
            <a:avLst/>
          </a:prstGeom>
        </p:spPr>
      </p:pic>
      <p:sp>
        <p:nvSpPr>
          <p:cNvPr id="4" name="TextBox 3"/>
          <p:cNvSpPr txBox="1"/>
          <p:nvPr/>
        </p:nvSpPr>
        <p:spPr>
          <a:xfrm>
            <a:off x="728902" y="6877595"/>
            <a:ext cx="10688037" cy="523220"/>
          </a:xfrm>
          <a:prstGeom prst="rect">
            <a:avLst/>
          </a:prstGeom>
          <a:noFill/>
        </p:spPr>
        <p:txBody>
          <a:bodyPr wrap="square" rtlCol="0">
            <a:spAutoFit/>
          </a:bodyPr>
          <a:lstStyle/>
          <a:p>
            <a:pPr algn="ctr"/>
            <a:r>
              <a:rPr lang="en-US" sz="1400" dirty="0" err="1">
                <a:solidFill>
                  <a:prstClr val="black"/>
                </a:solidFill>
                <a:latin typeface="Arial" panose="020B0604020202020204" pitchFamily="34" charset="0"/>
                <a:cs typeface="Arial" panose="020B0604020202020204" pitchFamily="34" charset="0"/>
              </a:rPr>
              <a:t>Karacsonyi</a:t>
            </a:r>
            <a:r>
              <a:rPr lang="en-US" sz="1400" dirty="0">
                <a:solidFill>
                  <a:prstClr val="black"/>
                </a:solidFill>
                <a:latin typeface="Arial" panose="020B0604020202020204" pitchFamily="34" charset="0"/>
                <a:cs typeface="Arial" panose="020B0604020202020204" pitchFamily="34" charset="0"/>
              </a:rPr>
              <a:t> J, </a:t>
            </a:r>
            <a:r>
              <a:rPr lang="en-US" sz="1400" dirty="0" err="1">
                <a:solidFill>
                  <a:prstClr val="black"/>
                </a:solidFill>
                <a:latin typeface="Arial" panose="020B0604020202020204" pitchFamily="34" charset="0"/>
                <a:cs typeface="Arial" panose="020B0604020202020204" pitchFamily="34" charset="0"/>
              </a:rPr>
              <a:t>Alaswad</a:t>
            </a:r>
            <a:r>
              <a:rPr lang="en-US" sz="1400" dirty="0">
                <a:solidFill>
                  <a:prstClr val="black"/>
                </a:solidFill>
                <a:latin typeface="Arial" panose="020B0604020202020204" pitchFamily="34" charset="0"/>
                <a:cs typeface="Arial" panose="020B0604020202020204" pitchFamily="34" charset="0"/>
              </a:rPr>
              <a:t> K, Choi JW, </a:t>
            </a:r>
            <a:r>
              <a:rPr lang="en-US" sz="1400" dirty="0" err="1">
                <a:solidFill>
                  <a:prstClr val="black"/>
                </a:solidFill>
                <a:latin typeface="Arial" panose="020B0604020202020204" pitchFamily="34" charset="0"/>
                <a:cs typeface="Arial" panose="020B0604020202020204" pitchFamily="34" charset="0"/>
              </a:rPr>
              <a:t>Vemmou</a:t>
            </a:r>
            <a:r>
              <a:rPr lang="en-US" sz="1400" dirty="0">
                <a:solidFill>
                  <a:prstClr val="black"/>
                </a:solidFill>
                <a:latin typeface="Arial" panose="020B0604020202020204" pitchFamily="34" charset="0"/>
                <a:cs typeface="Arial" panose="020B0604020202020204" pitchFamily="34" charset="0"/>
              </a:rPr>
              <a:t> E, Nikolakopoulos I, </a:t>
            </a:r>
            <a:r>
              <a:rPr lang="en-US" sz="1400" dirty="0" err="1">
                <a:solidFill>
                  <a:prstClr val="black"/>
                </a:solidFill>
                <a:latin typeface="Arial" panose="020B0604020202020204" pitchFamily="34" charset="0"/>
                <a:cs typeface="Arial" panose="020B0604020202020204" pitchFamily="34" charset="0"/>
              </a:rPr>
              <a:t>Poommipanit</a:t>
            </a:r>
            <a:r>
              <a:rPr lang="en-US" sz="1400" dirty="0">
                <a:solidFill>
                  <a:prstClr val="black"/>
                </a:solidFill>
                <a:latin typeface="Arial" panose="020B0604020202020204" pitchFamily="34" charset="0"/>
                <a:cs typeface="Arial" panose="020B0604020202020204" pitchFamily="34" charset="0"/>
              </a:rPr>
              <a:t> P, </a:t>
            </a:r>
            <a:r>
              <a:rPr lang="en-US" sz="1400" dirty="0" err="1">
                <a:solidFill>
                  <a:prstClr val="black"/>
                </a:solidFill>
                <a:latin typeface="Arial" panose="020B0604020202020204" pitchFamily="34" charset="0"/>
                <a:cs typeface="Arial" panose="020B0604020202020204" pitchFamily="34" charset="0"/>
              </a:rPr>
              <a:t>Rafeh</a:t>
            </a:r>
            <a:r>
              <a:rPr lang="en-US" sz="1400" dirty="0">
                <a:solidFill>
                  <a:prstClr val="black"/>
                </a:solidFill>
                <a:latin typeface="Arial" panose="020B0604020202020204" pitchFamily="34" charset="0"/>
                <a:cs typeface="Arial" panose="020B0604020202020204" pitchFamily="34" charset="0"/>
              </a:rPr>
              <a:t> NA, </a:t>
            </a:r>
            <a:r>
              <a:rPr lang="en-US" sz="1400" dirty="0" err="1">
                <a:solidFill>
                  <a:prstClr val="black"/>
                </a:solidFill>
                <a:latin typeface="Arial" panose="020B0604020202020204" pitchFamily="34" charset="0"/>
                <a:cs typeface="Arial" panose="020B0604020202020204" pitchFamily="34" charset="0"/>
              </a:rPr>
              <a:t>Elguindy</a:t>
            </a:r>
            <a:r>
              <a:rPr lang="en-US" sz="1400" dirty="0">
                <a:solidFill>
                  <a:prstClr val="black"/>
                </a:solidFill>
                <a:latin typeface="Arial" panose="020B0604020202020204" pitchFamily="34" charset="0"/>
                <a:cs typeface="Arial" panose="020B0604020202020204" pitchFamily="34" charset="0"/>
              </a:rPr>
              <a:t> A, </a:t>
            </a:r>
            <a:r>
              <a:rPr lang="en-US" sz="1400" dirty="0" err="1">
                <a:solidFill>
                  <a:prstClr val="black"/>
                </a:solidFill>
                <a:latin typeface="Arial" panose="020B0604020202020204" pitchFamily="34" charset="0"/>
                <a:cs typeface="Arial" panose="020B0604020202020204" pitchFamily="34" charset="0"/>
              </a:rPr>
              <a:t>Ungi</a:t>
            </a:r>
            <a:r>
              <a:rPr lang="en-US" sz="1400" dirty="0">
                <a:solidFill>
                  <a:prstClr val="black"/>
                </a:solidFill>
                <a:latin typeface="Arial" panose="020B0604020202020204" pitchFamily="34" charset="0"/>
                <a:cs typeface="Arial" panose="020B0604020202020204" pitchFamily="34" charset="0"/>
              </a:rPr>
              <a:t> I, </a:t>
            </a:r>
            <a:r>
              <a:rPr lang="en-US" sz="1400" dirty="0" err="1">
                <a:solidFill>
                  <a:prstClr val="black"/>
                </a:solidFill>
                <a:latin typeface="Arial" panose="020B0604020202020204" pitchFamily="34" charset="0"/>
                <a:cs typeface="Arial" panose="020B0604020202020204" pitchFamily="34" charset="0"/>
              </a:rPr>
              <a:t>Egred</a:t>
            </a:r>
            <a:r>
              <a:rPr lang="en-US" sz="1400" dirty="0">
                <a:solidFill>
                  <a:prstClr val="black"/>
                </a:solidFill>
                <a:latin typeface="Arial" panose="020B0604020202020204" pitchFamily="34" charset="0"/>
                <a:cs typeface="Arial" panose="020B0604020202020204" pitchFamily="34" charset="0"/>
              </a:rPr>
              <a:t> M, </a:t>
            </a:r>
            <a:r>
              <a:rPr lang="en-US" sz="1400" dirty="0" err="1">
                <a:solidFill>
                  <a:prstClr val="black"/>
                </a:solidFill>
                <a:latin typeface="Arial" panose="020B0604020202020204" pitchFamily="34" charset="0"/>
                <a:cs typeface="Arial" panose="020B0604020202020204" pitchFamily="34" charset="0"/>
              </a:rPr>
              <a:t>Brilakis</a:t>
            </a:r>
            <a:r>
              <a:rPr lang="en-US" sz="1400" dirty="0">
                <a:solidFill>
                  <a:prstClr val="black"/>
                </a:solidFill>
                <a:latin typeface="Arial" panose="020B0604020202020204" pitchFamily="34" charset="0"/>
                <a:cs typeface="Arial" panose="020B0604020202020204" pitchFamily="34" charset="0"/>
              </a:rPr>
              <a:t> ES</a:t>
            </a:r>
          </a:p>
          <a:p>
            <a:pPr algn="ctr"/>
            <a:r>
              <a:rPr lang="en-US" sz="1400" dirty="0">
                <a:solidFill>
                  <a:srgbClr val="70AD47"/>
                </a:solidFill>
                <a:latin typeface="Arial" panose="020B0604020202020204" pitchFamily="34" charset="0"/>
                <a:cs typeface="Arial" panose="020B0604020202020204" pitchFamily="34" charset="0"/>
              </a:rPr>
              <a:t>Interventional Journal of Cardiology 2021</a:t>
            </a:r>
          </a:p>
        </p:txBody>
      </p:sp>
      <p:sp>
        <p:nvSpPr>
          <p:cNvPr id="5" name="TextBox 4"/>
          <p:cNvSpPr txBox="1"/>
          <p:nvPr/>
        </p:nvSpPr>
        <p:spPr>
          <a:xfrm>
            <a:off x="7158446" y="3625544"/>
            <a:ext cx="4432662" cy="1477328"/>
          </a:xfrm>
          <a:prstGeom prst="rect">
            <a:avLst/>
          </a:prstGeom>
          <a:noFill/>
        </p:spPr>
        <p:txBody>
          <a:bodyPr wrap="square" rtlCol="0">
            <a:spAutoFit/>
          </a:bodyPr>
          <a:lstStyle/>
          <a:p>
            <a:r>
              <a:rPr lang="en-US" dirty="0">
                <a:solidFill>
                  <a:prstClr val="black"/>
                </a:solidFill>
              </a:rPr>
              <a:t>Balloon </a:t>
            </a:r>
            <a:r>
              <a:rPr lang="en-US" dirty="0" err="1">
                <a:solidFill>
                  <a:prstClr val="black"/>
                </a:solidFill>
              </a:rPr>
              <a:t>uncrossable</a:t>
            </a:r>
            <a:r>
              <a:rPr lang="en-US" dirty="0">
                <a:solidFill>
                  <a:prstClr val="black"/>
                </a:solidFill>
              </a:rPr>
              <a:t> and balloon </a:t>
            </a:r>
            <a:r>
              <a:rPr lang="en-US" dirty="0" err="1">
                <a:solidFill>
                  <a:prstClr val="black"/>
                </a:solidFill>
              </a:rPr>
              <a:t>undilatable</a:t>
            </a:r>
            <a:r>
              <a:rPr lang="en-US" dirty="0">
                <a:solidFill>
                  <a:prstClr val="black"/>
                </a:solidFill>
              </a:rPr>
              <a:t> lesions represented 15.5% of all CTO PCIs. Laser was used in 20.3% and was associated with high technical and procedural success and similar major complication rates.</a:t>
            </a:r>
          </a:p>
        </p:txBody>
      </p:sp>
    </p:spTree>
    <p:extLst>
      <p:ext uri="{BB962C8B-B14F-4D97-AF65-F5344CB8AC3E}">
        <p14:creationId xmlns:p14="http://schemas.microsoft.com/office/powerpoint/2010/main" val="1345577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8708" y="3159035"/>
            <a:ext cx="3683726" cy="1477328"/>
          </a:xfrm>
          <a:prstGeom prst="rect">
            <a:avLst/>
          </a:prstGeom>
          <a:noFill/>
        </p:spPr>
        <p:txBody>
          <a:bodyPr wrap="square" rtlCol="0">
            <a:spAutoFit/>
          </a:bodyPr>
          <a:lstStyle/>
          <a:p>
            <a:r>
              <a:rPr lang="en-US" b="1" dirty="0">
                <a:solidFill>
                  <a:srgbClr val="70AD47">
                    <a:lumMod val="75000"/>
                  </a:srgbClr>
                </a:solidFill>
                <a:latin typeface="Arial" panose="020B0604020202020204" pitchFamily="34" charset="0"/>
                <a:cs typeface="Arial" panose="020B0604020202020204" pitchFamily="34" charset="0"/>
              </a:rPr>
              <a:t>In-Stent CTO Percutaneous Coronary Intervention: Individual Patient Data Pooled Analysis of 4 Multicenter Registries</a:t>
            </a:r>
          </a:p>
        </p:txBody>
      </p:sp>
      <p:sp>
        <p:nvSpPr>
          <p:cNvPr id="6" name="TextBox 5"/>
          <p:cNvSpPr txBox="1"/>
          <p:nvPr/>
        </p:nvSpPr>
        <p:spPr>
          <a:xfrm>
            <a:off x="766355" y="6667409"/>
            <a:ext cx="10546080" cy="738664"/>
          </a:xfrm>
          <a:prstGeom prst="rect">
            <a:avLst/>
          </a:prstGeom>
          <a:noFill/>
        </p:spPr>
        <p:txBody>
          <a:bodyPr wrap="square" rtlCol="0">
            <a:spAutoFit/>
          </a:bodyPr>
          <a:lstStyle/>
          <a:p>
            <a:r>
              <a:rPr lang="en-US" sz="1400" dirty="0" err="1">
                <a:solidFill>
                  <a:prstClr val="black"/>
                </a:solidFill>
                <a:latin typeface="Arial" panose="020B0604020202020204" pitchFamily="34" charset="0"/>
                <a:cs typeface="Arial" panose="020B0604020202020204" pitchFamily="34" charset="0"/>
              </a:rPr>
              <a:t>Vemmou</a:t>
            </a:r>
            <a:r>
              <a:rPr lang="en-US" sz="1400" dirty="0">
                <a:solidFill>
                  <a:prstClr val="black"/>
                </a:solidFill>
                <a:latin typeface="Arial" panose="020B0604020202020204" pitchFamily="34" charset="0"/>
                <a:cs typeface="Arial" panose="020B0604020202020204" pitchFamily="34" charset="0"/>
              </a:rPr>
              <a:t> E, </a:t>
            </a:r>
            <a:r>
              <a:rPr lang="en-US" sz="1400" dirty="0" err="1">
                <a:solidFill>
                  <a:prstClr val="black"/>
                </a:solidFill>
                <a:latin typeface="Arial" panose="020B0604020202020204" pitchFamily="34" charset="0"/>
                <a:cs typeface="Arial" panose="020B0604020202020204" pitchFamily="34" charset="0"/>
              </a:rPr>
              <a:t>Quadros</a:t>
            </a:r>
            <a:r>
              <a:rPr lang="en-US" sz="1400" dirty="0">
                <a:solidFill>
                  <a:prstClr val="black"/>
                </a:solidFill>
                <a:latin typeface="Arial" panose="020B0604020202020204" pitchFamily="34" charset="0"/>
                <a:cs typeface="Arial" panose="020B0604020202020204" pitchFamily="34" charset="0"/>
              </a:rPr>
              <a:t> AS, Dens JA, Abi-</a:t>
            </a:r>
            <a:r>
              <a:rPr lang="en-US" sz="1400" dirty="0" err="1">
                <a:solidFill>
                  <a:prstClr val="black"/>
                </a:solidFill>
                <a:latin typeface="Arial" panose="020B0604020202020204" pitchFamily="34" charset="0"/>
                <a:cs typeface="Arial" panose="020B0604020202020204" pitchFamily="34" charset="0"/>
              </a:rPr>
              <a:t>Rafeh</a:t>
            </a:r>
            <a:r>
              <a:rPr lang="en-US" sz="1400" dirty="0">
                <a:solidFill>
                  <a:prstClr val="black"/>
                </a:solidFill>
                <a:latin typeface="Arial" panose="020B0604020202020204" pitchFamily="34" charset="0"/>
                <a:cs typeface="Arial" panose="020B0604020202020204" pitchFamily="34" charset="0"/>
              </a:rPr>
              <a:t> N, </a:t>
            </a:r>
            <a:r>
              <a:rPr lang="en-US" sz="1400" dirty="0" err="1">
                <a:solidFill>
                  <a:prstClr val="black"/>
                </a:solidFill>
                <a:latin typeface="Arial" panose="020B0604020202020204" pitchFamily="34" charset="0"/>
                <a:cs typeface="Arial" panose="020B0604020202020204" pitchFamily="34" charset="0"/>
              </a:rPr>
              <a:t>Agostoni</a:t>
            </a:r>
            <a:r>
              <a:rPr lang="en-US" sz="1400" dirty="0">
                <a:solidFill>
                  <a:prstClr val="black"/>
                </a:solidFill>
                <a:latin typeface="Arial" panose="020B0604020202020204" pitchFamily="34" charset="0"/>
                <a:cs typeface="Arial" panose="020B0604020202020204" pitchFamily="34" charset="0"/>
              </a:rPr>
              <a:t> P, </a:t>
            </a:r>
            <a:r>
              <a:rPr lang="en-US" sz="1400" dirty="0" err="1">
                <a:solidFill>
                  <a:prstClr val="black"/>
                </a:solidFill>
                <a:latin typeface="Arial" panose="020B0604020202020204" pitchFamily="34" charset="0"/>
                <a:cs typeface="Arial" panose="020B0604020202020204" pitchFamily="34" charset="0"/>
              </a:rPr>
              <a:t>Alaswad</a:t>
            </a:r>
            <a:r>
              <a:rPr lang="en-US" sz="1400" dirty="0">
                <a:solidFill>
                  <a:prstClr val="black"/>
                </a:solidFill>
                <a:latin typeface="Arial" panose="020B0604020202020204" pitchFamily="34" charset="0"/>
                <a:cs typeface="Arial" panose="020B0604020202020204" pitchFamily="34" charset="0"/>
              </a:rPr>
              <a:t> K, </a:t>
            </a:r>
            <a:r>
              <a:rPr lang="en-US" sz="1400" dirty="0" err="1">
                <a:solidFill>
                  <a:prstClr val="black"/>
                </a:solidFill>
                <a:latin typeface="Arial" panose="020B0604020202020204" pitchFamily="34" charset="0"/>
                <a:cs typeface="Arial" panose="020B0604020202020204" pitchFamily="34" charset="0"/>
              </a:rPr>
              <a:t>Avran</a:t>
            </a:r>
            <a:r>
              <a:rPr lang="en-US" sz="1400" dirty="0">
                <a:solidFill>
                  <a:prstClr val="black"/>
                </a:solidFill>
                <a:latin typeface="Arial" panose="020B0604020202020204" pitchFamily="34" charset="0"/>
                <a:cs typeface="Arial" panose="020B0604020202020204" pitchFamily="34" charset="0"/>
              </a:rPr>
              <a:t> A, </a:t>
            </a:r>
            <a:r>
              <a:rPr lang="en-US" sz="1400" dirty="0" err="1">
                <a:solidFill>
                  <a:prstClr val="black"/>
                </a:solidFill>
                <a:latin typeface="Arial" panose="020B0604020202020204" pitchFamily="34" charset="0"/>
                <a:cs typeface="Arial" panose="020B0604020202020204" pitchFamily="34" charset="0"/>
              </a:rPr>
              <a:t>Bellli</a:t>
            </a:r>
            <a:r>
              <a:rPr lang="en-US" sz="1400" dirty="0">
                <a:solidFill>
                  <a:prstClr val="black"/>
                </a:solidFill>
                <a:latin typeface="Arial" panose="020B0604020202020204" pitchFamily="34" charset="0"/>
                <a:cs typeface="Arial" panose="020B0604020202020204" pitchFamily="34" charset="0"/>
              </a:rPr>
              <a:t> KC, </a:t>
            </a:r>
            <a:r>
              <a:rPr lang="en-US" sz="1400" dirty="0" err="1">
                <a:solidFill>
                  <a:prstClr val="black"/>
                </a:solidFill>
                <a:latin typeface="Arial" panose="020B0604020202020204" pitchFamily="34" charset="0"/>
                <a:cs typeface="Arial" panose="020B0604020202020204" pitchFamily="34" charset="0"/>
              </a:rPr>
              <a:t>Carlino</a:t>
            </a:r>
            <a:r>
              <a:rPr lang="en-US" sz="1400" dirty="0">
                <a:solidFill>
                  <a:prstClr val="black"/>
                </a:solidFill>
                <a:latin typeface="Arial" panose="020B0604020202020204" pitchFamily="34" charset="0"/>
                <a:cs typeface="Arial" panose="020B0604020202020204" pitchFamily="34" charset="0"/>
              </a:rPr>
              <a:t> M, Choi JW, El-</a:t>
            </a:r>
            <a:r>
              <a:rPr lang="en-US" sz="1400" dirty="0" err="1">
                <a:solidFill>
                  <a:prstClr val="black"/>
                </a:solidFill>
                <a:latin typeface="Arial" panose="020B0604020202020204" pitchFamily="34" charset="0"/>
                <a:cs typeface="Arial" panose="020B0604020202020204" pitchFamily="34" charset="0"/>
              </a:rPr>
              <a:t>Guindy</a:t>
            </a:r>
            <a:r>
              <a:rPr lang="en-US" sz="1400" dirty="0">
                <a:solidFill>
                  <a:prstClr val="black"/>
                </a:solidFill>
                <a:latin typeface="Arial" panose="020B0604020202020204" pitchFamily="34" charset="0"/>
                <a:cs typeface="Arial" panose="020B0604020202020204" pitchFamily="34" charset="0"/>
              </a:rPr>
              <a:t> A, Jaffer FA, </a:t>
            </a:r>
            <a:r>
              <a:rPr lang="en-US" sz="1400" dirty="0" err="1">
                <a:solidFill>
                  <a:prstClr val="black"/>
                </a:solidFill>
                <a:latin typeface="Arial" panose="020B0604020202020204" pitchFamily="34" charset="0"/>
                <a:cs typeface="Arial" panose="020B0604020202020204" pitchFamily="34" charset="0"/>
              </a:rPr>
              <a:t>Karmpaliotis</a:t>
            </a:r>
            <a:r>
              <a:rPr lang="en-US" sz="1400" dirty="0">
                <a:solidFill>
                  <a:prstClr val="black"/>
                </a:solidFill>
                <a:latin typeface="Arial" panose="020B0604020202020204" pitchFamily="34" charset="0"/>
                <a:cs typeface="Arial" panose="020B0604020202020204" pitchFamily="34" charset="0"/>
              </a:rPr>
              <a:t> D, Khatri JJ, </a:t>
            </a:r>
            <a:r>
              <a:rPr lang="en-US" sz="1400" dirty="0" err="1">
                <a:solidFill>
                  <a:prstClr val="black"/>
                </a:solidFill>
                <a:latin typeface="Arial" panose="020B0604020202020204" pitchFamily="34" charset="0"/>
                <a:cs typeface="Arial" panose="020B0604020202020204" pitchFamily="34" charset="0"/>
              </a:rPr>
              <a:t>Khelimskii</a:t>
            </a:r>
            <a:r>
              <a:rPr lang="en-US" sz="1400" dirty="0">
                <a:solidFill>
                  <a:prstClr val="black"/>
                </a:solidFill>
                <a:latin typeface="Arial" panose="020B0604020202020204" pitchFamily="34" charset="0"/>
                <a:cs typeface="Arial" panose="020B0604020202020204" pitchFamily="34" charset="0"/>
              </a:rPr>
              <a:t> D, </a:t>
            </a:r>
            <a:r>
              <a:rPr lang="en-US" sz="1400" dirty="0" err="1">
                <a:solidFill>
                  <a:prstClr val="black"/>
                </a:solidFill>
                <a:latin typeface="Arial" panose="020B0604020202020204" pitchFamily="34" charset="0"/>
                <a:cs typeface="Arial" panose="020B0604020202020204" pitchFamily="34" charset="0"/>
              </a:rPr>
              <a:t>Knaapen</a:t>
            </a:r>
            <a:r>
              <a:rPr lang="en-US" sz="1400" dirty="0">
                <a:solidFill>
                  <a:prstClr val="black"/>
                </a:solidFill>
                <a:latin typeface="Arial" panose="020B0604020202020204" pitchFamily="34" charset="0"/>
                <a:cs typeface="Arial" panose="020B0604020202020204" pitchFamily="34" charset="0"/>
              </a:rPr>
              <a:t> P, La Manna A, </a:t>
            </a:r>
            <a:r>
              <a:rPr lang="en-US" sz="1400" dirty="0" err="1">
                <a:solidFill>
                  <a:prstClr val="black"/>
                </a:solidFill>
                <a:latin typeface="Arial" panose="020B0604020202020204" pitchFamily="34" charset="0"/>
                <a:cs typeface="Arial" panose="020B0604020202020204" pitchFamily="34" charset="0"/>
              </a:rPr>
              <a:t>Krestyaninov</a:t>
            </a:r>
            <a:r>
              <a:rPr lang="en-US" sz="1400" dirty="0">
                <a:solidFill>
                  <a:prstClr val="black"/>
                </a:solidFill>
                <a:latin typeface="Arial" panose="020B0604020202020204" pitchFamily="34" charset="0"/>
                <a:cs typeface="Arial" panose="020B0604020202020204" pitchFamily="34" charset="0"/>
              </a:rPr>
              <a:t> O. </a:t>
            </a:r>
            <a:r>
              <a:rPr lang="en-US" sz="1400" dirty="0" err="1">
                <a:solidFill>
                  <a:prstClr val="black"/>
                </a:solidFill>
                <a:latin typeface="Arial" panose="020B0604020202020204" pitchFamily="34" charset="0"/>
                <a:cs typeface="Arial" panose="020B0604020202020204" pitchFamily="34" charset="0"/>
              </a:rPr>
              <a:t>Lamelas</a:t>
            </a:r>
            <a:r>
              <a:rPr lang="en-US" sz="1400" dirty="0">
                <a:solidFill>
                  <a:prstClr val="black"/>
                </a:solidFill>
                <a:latin typeface="Arial" panose="020B0604020202020204" pitchFamily="34" charset="0"/>
                <a:cs typeface="Arial" panose="020B0604020202020204" pitchFamily="34" charset="0"/>
              </a:rPr>
              <a:t> P, Ojeda S, Padilla L, Pan M, </a:t>
            </a:r>
            <a:r>
              <a:rPr lang="en-US" sz="1400" dirty="0" err="1">
                <a:solidFill>
                  <a:prstClr val="black"/>
                </a:solidFill>
                <a:latin typeface="Arial" panose="020B0604020202020204" pitchFamily="34" charset="0"/>
                <a:cs typeface="Arial" panose="020B0604020202020204" pitchFamily="34" charset="0"/>
              </a:rPr>
              <a:t>Piccaro</a:t>
            </a:r>
            <a:r>
              <a:rPr lang="en-US" sz="1400" dirty="0">
                <a:solidFill>
                  <a:prstClr val="black"/>
                </a:solidFill>
                <a:latin typeface="Arial" panose="020B0604020202020204" pitchFamily="34" charset="0"/>
                <a:cs typeface="Arial" panose="020B0604020202020204" pitchFamily="34" charset="0"/>
              </a:rPr>
              <a:t> de Oliveira P, </a:t>
            </a:r>
            <a:r>
              <a:rPr lang="en-US" sz="1400" dirty="0" err="1">
                <a:solidFill>
                  <a:prstClr val="black"/>
                </a:solidFill>
                <a:latin typeface="Arial" panose="020B0604020202020204" pitchFamily="34" charset="0"/>
                <a:cs typeface="Arial" panose="020B0604020202020204" pitchFamily="34" charset="0"/>
              </a:rPr>
              <a:t>Rinfret</a:t>
            </a:r>
            <a:r>
              <a:rPr lang="en-US" sz="1400" dirty="0">
                <a:solidFill>
                  <a:prstClr val="black"/>
                </a:solidFill>
                <a:latin typeface="Arial" panose="020B0604020202020204" pitchFamily="34" charset="0"/>
                <a:cs typeface="Arial" panose="020B0604020202020204" pitchFamily="34" charset="0"/>
              </a:rPr>
              <a:t> S, Spratt JC, Tanabe M, Walsh S, Nikolakopoulos I, </a:t>
            </a:r>
            <a:r>
              <a:rPr lang="en-US" sz="1400" dirty="0" err="1">
                <a:solidFill>
                  <a:prstClr val="black"/>
                </a:solidFill>
                <a:latin typeface="Arial" panose="020B0604020202020204" pitchFamily="34" charset="0"/>
                <a:cs typeface="Arial" panose="020B0604020202020204" pitchFamily="34" charset="0"/>
              </a:rPr>
              <a:t>Karacsonyi</a:t>
            </a:r>
            <a:r>
              <a:rPr lang="en-US" sz="1400" dirty="0">
                <a:solidFill>
                  <a:prstClr val="black"/>
                </a:solidFill>
                <a:latin typeface="Arial" panose="020B0604020202020204" pitchFamily="34" charset="0"/>
                <a:cs typeface="Arial" panose="020B0604020202020204" pitchFamily="34" charset="0"/>
              </a:rPr>
              <a:t> J, </a:t>
            </a:r>
            <a:r>
              <a:rPr lang="en-US" sz="1400" dirty="0" err="1">
                <a:solidFill>
                  <a:prstClr val="black"/>
                </a:solidFill>
                <a:latin typeface="Arial" panose="020B0604020202020204" pitchFamily="34" charset="0"/>
                <a:cs typeface="Arial" panose="020B0604020202020204" pitchFamily="34" charset="0"/>
              </a:rPr>
              <a:t>Rangan</a:t>
            </a:r>
            <a:r>
              <a:rPr lang="en-US" sz="1400" dirty="0">
                <a:solidFill>
                  <a:prstClr val="black"/>
                </a:solidFill>
                <a:latin typeface="Arial" panose="020B0604020202020204" pitchFamily="34" charset="0"/>
                <a:cs typeface="Arial" panose="020B0604020202020204" pitchFamily="34" charset="0"/>
              </a:rPr>
              <a:t> BV, </a:t>
            </a:r>
            <a:r>
              <a:rPr lang="en-US" sz="1400" dirty="0" err="1">
                <a:solidFill>
                  <a:prstClr val="black"/>
                </a:solidFill>
                <a:latin typeface="Arial" panose="020B0604020202020204" pitchFamily="34" charset="0"/>
                <a:cs typeface="Arial" panose="020B0604020202020204" pitchFamily="34" charset="0"/>
              </a:rPr>
              <a:t>Brilakis</a:t>
            </a:r>
            <a:r>
              <a:rPr lang="en-US" sz="1400" dirty="0">
                <a:solidFill>
                  <a:prstClr val="black"/>
                </a:solidFill>
                <a:latin typeface="Arial" panose="020B0604020202020204" pitchFamily="34" charset="0"/>
                <a:cs typeface="Arial" panose="020B0604020202020204" pitchFamily="34" charset="0"/>
              </a:rPr>
              <a:t> ES, </a:t>
            </a:r>
            <a:r>
              <a:rPr lang="en-US" sz="1400" dirty="0" err="1">
                <a:solidFill>
                  <a:prstClr val="black"/>
                </a:solidFill>
                <a:latin typeface="Arial" panose="020B0604020202020204" pitchFamily="34" charset="0"/>
                <a:cs typeface="Arial" panose="020B0604020202020204" pitchFamily="34" charset="0"/>
              </a:rPr>
              <a:t>Azzalini</a:t>
            </a:r>
            <a:r>
              <a:rPr lang="en-US" sz="1400" dirty="0">
                <a:solidFill>
                  <a:prstClr val="black"/>
                </a:solidFill>
                <a:latin typeface="Arial" panose="020B0604020202020204" pitchFamily="34" charset="0"/>
                <a:cs typeface="Arial" panose="020B0604020202020204" pitchFamily="34" charset="0"/>
              </a:rPr>
              <a:t> 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00" y="2118226"/>
            <a:ext cx="5924550" cy="4219575"/>
          </a:xfrm>
          <a:prstGeom prst="rect">
            <a:avLst/>
          </a:prstGeom>
        </p:spPr>
      </p:pic>
    </p:spTree>
    <p:extLst>
      <p:ext uri="{BB962C8B-B14F-4D97-AF65-F5344CB8AC3E}">
        <p14:creationId xmlns:p14="http://schemas.microsoft.com/office/powerpoint/2010/main" val="2121399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405" y="2816680"/>
            <a:ext cx="7819073" cy="3877226"/>
          </a:xfrm>
          <a:prstGeom prst="rect">
            <a:avLst/>
          </a:prstGeom>
        </p:spPr>
      </p:pic>
      <p:sp>
        <p:nvSpPr>
          <p:cNvPr id="4" name="TextBox 3"/>
          <p:cNvSpPr txBox="1"/>
          <p:nvPr/>
        </p:nvSpPr>
        <p:spPr>
          <a:xfrm>
            <a:off x="2124894" y="1913712"/>
            <a:ext cx="7297783" cy="646331"/>
          </a:xfrm>
          <a:prstGeom prst="rect">
            <a:avLst/>
          </a:prstGeom>
          <a:noFill/>
        </p:spPr>
        <p:txBody>
          <a:bodyPr wrap="square" rtlCol="0">
            <a:spAutoFit/>
          </a:bodyPr>
          <a:lstStyle/>
          <a:p>
            <a:pPr algn="ctr"/>
            <a:r>
              <a:rPr lang="en-US" b="1" dirty="0">
                <a:solidFill>
                  <a:srgbClr val="ED7D31">
                    <a:lumMod val="75000"/>
                  </a:srgbClr>
                </a:solidFill>
                <a:latin typeface="Arial" panose="020B0604020202020204" pitchFamily="34" charset="0"/>
                <a:cs typeface="Arial" panose="020B0604020202020204" pitchFamily="34" charset="0"/>
              </a:rPr>
              <a:t>Chronic total occlusion percutaneous coronary intervention in octogenarians and nonagenarians</a:t>
            </a:r>
          </a:p>
        </p:txBody>
      </p:sp>
      <p:sp>
        <p:nvSpPr>
          <p:cNvPr id="5" name="TextBox 4"/>
          <p:cNvSpPr txBox="1"/>
          <p:nvPr/>
        </p:nvSpPr>
        <p:spPr>
          <a:xfrm>
            <a:off x="957947" y="6693905"/>
            <a:ext cx="10241279" cy="738664"/>
          </a:xfrm>
          <a:prstGeom prst="rect">
            <a:avLst/>
          </a:prstGeom>
          <a:noFill/>
        </p:spPr>
        <p:txBody>
          <a:bodyPr wrap="square" rtlCol="0">
            <a:spAutoFit/>
          </a:bodyPr>
          <a:lstStyle/>
          <a:p>
            <a:r>
              <a:rPr lang="en-US" sz="1400" dirty="0" err="1">
                <a:solidFill>
                  <a:prstClr val="black"/>
                </a:solidFill>
                <a:latin typeface="Arial" panose="020B0604020202020204" pitchFamily="34" charset="0"/>
                <a:cs typeface="Arial" panose="020B0604020202020204" pitchFamily="34" charset="0"/>
              </a:rPr>
              <a:t>Vemmou</a:t>
            </a:r>
            <a:r>
              <a:rPr lang="en-US" sz="1400" dirty="0">
                <a:solidFill>
                  <a:prstClr val="black"/>
                </a:solidFill>
                <a:latin typeface="Arial" panose="020B0604020202020204" pitchFamily="34" charset="0"/>
                <a:cs typeface="Arial" panose="020B0604020202020204" pitchFamily="34" charset="0"/>
              </a:rPr>
              <a:t> E, </a:t>
            </a:r>
            <a:r>
              <a:rPr lang="en-US" sz="1400" dirty="0" err="1">
                <a:solidFill>
                  <a:prstClr val="black"/>
                </a:solidFill>
                <a:latin typeface="Arial" panose="020B0604020202020204" pitchFamily="34" charset="0"/>
                <a:cs typeface="Arial" panose="020B0604020202020204" pitchFamily="34" charset="0"/>
              </a:rPr>
              <a:t>Alaswad</a:t>
            </a:r>
            <a:r>
              <a:rPr lang="en-US" sz="1400" dirty="0">
                <a:solidFill>
                  <a:prstClr val="black"/>
                </a:solidFill>
                <a:latin typeface="Arial" panose="020B0604020202020204" pitchFamily="34" charset="0"/>
                <a:cs typeface="Arial" panose="020B0604020202020204" pitchFamily="34" charset="0"/>
              </a:rPr>
              <a:t> K, Patel M, Mahmud E, Choi JW, Jaffer FA, Doing AH, </a:t>
            </a:r>
            <a:r>
              <a:rPr lang="en-US" sz="1400" dirty="0" err="1">
                <a:solidFill>
                  <a:prstClr val="black"/>
                </a:solidFill>
                <a:latin typeface="Arial" panose="020B0604020202020204" pitchFamily="34" charset="0"/>
                <a:cs typeface="Arial" panose="020B0604020202020204" pitchFamily="34" charset="0"/>
              </a:rPr>
              <a:t>Dattilo</a:t>
            </a:r>
            <a:r>
              <a:rPr lang="en-US" sz="1400" dirty="0">
                <a:solidFill>
                  <a:prstClr val="black"/>
                </a:solidFill>
                <a:latin typeface="Arial" panose="020B0604020202020204" pitchFamily="34" charset="0"/>
                <a:cs typeface="Arial" panose="020B0604020202020204" pitchFamily="34" charset="0"/>
              </a:rPr>
              <a:t> P, </a:t>
            </a:r>
            <a:r>
              <a:rPr lang="en-US" sz="1400" dirty="0" err="1">
                <a:solidFill>
                  <a:prstClr val="black"/>
                </a:solidFill>
                <a:latin typeface="Arial" panose="020B0604020202020204" pitchFamily="34" charset="0"/>
                <a:cs typeface="Arial" panose="020B0604020202020204" pitchFamily="34" charset="0"/>
              </a:rPr>
              <a:t>Karmpaliotis</a:t>
            </a:r>
            <a:r>
              <a:rPr lang="en-US" sz="1400" dirty="0">
                <a:solidFill>
                  <a:prstClr val="black"/>
                </a:solidFill>
                <a:latin typeface="Arial" panose="020B0604020202020204" pitchFamily="34" charset="0"/>
                <a:cs typeface="Arial" panose="020B0604020202020204" pitchFamily="34" charset="0"/>
              </a:rPr>
              <a:t> D, </a:t>
            </a:r>
            <a:r>
              <a:rPr lang="en-US" sz="1400" dirty="0" err="1">
                <a:solidFill>
                  <a:prstClr val="black"/>
                </a:solidFill>
                <a:latin typeface="Arial" panose="020B0604020202020204" pitchFamily="34" charset="0"/>
                <a:cs typeface="Arial" panose="020B0604020202020204" pitchFamily="34" charset="0"/>
              </a:rPr>
              <a:t>Krestyaninov</a:t>
            </a:r>
            <a:r>
              <a:rPr lang="en-US" sz="1400" dirty="0">
                <a:solidFill>
                  <a:prstClr val="black"/>
                </a:solidFill>
                <a:latin typeface="Arial" panose="020B0604020202020204" pitchFamily="34" charset="0"/>
                <a:cs typeface="Arial" panose="020B0604020202020204" pitchFamily="34" charset="0"/>
              </a:rPr>
              <a:t> O, </a:t>
            </a:r>
            <a:r>
              <a:rPr lang="en-US" sz="1400" dirty="0" err="1">
                <a:solidFill>
                  <a:prstClr val="black"/>
                </a:solidFill>
                <a:latin typeface="Arial" panose="020B0604020202020204" pitchFamily="34" charset="0"/>
                <a:cs typeface="Arial" panose="020B0604020202020204" pitchFamily="34" charset="0"/>
              </a:rPr>
              <a:t>Khelimskii</a:t>
            </a:r>
            <a:r>
              <a:rPr lang="en-US" sz="1400" dirty="0">
                <a:solidFill>
                  <a:prstClr val="black"/>
                </a:solidFill>
                <a:latin typeface="Arial" panose="020B0604020202020204" pitchFamily="34" charset="0"/>
                <a:cs typeface="Arial" panose="020B0604020202020204" pitchFamily="34" charset="0"/>
              </a:rPr>
              <a:t> D, Nikolakopoulos I, </a:t>
            </a:r>
            <a:r>
              <a:rPr lang="en-US" sz="1400" dirty="0" err="1">
                <a:solidFill>
                  <a:prstClr val="black"/>
                </a:solidFill>
                <a:latin typeface="Arial" panose="020B0604020202020204" pitchFamily="34" charset="0"/>
                <a:cs typeface="Arial" panose="020B0604020202020204" pitchFamily="34" charset="0"/>
              </a:rPr>
              <a:t>Karacsonyi</a:t>
            </a:r>
            <a:r>
              <a:rPr lang="en-US" sz="1400" dirty="0">
                <a:solidFill>
                  <a:prstClr val="black"/>
                </a:solidFill>
                <a:latin typeface="Arial" panose="020B0604020202020204" pitchFamily="34" charset="0"/>
                <a:cs typeface="Arial" panose="020B0604020202020204" pitchFamily="34" charset="0"/>
              </a:rPr>
              <a:t> J, </a:t>
            </a:r>
            <a:r>
              <a:rPr lang="en-US" sz="1400" dirty="0" err="1">
                <a:solidFill>
                  <a:prstClr val="black"/>
                </a:solidFill>
                <a:latin typeface="Arial" panose="020B0604020202020204" pitchFamily="34" charset="0"/>
                <a:cs typeface="Arial" panose="020B0604020202020204" pitchFamily="34" charset="0"/>
              </a:rPr>
              <a:t>Xenogiannis</a:t>
            </a:r>
            <a:r>
              <a:rPr lang="en-US" sz="1400" dirty="0">
                <a:solidFill>
                  <a:prstClr val="black"/>
                </a:solidFill>
                <a:latin typeface="Arial" panose="020B0604020202020204" pitchFamily="34" charset="0"/>
                <a:cs typeface="Arial" panose="020B0604020202020204" pitchFamily="34" charset="0"/>
              </a:rPr>
              <a:t> I, Garcia S, Burke MN, Abi </a:t>
            </a:r>
            <a:r>
              <a:rPr lang="en-US" sz="1400" dirty="0" err="1">
                <a:solidFill>
                  <a:prstClr val="black"/>
                </a:solidFill>
                <a:latin typeface="Arial" panose="020B0604020202020204" pitchFamily="34" charset="0"/>
                <a:cs typeface="Arial" panose="020B0604020202020204" pitchFamily="34" charset="0"/>
              </a:rPr>
              <a:t>Rafeh</a:t>
            </a:r>
            <a:r>
              <a:rPr lang="en-US" sz="1400" dirty="0">
                <a:solidFill>
                  <a:prstClr val="black"/>
                </a:solidFill>
                <a:latin typeface="Arial" panose="020B0604020202020204" pitchFamily="34" charset="0"/>
                <a:cs typeface="Arial" panose="020B0604020202020204" pitchFamily="34" charset="0"/>
              </a:rPr>
              <a:t> N, El-</a:t>
            </a:r>
            <a:r>
              <a:rPr lang="en-US" sz="1400" dirty="0" err="1">
                <a:solidFill>
                  <a:prstClr val="black"/>
                </a:solidFill>
                <a:latin typeface="Arial" panose="020B0604020202020204" pitchFamily="34" charset="0"/>
                <a:cs typeface="Arial" panose="020B0604020202020204" pitchFamily="34" charset="0"/>
              </a:rPr>
              <a:t>Guindy</a:t>
            </a:r>
            <a:r>
              <a:rPr lang="en-US" sz="1400" dirty="0">
                <a:solidFill>
                  <a:prstClr val="black"/>
                </a:solidFill>
                <a:latin typeface="Arial" panose="020B0604020202020204" pitchFamily="34" charset="0"/>
                <a:cs typeface="Arial" panose="020B0604020202020204" pitchFamily="34" charset="0"/>
              </a:rPr>
              <a:t> A, </a:t>
            </a:r>
            <a:r>
              <a:rPr lang="en-US" sz="1400" dirty="0" err="1">
                <a:solidFill>
                  <a:prstClr val="black"/>
                </a:solidFill>
                <a:latin typeface="Arial" panose="020B0604020202020204" pitchFamily="34" charset="0"/>
                <a:cs typeface="Arial" panose="020B0604020202020204" pitchFamily="34" charset="0"/>
              </a:rPr>
              <a:t>Goktekin</a:t>
            </a:r>
            <a:r>
              <a:rPr lang="en-US" sz="1400" dirty="0">
                <a:solidFill>
                  <a:prstClr val="black"/>
                </a:solidFill>
                <a:latin typeface="Arial" panose="020B0604020202020204" pitchFamily="34" charset="0"/>
                <a:cs typeface="Arial" panose="020B0604020202020204" pitchFamily="34" charset="0"/>
              </a:rPr>
              <a:t> O, </a:t>
            </a:r>
            <a:r>
              <a:rPr lang="en-US" sz="1400" dirty="0" err="1">
                <a:solidFill>
                  <a:prstClr val="black"/>
                </a:solidFill>
                <a:latin typeface="Arial" panose="020B0604020202020204" pitchFamily="34" charset="0"/>
                <a:cs typeface="Arial" panose="020B0604020202020204" pitchFamily="34" charset="0"/>
              </a:rPr>
              <a:t>Abdo</a:t>
            </a:r>
            <a:r>
              <a:rPr lang="en-US" sz="1400" dirty="0">
                <a:solidFill>
                  <a:prstClr val="black"/>
                </a:solidFill>
                <a:latin typeface="Arial" panose="020B0604020202020204" pitchFamily="34" charset="0"/>
                <a:cs typeface="Arial" panose="020B0604020202020204" pitchFamily="34" charset="0"/>
              </a:rPr>
              <a:t> A, </a:t>
            </a:r>
            <a:r>
              <a:rPr lang="en-US" sz="1400" dirty="0" err="1">
                <a:solidFill>
                  <a:prstClr val="black"/>
                </a:solidFill>
                <a:latin typeface="Arial" panose="020B0604020202020204" pitchFamily="34" charset="0"/>
                <a:cs typeface="Arial" panose="020B0604020202020204" pitchFamily="34" charset="0"/>
              </a:rPr>
              <a:t>Rangan</a:t>
            </a:r>
            <a:r>
              <a:rPr lang="en-US" sz="1400" dirty="0">
                <a:solidFill>
                  <a:prstClr val="black"/>
                </a:solidFill>
                <a:latin typeface="Arial" panose="020B0604020202020204" pitchFamily="34" charset="0"/>
                <a:cs typeface="Arial" panose="020B0604020202020204" pitchFamily="34" charset="0"/>
              </a:rPr>
              <a:t> BV, Abdullah S, </a:t>
            </a:r>
            <a:r>
              <a:rPr lang="en-US" sz="1400" dirty="0" err="1">
                <a:solidFill>
                  <a:prstClr val="black"/>
                </a:solidFill>
                <a:latin typeface="Arial" panose="020B0604020202020204" pitchFamily="34" charset="0"/>
                <a:cs typeface="Arial" panose="020B0604020202020204" pitchFamily="34" charset="0"/>
              </a:rPr>
              <a:t>Brilakis</a:t>
            </a:r>
            <a:r>
              <a:rPr lang="en-US" sz="1400" dirty="0">
                <a:solidFill>
                  <a:prstClr val="black"/>
                </a:solidFill>
                <a:latin typeface="Arial" panose="020B0604020202020204" pitchFamily="34" charset="0"/>
                <a:cs typeface="Arial" panose="020B0604020202020204" pitchFamily="34" charset="0"/>
              </a:rPr>
              <a:t> ES</a:t>
            </a:r>
          </a:p>
        </p:txBody>
      </p:sp>
    </p:spTree>
    <p:extLst>
      <p:ext uri="{BB962C8B-B14F-4D97-AF65-F5344CB8AC3E}">
        <p14:creationId xmlns:p14="http://schemas.microsoft.com/office/powerpoint/2010/main" val="1834628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0ED3-E8B8-9016-D723-7FB74B9B8582}"/>
              </a:ext>
            </a:extLst>
          </p:cNvPr>
          <p:cNvSpPr>
            <a:spLocks noGrp="1"/>
          </p:cNvSpPr>
          <p:nvPr>
            <p:ph type="title"/>
          </p:nvPr>
        </p:nvSpPr>
        <p:spPr>
          <a:xfrm>
            <a:off x="1258612" y="777660"/>
            <a:ext cx="5349240" cy="1325563"/>
          </a:xfrm>
        </p:spPr>
        <p:txBody>
          <a:bodyPr>
            <a:normAutofit fontScale="90000"/>
          </a:bodyPr>
          <a:lstStyle/>
          <a:p>
            <a:pPr algn="ctr"/>
            <a:r>
              <a:rPr lang="en-US" dirty="0">
                <a:solidFill>
                  <a:srgbClr val="00B0F0"/>
                </a:solidFill>
                <a:latin typeface="Arial" panose="020B0604020202020204" pitchFamily="34" charset="0"/>
                <a:cs typeface="Arial" panose="020B0604020202020204" pitchFamily="34" charset="0"/>
              </a:rPr>
              <a:t>2023-2026 CCAD Scholars</a:t>
            </a:r>
          </a:p>
        </p:txBody>
      </p:sp>
      <p:pic>
        <p:nvPicPr>
          <p:cNvPr id="6146" name="Picture 2" descr="Deniz Mutlu">
            <a:extLst>
              <a:ext uri="{FF2B5EF4-FFF2-40B4-BE49-F238E27FC236}">
                <a16:creationId xmlns:a16="http://schemas.microsoft.com/office/drawing/2014/main" id="{B900E84B-ADB2-4396-075C-4AEFD208C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405" y="2402677"/>
            <a:ext cx="1653881" cy="17210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55EF42-8418-605B-976C-D997E50EB366}"/>
              </a:ext>
            </a:extLst>
          </p:cNvPr>
          <p:cNvSpPr txBox="1"/>
          <p:nvPr/>
        </p:nvSpPr>
        <p:spPr>
          <a:xfrm>
            <a:off x="3806590" y="4142722"/>
            <a:ext cx="3808452" cy="1015663"/>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Deniz </a:t>
            </a:r>
            <a:r>
              <a:rPr lang="en-US" sz="1200" dirty="0" err="1">
                <a:latin typeface="Arial" panose="020B0604020202020204" pitchFamily="34" charset="0"/>
                <a:cs typeface="Arial" panose="020B0604020202020204" pitchFamily="34" charset="0"/>
              </a:rPr>
              <a:t>Mutlu</a:t>
            </a:r>
            <a:r>
              <a:rPr lang="en-US" sz="1200" dirty="0">
                <a:latin typeface="Arial" panose="020B0604020202020204" pitchFamily="34" charset="0"/>
                <a:cs typeface="Arial" panose="020B0604020202020204" pitchFamily="34" charset="0"/>
              </a:rPr>
              <a:t>, MD</a:t>
            </a:r>
          </a:p>
          <a:p>
            <a:pPr algn="ctr"/>
            <a:r>
              <a:rPr lang="en-US" sz="1200" dirty="0">
                <a:latin typeface="Arial" panose="020B0604020202020204" pitchFamily="34" charset="0"/>
                <a:cs typeface="Arial" panose="020B0604020202020204" pitchFamily="34" charset="0"/>
              </a:rPr>
              <a:t>Sens Sr. Research Scholar/Fellow</a:t>
            </a:r>
          </a:p>
          <a:p>
            <a:pPr algn="ctr"/>
            <a:r>
              <a:rPr lang="en-US" sz="1200" dirty="0">
                <a:latin typeface="Arial" panose="020B0604020202020204" pitchFamily="34" charset="0"/>
                <a:cs typeface="Arial" panose="020B0604020202020204" pitchFamily="34" charset="0"/>
              </a:rPr>
              <a:t>Cardiologist with training from: Istanbul University-</a:t>
            </a:r>
            <a:r>
              <a:rPr lang="en-US" sz="1200" dirty="0" err="1">
                <a:latin typeface="Arial" panose="020B0604020202020204" pitchFamily="34" charset="0"/>
                <a:cs typeface="Arial" panose="020B0604020202020204" pitchFamily="34" charset="0"/>
              </a:rPr>
              <a:t>Cerrahpasa</a:t>
            </a:r>
            <a:r>
              <a:rPr lang="en-US" sz="1200" dirty="0">
                <a:latin typeface="Arial" panose="020B0604020202020204" pitchFamily="34" charset="0"/>
                <a:cs typeface="Arial" panose="020B0604020202020204" pitchFamily="34" charset="0"/>
              </a:rPr>
              <a:t> and </a:t>
            </a:r>
            <a:r>
              <a:rPr lang="en-US" sz="1200" dirty="0" err="1">
                <a:latin typeface="Arial" panose="020B0604020202020204" pitchFamily="34" charset="0"/>
                <a:cs typeface="Arial" panose="020B0604020202020204" pitchFamily="34" charset="0"/>
              </a:rPr>
              <a:t>Acibadem</a:t>
            </a:r>
            <a:r>
              <a:rPr lang="en-US" sz="1200" dirty="0">
                <a:latin typeface="Arial" panose="020B0604020202020204" pitchFamily="34" charset="0"/>
                <a:cs typeface="Arial" panose="020B0604020202020204" pitchFamily="34" charset="0"/>
              </a:rPr>
              <a:t> University, Turkey</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pic>
        <p:nvPicPr>
          <p:cNvPr id="6148" name="Picture 4" descr="Image preview">
            <a:extLst>
              <a:ext uri="{FF2B5EF4-FFF2-40B4-BE49-F238E27FC236}">
                <a16:creationId xmlns:a16="http://schemas.microsoft.com/office/drawing/2014/main" id="{F2484ECC-4A30-4119-59C8-08FE7DEA6FA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 t="6719" r="-2059" b="17596"/>
          <a:stretch/>
        </p:blipFill>
        <p:spPr bwMode="auto">
          <a:xfrm>
            <a:off x="1272571" y="2451149"/>
            <a:ext cx="1545117" cy="1717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5A1F3F-5A18-9DD4-F8A8-F79C3F577F2D}"/>
              </a:ext>
            </a:extLst>
          </p:cNvPr>
          <p:cNvSpPr txBox="1"/>
          <p:nvPr/>
        </p:nvSpPr>
        <p:spPr>
          <a:xfrm>
            <a:off x="472514" y="4219154"/>
            <a:ext cx="3166247" cy="830997"/>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Michaella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Alexandrou</a:t>
            </a:r>
            <a:r>
              <a:rPr lang="en-US" sz="1200" dirty="0">
                <a:latin typeface="Arial" panose="020B0604020202020204" pitchFamily="34" charset="0"/>
                <a:cs typeface="Arial" panose="020B0604020202020204" pitchFamily="34" charset="0"/>
              </a:rPr>
              <a:t>, MD</a:t>
            </a:r>
          </a:p>
          <a:p>
            <a:pPr algn="ctr"/>
            <a:r>
              <a:rPr lang="en-US" sz="1200" dirty="0">
                <a:latin typeface="Arial" panose="020B0604020202020204" pitchFamily="34" charset="0"/>
                <a:cs typeface="Arial" panose="020B0604020202020204" pitchFamily="34" charset="0"/>
              </a:rPr>
              <a:t>Research Scholar/Fellow </a:t>
            </a:r>
          </a:p>
          <a:p>
            <a:pPr algn="ctr"/>
            <a:r>
              <a:rPr lang="en-US" sz="1200" dirty="0">
                <a:latin typeface="Arial" panose="020B0604020202020204" pitchFamily="34" charset="0"/>
                <a:cs typeface="Arial" panose="020B0604020202020204" pitchFamily="34" charset="0"/>
              </a:rPr>
              <a:t>National and </a:t>
            </a:r>
            <a:r>
              <a:rPr lang="en-US" sz="1200" dirty="0" err="1">
                <a:latin typeface="Arial" panose="020B0604020202020204" pitchFamily="34" charset="0"/>
                <a:cs typeface="Arial" panose="020B0604020202020204" pitchFamily="34" charset="0"/>
              </a:rPr>
              <a:t>Kapodistrian</a:t>
            </a:r>
            <a:r>
              <a:rPr lang="en-US" sz="1200" dirty="0">
                <a:latin typeface="Arial" panose="020B0604020202020204" pitchFamily="34" charset="0"/>
                <a:cs typeface="Arial" panose="020B0604020202020204" pitchFamily="34" charset="0"/>
              </a:rPr>
              <a:t> University</a:t>
            </a:r>
          </a:p>
          <a:p>
            <a:pPr algn="ctr"/>
            <a:r>
              <a:rPr lang="en-US" sz="1200" dirty="0">
                <a:latin typeface="Arial" panose="020B0604020202020204" pitchFamily="34" charset="0"/>
                <a:cs typeface="Arial" panose="020B0604020202020204" pitchFamily="34" charset="0"/>
              </a:rPr>
              <a:t> of Athens, Greece</a:t>
            </a:r>
          </a:p>
        </p:txBody>
      </p:sp>
      <p:sp>
        <p:nvSpPr>
          <p:cNvPr id="4" name="Title 1">
            <a:extLst>
              <a:ext uri="{FF2B5EF4-FFF2-40B4-BE49-F238E27FC236}">
                <a16:creationId xmlns:a16="http://schemas.microsoft.com/office/drawing/2014/main" id="{495B64C2-F179-9A04-5918-02D107257CB4}"/>
              </a:ext>
            </a:extLst>
          </p:cNvPr>
          <p:cNvSpPr txBox="1">
            <a:spLocks/>
          </p:cNvSpPr>
          <p:nvPr/>
        </p:nvSpPr>
        <p:spPr>
          <a:xfrm>
            <a:off x="8383903" y="568869"/>
            <a:ext cx="3322531" cy="155922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Roboto" pitchFamily="2" charset="0"/>
                <a:cs typeface="Arial" panose="020B0604020202020204" pitchFamily="34" charset="0"/>
              </a:defRPr>
            </a:lvl1pPr>
          </a:lstStyle>
          <a:p>
            <a:pPr algn="ctr"/>
            <a:r>
              <a:rPr lang="en-US" sz="4800" dirty="0">
                <a:solidFill>
                  <a:srgbClr val="00B050"/>
                </a:solidFill>
              </a:rPr>
              <a:t>2024 Graduating CCAD Scholar</a:t>
            </a:r>
          </a:p>
        </p:txBody>
      </p:sp>
      <p:pic>
        <p:nvPicPr>
          <p:cNvPr id="12" name="Picture 6">
            <a:extLst>
              <a:ext uri="{FF2B5EF4-FFF2-40B4-BE49-F238E27FC236}">
                <a16:creationId xmlns:a16="http://schemas.microsoft.com/office/drawing/2014/main" id="{5B326E4F-CC98-9B8C-82E1-59C4AF57C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5939" y="2180259"/>
            <a:ext cx="1498461" cy="17210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08C42F-1E6D-F70D-42FE-50EC0EF989E1}"/>
              </a:ext>
            </a:extLst>
          </p:cNvPr>
          <p:cNvSpPr txBox="1"/>
          <p:nvPr/>
        </p:nvSpPr>
        <p:spPr>
          <a:xfrm>
            <a:off x="8271079" y="3953434"/>
            <a:ext cx="3710716" cy="138499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Athanasios </a:t>
            </a:r>
            <a:r>
              <a:rPr lang="en-US" sz="1200" dirty="0" err="1">
                <a:latin typeface="Arial" panose="020B0604020202020204" pitchFamily="34" charset="0"/>
                <a:cs typeface="Arial" panose="020B0604020202020204" pitchFamily="34" charset="0"/>
              </a:rPr>
              <a:t>Rempakos</a:t>
            </a:r>
            <a:r>
              <a:rPr lang="en-US" sz="1200" dirty="0">
                <a:latin typeface="Arial" panose="020B0604020202020204" pitchFamily="34" charset="0"/>
                <a:cs typeface="Arial" panose="020B0604020202020204" pitchFamily="34" charset="0"/>
              </a:rPr>
              <a:t>, MD</a:t>
            </a:r>
          </a:p>
          <a:p>
            <a:pPr algn="ctr"/>
            <a:r>
              <a:rPr lang="en-US" sz="1200" dirty="0">
                <a:latin typeface="Arial" panose="020B0604020202020204" pitchFamily="34" charset="0"/>
                <a:cs typeface="Arial" panose="020B0604020202020204" pitchFamily="34" charset="0"/>
              </a:rPr>
              <a:t>Research Scholar/ Fellow </a:t>
            </a:r>
          </a:p>
          <a:p>
            <a:pPr algn="ctr"/>
            <a:r>
              <a:rPr lang="en-US" sz="1200" dirty="0">
                <a:latin typeface="Arial" panose="020B0604020202020204" pitchFamily="34" charset="0"/>
                <a:cs typeface="Arial" panose="020B0604020202020204" pitchFamily="34" charset="0"/>
              </a:rPr>
              <a:t>National and </a:t>
            </a:r>
            <a:r>
              <a:rPr lang="en-US" sz="1200" dirty="0" err="1">
                <a:latin typeface="Arial" panose="020B0604020202020204" pitchFamily="34" charset="0"/>
                <a:cs typeface="Arial" panose="020B0604020202020204" pitchFamily="34" charset="0"/>
              </a:rPr>
              <a:t>Kapodistrian</a:t>
            </a:r>
            <a:r>
              <a:rPr lang="en-US" sz="1200" dirty="0">
                <a:latin typeface="Arial" panose="020B0604020202020204" pitchFamily="34" charset="0"/>
                <a:cs typeface="Arial" panose="020B0604020202020204" pitchFamily="34" charset="0"/>
              </a:rPr>
              <a:t> University</a:t>
            </a:r>
          </a:p>
          <a:p>
            <a:pPr algn="ctr"/>
            <a:r>
              <a:rPr lang="en-US" sz="1200" dirty="0">
                <a:latin typeface="Arial" panose="020B0604020202020204" pitchFamily="34" charset="0"/>
                <a:cs typeface="Arial" panose="020B0604020202020204" pitchFamily="34" charset="0"/>
              </a:rPr>
              <a:t> of Athens, Greece</a:t>
            </a:r>
          </a:p>
          <a:p>
            <a:pPr algn="ctr"/>
            <a:r>
              <a:rPr lang="en-US" sz="1200" dirty="0">
                <a:solidFill>
                  <a:srgbClr val="00B050"/>
                </a:solidFill>
                <a:latin typeface="Arial" panose="020B0604020202020204" pitchFamily="34" charset="0"/>
                <a:cs typeface="Arial" panose="020B0604020202020204" pitchFamily="34" charset="0"/>
              </a:rPr>
              <a:t>July 2024 starting IM Residency, Beaumont Royal Oak Hospital, Michigan</a:t>
            </a:r>
          </a:p>
          <a:p>
            <a:pPr algn="ctr"/>
            <a:endParaRPr lang="en-US"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F1C0D82-702E-BDDE-BBCE-D34CD2EF74CB}"/>
              </a:ext>
            </a:extLst>
          </p:cNvPr>
          <p:cNvSpPr txBox="1"/>
          <p:nvPr/>
        </p:nvSpPr>
        <p:spPr>
          <a:xfrm>
            <a:off x="3965702" y="7132070"/>
            <a:ext cx="3499028"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Pedro Carvalho, MD</a:t>
            </a:r>
          </a:p>
          <a:p>
            <a:pPr algn="ctr"/>
            <a:r>
              <a:rPr lang="en-US" sz="1200" dirty="0">
                <a:latin typeface="Arial" panose="020B0604020202020204" pitchFamily="34" charset="0"/>
                <a:cs typeface="Arial" panose="020B0604020202020204" pitchFamily="34" charset="0"/>
              </a:rPr>
              <a:t>Barbara Thorndike and Raymond Ames Research Scholar/Fellow </a:t>
            </a:r>
          </a:p>
          <a:p>
            <a:pPr algn="ctr"/>
            <a:r>
              <a:rPr lang="en-US" sz="1200" dirty="0">
                <a:latin typeface="Arial" panose="020B0604020202020204" pitchFamily="34" charset="0"/>
                <a:cs typeface="Arial" panose="020B0604020202020204" pitchFamily="34" charset="0"/>
              </a:rPr>
              <a:t> Federal University of Minas Gerais, Brazil</a:t>
            </a:r>
          </a:p>
        </p:txBody>
      </p:sp>
      <p:pic>
        <p:nvPicPr>
          <p:cNvPr id="1032" name="Picture 8" descr="A person in a white coat and glasses&#10;&#10;Description automatically generated">
            <a:extLst>
              <a:ext uri="{FF2B5EF4-FFF2-40B4-BE49-F238E27FC236}">
                <a16:creationId xmlns:a16="http://schemas.microsoft.com/office/drawing/2014/main" id="{917B0D47-01BE-3074-DFBE-B02CC4CE14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730" y="5137364"/>
            <a:ext cx="1699122" cy="19736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769CA81-F128-6BFF-E58A-D50FB87C64EC}"/>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b="14359"/>
          <a:stretch/>
        </p:blipFill>
        <p:spPr bwMode="auto">
          <a:xfrm>
            <a:off x="1283081" y="5132141"/>
            <a:ext cx="1545117" cy="198603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7FA6C48-7FE1-D5E0-CF5E-E7BE51A41998}"/>
              </a:ext>
            </a:extLst>
          </p:cNvPr>
          <p:cNvSpPr txBox="1"/>
          <p:nvPr/>
        </p:nvSpPr>
        <p:spPr>
          <a:xfrm>
            <a:off x="353374" y="7113532"/>
            <a:ext cx="3404526"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Dimitrios </a:t>
            </a:r>
            <a:r>
              <a:rPr lang="en-US" sz="1200" dirty="0" err="1">
                <a:latin typeface="Arial" panose="020B0604020202020204" pitchFamily="34" charset="0"/>
                <a:cs typeface="Arial" panose="020B0604020202020204" pitchFamily="34" charset="0"/>
              </a:rPr>
              <a:t>Stepkos</a:t>
            </a:r>
            <a:r>
              <a:rPr lang="en-US" sz="1200" dirty="0">
                <a:latin typeface="Arial" panose="020B0604020202020204" pitchFamily="34" charset="0"/>
                <a:cs typeface="Arial" panose="020B0604020202020204" pitchFamily="34" charset="0"/>
              </a:rPr>
              <a:t>, MD</a:t>
            </a:r>
          </a:p>
          <a:p>
            <a:pPr algn="ctr"/>
            <a:r>
              <a:rPr lang="en-US" sz="1200" dirty="0">
                <a:latin typeface="Arial" panose="020B0604020202020204" pitchFamily="34" charset="0"/>
                <a:cs typeface="Arial" panose="020B0604020202020204" pitchFamily="34" charset="0"/>
              </a:rPr>
              <a:t>Research Scholar/Fellow </a:t>
            </a:r>
          </a:p>
          <a:p>
            <a:pPr algn="ctr"/>
            <a:r>
              <a:rPr lang="en-US" sz="1200" dirty="0">
                <a:latin typeface="Arial" panose="020B0604020202020204" pitchFamily="34" charset="0"/>
                <a:cs typeface="Arial" panose="020B0604020202020204" pitchFamily="34" charset="0"/>
              </a:rPr>
              <a:t>National and </a:t>
            </a:r>
            <a:r>
              <a:rPr lang="en-US" sz="1200" dirty="0" err="1">
                <a:latin typeface="Arial" panose="020B0604020202020204" pitchFamily="34" charset="0"/>
                <a:cs typeface="Arial" panose="020B0604020202020204" pitchFamily="34" charset="0"/>
              </a:rPr>
              <a:t>Kapodistrian</a:t>
            </a:r>
            <a:r>
              <a:rPr lang="en-US" sz="1200" dirty="0">
                <a:latin typeface="Arial" panose="020B0604020202020204" pitchFamily="34" charset="0"/>
                <a:cs typeface="Arial" panose="020B0604020202020204" pitchFamily="34" charset="0"/>
              </a:rPr>
              <a:t> University</a:t>
            </a:r>
          </a:p>
          <a:p>
            <a:pPr algn="ctr"/>
            <a:r>
              <a:rPr lang="en-US" sz="1200" dirty="0">
                <a:latin typeface="Arial" panose="020B0604020202020204" pitchFamily="34" charset="0"/>
                <a:cs typeface="Arial" panose="020B0604020202020204" pitchFamily="34" charset="0"/>
              </a:rPr>
              <a:t> of Athens, Greece</a:t>
            </a:r>
          </a:p>
        </p:txBody>
      </p:sp>
    </p:spTree>
    <p:extLst>
      <p:ext uri="{BB962C8B-B14F-4D97-AF65-F5344CB8AC3E}">
        <p14:creationId xmlns:p14="http://schemas.microsoft.com/office/powerpoint/2010/main" val="734505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07E733-FBBC-4BAC-8747-92071F3B5E7A}"/>
              </a:ext>
            </a:extLst>
          </p:cNvPr>
          <p:cNvSpPr txBox="1">
            <a:spLocks/>
          </p:cNvSpPr>
          <p:nvPr/>
        </p:nvSpPr>
        <p:spPr>
          <a:xfrm>
            <a:off x="6855517" y="3990447"/>
            <a:ext cx="4864217" cy="5746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99" b="1" i="1" dirty="0">
                <a:solidFill>
                  <a:srgbClr val="92D050"/>
                </a:solidFill>
                <a:latin typeface="Arial"/>
              </a:rPr>
              <a:t>Comparison of 3 Scores</a:t>
            </a:r>
          </a:p>
        </p:txBody>
      </p:sp>
      <p:sp>
        <p:nvSpPr>
          <p:cNvPr id="5" name="Rectangle 4">
            <a:extLst>
              <a:ext uri="{FF2B5EF4-FFF2-40B4-BE49-F238E27FC236}">
                <a16:creationId xmlns:a16="http://schemas.microsoft.com/office/drawing/2014/main" id="{A1A632D6-567E-4BFB-8AAE-C18CA95E0496}"/>
              </a:ext>
            </a:extLst>
          </p:cNvPr>
          <p:cNvSpPr/>
          <p:nvPr/>
        </p:nvSpPr>
        <p:spPr>
          <a:xfrm>
            <a:off x="931419" y="6558917"/>
            <a:ext cx="10788312" cy="984885"/>
          </a:xfrm>
          <a:prstGeom prst="rect">
            <a:avLst/>
          </a:prstGeom>
        </p:spPr>
        <p:txBody>
          <a:bodyPr wrap="square">
            <a:spAutoFit/>
          </a:bodyPr>
          <a:lstStyle/>
          <a:p>
            <a:endParaRPr lang="en-US" dirty="0">
              <a:solidFill>
                <a:srgbClr val="000000"/>
              </a:solidFill>
              <a:latin typeface="Arial" panose="020B0604020202020204" pitchFamily="34" charset="0"/>
            </a:endParaRPr>
          </a:p>
          <a:p>
            <a:r>
              <a:rPr lang="en-US" sz="1400" i="1" dirty="0" err="1">
                <a:solidFill>
                  <a:srgbClr val="5B9BD5">
                    <a:lumMod val="75000"/>
                  </a:srgbClr>
                </a:solidFill>
                <a:latin typeface="Arial" panose="020B0604020202020204" pitchFamily="34" charset="0"/>
              </a:rPr>
              <a:t>Karacsonyi</a:t>
            </a:r>
            <a:r>
              <a:rPr lang="en-US" sz="1400" i="1" dirty="0">
                <a:solidFill>
                  <a:srgbClr val="5B9BD5">
                    <a:lumMod val="75000"/>
                  </a:srgbClr>
                </a:solidFill>
                <a:latin typeface="Arial" panose="020B0604020202020204" pitchFamily="34" charset="0"/>
              </a:rPr>
              <a:t> J, Stanberry L, </a:t>
            </a:r>
            <a:r>
              <a:rPr lang="en-US" sz="1400" i="1" dirty="0" err="1">
                <a:solidFill>
                  <a:srgbClr val="5B9BD5">
                    <a:lumMod val="75000"/>
                  </a:srgbClr>
                </a:solidFill>
                <a:latin typeface="Arial" panose="020B0604020202020204" pitchFamily="34" charset="0"/>
              </a:rPr>
              <a:t>Alaswad</a:t>
            </a:r>
            <a:r>
              <a:rPr lang="en-US" sz="1400" i="1" dirty="0">
                <a:solidFill>
                  <a:srgbClr val="5B9BD5">
                    <a:lumMod val="75000"/>
                  </a:srgbClr>
                </a:solidFill>
                <a:latin typeface="Arial" panose="020B0604020202020204" pitchFamily="34" charset="0"/>
              </a:rPr>
              <a:t> K, </a:t>
            </a:r>
            <a:r>
              <a:rPr lang="en-US" sz="1400" i="1" dirty="0" err="1">
                <a:solidFill>
                  <a:srgbClr val="5B9BD5">
                    <a:lumMod val="75000"/>
                  </a:srgbClr>
                </a:solidFill>
                <a:latin typeface="Arial" panose="020B0604020202020204" pitchFamily="34" charset="0"/>
              </a:rPr>
              <a:t>Krestyaninov</a:t>
            </a:r>
            <a:r>
              <a:rPr lang="en-US" sz="1400" i="1" dirty="0">
                <a:solidFill>
                  <a:srgbClr val="5B9BD5">
                    <a:lumMod val="75000"/>
                  </a:srgbClr>
                </a:solidFill>
                <a:latin typeface="Arial" panose="020B0604020202020204" pitchFamily="34" charset="0"/>
              </a:rPr>
              <a:t> O, Choi JW, </a:t>
            </a:r>
            <a:r>
              <a:rPr lang="en-US" sz="1400" i="1" dirty="0" err="1">
                <a:solidFill>
                  <a:srgbClr val="5B9BD5">
                    <a:lumMod val="75000"/>
                  </a:srgbClr>
                </a:solidFill>
                <a:latin typeface="Arial" panose="020B0604020202020204" pitchFamily="34" charset="0"/>
              </a:rPr>
              <a:t>Rangan</a:t>
            </a:r>
            <a:r>
              <a:rPr lang="en-US" sz="1400" i="1" dirty="0">
                <a:solidFill>
                  <a:srgbClr val="5B9BD5">
                    <a:lumMod val="75000"/>
                  </a:srgbClr>
                </a:solidFill>
                <a:latin typeface="Arial" panose="020B0604020202020204" pitchFamily="34" charset="0"/>
              </a:rPr>
              <a:t> BV, Nikolakopoulos I, Vemmou E, </a:t>
            </a:r>
            <a:r>
              <a:rPr lang="en-US" sz="1400" i="1" dirty="0" err="1">
                <a:solidFill>
                  <a:srgbClr val="5B9BD5">
                    <a:lumMod val="75000"/>
                  </a:srgbClr>
                </a:solidFill>
                <a:latin typeface="Arial" panose="020B0604020202020204" pitchFamily="34" charset="0"/>
              </a:rPr>
              <a:t>Ungi</a:t>
            </a:r>
            <a:r>
              <a:rPr lang="en-US" sz="1400" i="1" dirty="0">
                <a:solidFill>
                  <a:srgbClr val="5B9BD5">
                    <a:lumMod val="75000"/>
                  </a:srgbClr>
                </a:solidFill>
                <a:latin typeface="Arial" panose="020B0604020202020204" pitchFamily="34" charset="0"/>
              </a:rPr>
              <a:t> I, Brilakis ES. </a:t>
            </a:r>
          </a:p>
          <a:p>
            <a:pPr algn="ctr"/>
            <a:r>
              <a:rPr lang="en-US" sz="1400" dirty="0" err="1">
                <a:solidFill>
                  <a:srgbClr val="92D050"/>
                </a:solidFill>
                <a:latin typeface="Arial" panose="020B0604020202020204" pitchFamily="34" charset="0"/>
              </a:rPr>
              <a:t>Circ</a:t>
            </a:r>
            <a:r>
              <a:rPr lang="en-US" sz="1400" dirty="0">
                <a:solidFill>
                  <a:srgbClr val="92D050"/>
                </a:solidFill>
                <a:latin typeface="Arial" panose="020B0604020202020204" pitchFamily="34" charset="0"/>
              </a:rPr>
              <a:t> Cardiovascular Interventions</a:t>
            </a:r>
          </a:p>
          <a:p>
            <a:endParaRPr lang="en-US" sz="1200" dirty="0">
              <a:solidFill>
                <a:srgbClr val="92D05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074653"/>
            <a:ext cx="6956363" cy="4563374"/>
          </a:xfrm>
          <a:prstGeom prst="rect">
            <a:avLst/>
          </a:prstGeom>
        </p:spPr>
      </p:pic>
    </p:spTree>
    <p:extLst>
      <p:ext uri="{BB962C8B-B14F-4D97-AF65-F5344CB8AC3E}">
        <p14:creationId xmlns:p14="http://schemas.microsoft.com/office/powerpoint/2010/main" val="1030121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70031-4F12-495E-BFBF-EC93B9C765AF}"/>
              </a:ext>
            </a:extLst>
          </p:cNvPr>
          <p:cNvSpPr txBox="1"/>
          <p:nvPr/>
        </p:nvSpPr>
        <p:spPr>
          <a:xfrm>
            <a:off x="1514171" y="1767986"/>
            <a:ext cx="8721213" cy="523092"/>
          </a:xfrm>
          <a:prstGeom prst="rect">
            <a:avLst/>
          </a:prstGeom>
        </p:spPr>
        <p:txBody>
          <a:bodyPr wrap="square">
            <a:spAutoFit/>
          </a:bodyPr>
          <a:lstStyle/>
          <a:p>
            <a:pPr algn="ctr">
              <a:defRPr/>
            </a:pPr>
            <a:r>
              <a:rPr lang="en-US" sz="2799" b="1" i="1" kern="0" dirty="0">
                <a:solidFill>
                  <a:srgbClr val="92D050"/>
                </a:solidFill>
                <a:latin typeface="Arial"/>
              </a:rPr>
              <a:t>In-stent vs. de novo CTOs: same success rates</a:t>
            </a:r>
          </a:p>
        </p:txBody>
      </p:sp>
      <p:sp>
        <p:nvSpPr>
          <p:cNvPr id="3" name="Rectangle 2">
            <a:extLst>
              <a:ext uri="{FF2B5EF4-FFF2-40B4-BE49-F238E27FC236}">
                <a16:creationId xmlns:a16="http://schemas.microsoft.com/office/drawing/2014/main" id="{806282EC-A6E9-45A3-BD27-8F5E68EAB19A}"/>
              </a:ext>
            </a:extLst>
          </p:cNvPr>
          <p:cNvSpPr txBox="1">
            <a:spLocks noChangeArrowheads="1"/>
          </p:cNvSpPr>
          <p:nvPr/>
        </p:nvSpPr>
        <p:spPr bwMode="auto">
          <a:xfrm>
            <a:off x="592033" y="2363683"/>
            <a:ext cx="3967009" cy="1334370"/>
          </a:xfrm>
          <a:prstGeom prst="rect">
            <a:avLst/>
          </a:prstGeom>
          <a:solidFill>
            <a:schemeClr val="bg1"/>
          </a:solidFill>
          <a:ln w="9525">
            <a:solidFill>
              <a:schemeClr val="bg1">
                <a:lumMod val="65000"/>
              </a:schemeClr>
            </a:solidFill>
            <a:miter lim="800000"/>
            <a:headEnd/>
            <a:tailEnd/>
          </a:ln>
          <a:effectLst>
            <a:outerShdw blurRad="50800" dist="38100" dir="8100000" algn="tr" rotWithShape="0">
              <a:prstClr val="black">
                <a:alpha val="40000"/>
              </a:prstClr>
            </a:outerShdw>
          </a:effectLst>
        </p:spPr>
        <p:txBody>
          <a:bodyPr anchor="ctr"/>
          <a:lstStyle/>
          <a:p>
            <a:pPr>
              <a:defRPr/>
            </a:pPr>
            <a:r>
              <a:rPr lang="en-US" b="1" kern="0" dirty="0">
                <a:solidFill>
                  <a:srgbClr val="000000"/>
                </a:solidFill>
                <a:latin typeface="Arial"/>
                <a:cs typeface="Arial" charset="0"/>
              </a:rPr>
              <a:t>2012-2020</a:t>
            </a:r>
          </a:p>
          <a:p>
            <a:pPr>
              <a:defRPr/>
            </a:pPr>
            <a:r>
              <a:rPr lang="en-US" b="1" kern="0" dirty="0">
                <a:solidFill>
                  <a:srgbClr val="FF0000"/>
                </a:solidFill>
                <a:latin typeface="Arial"/>
                <a:cs typeface="Arial" charset="0"/>
              </a:rPr>
              <a:t>32 </a:t>
            </a:r>
            <a:r>
              <a:rPr lang="en-US" b="1" kern="0" dirty="0">
                <a:solidFill>
                  <a:prstClr val="black"/>
                </a:solidFill>
                <a:latin typeface="Arial"/>
                <a:cs typeface="Arial" charset="0"/>
              </a:rPr>
              <a:t>centers, </a:t>
            </a:r>
            <a:r>
              <a:rPr lang="en-US" b="1" kern="0" dirty="0">
                <a:solidFill>
                  <a:srgbClr val="FF0000"/>
                </a:solidFill>
                <a:latin typeface="Arial"/>
                <a:cs typeface="Arial" charset="0"/>
              </a:rPr>
              <a:t>5,667</a:t>
            </a:r>
            <a:r>
              <a:rPr lang="en-US" b="1" kern="0" dirty="0">
                <a:solidFill>
                  <a:prstClr val="black"/>
                </a:solidFill>
                <a:latin typeface="Arial"/>
                <a:cs typeface="Arial" charset="0"/>
              </a:rPr>
              <a:t> </a:t>
            </a:r>
            <a:r>
              <a:rPr lang="en-US" b="1" kern="0" dirty="0">
                <a:solidFill>
                  <a:srgbClr val="000000"/>
                </a:solidFill>
                <a:latin typeface="Arial"/>
                <a:cs typeface="Arial" charset="0"/>
              </a:rPr>
              <a:t>lesions </a:t>
            </a:r>
          </a:p>
          <a:p>
            <a:pPr>
              <a:defRPr/>
            </a:pPr>
            <a:r>
              <a:rPr lang="en-US" b="1" kern="0" dirty="0">
                <a:solidFill>
                  <a:srgbClr val="000000"/>
                </a:solidFill>
                <a:latin typeface="Arial"/>
                <a:cs typeface="Arial" charset="0"/>
              </a:rPr>
              <a:t>In-stent CTOs=</a:t>
            </a:r>
            <a:r>
              <a:rPr lang="en-US" b="1" kern="0" dirty="0">
                <a:solidFill>
                  <a:srgbClr val="FF0000"/>
                </a:solidFill>
                <a:latin typeface="Arial"/>
                <a:cs typeface="Arial" charset="0"/>
              </a:rPr>
              <a:t>913</a:t>
            </a:r>
            <a:r>
              <a:rPr lang="en-US" b="1" kern="0" dirty="0">
                <a:solidFill>
                  <a:srgbClr val="000000"/>
                </a:solidFill>
                <a:latin typeface="Arial"/>
                <a:cs typeface="Arial" charset="0"/>
              </a:rPr>
              <a:t> (16% of total)</a:t>
            </a:r>
          </a:p>
        </p:txBody>
      </p:sp>
      <p:graphicFrame>
        <p:nvGraphicFramePr>
          <p:cNvPr id="4" name="Table 3">
            <a:extLst>
              <a:ext uri="{FF2B5EF4-FFF2-40B4-BE49-F238E27FC236}">
                <a16:creationId xmlns:a16="http://schemas.microsoft.com/office/drawing/2014/main" id="{589815AE-207F-45B6-8899-411B7B2A05B6}"/>
              </a:ext>
            </a:extLst>
          </p:cNvPr>
          <p:cNvGraphicFramePr>
            <a:graphicFrameLocks noGrp="1"/>
          </p:cNvGraphicFramePr>
          <p:nvPr/>
        </p:nvGraphicFramePr>
        <p:xfrm>
          <a:off x="5250425" y="2523400"/>
          <a:ext cx="6428201" cy="4080318"/>
        </p:xfrm>
        <a:graphic>
          <a:graphicData uri="http://schemas.openxmlformats.org/drawingml/2006/table">
            <a:tbl>
              <a:tblPr firstRow="1" firstCol="1" bandRow="1">
                <a:tableStyleId>{5C22544A-7EE6-4342-B048-85BDC9FD1C3A}</a:tableStyleId>
              </a:tblPr>
              <a:tblGrid>
                <a:gridCol w="2834719">
                  <a:extLst>
                    <a:ext uri="{9D8B030D-6E8A-4147-A177-3AD203B41FA5}">
                      <a16:colId xmlns:a16="http://schemas.microsoft.com/office/drawing/2014/main" val="585060757"/>
                    </a:ext>
                  </a:extLst>
                </a:gridCol>
                <a:gridCol w="1412558">
                  <a:extLst>
                    <a:ext uri="{9D8B030D-6E8A-4147-A177-3AD203B41FA5}">
                      <a16:colId xmlns:a16="http://schemas.microsoft.com/office/drawing/2014/main" val="2375596318"/>
                    </a:ext>
                  </a:extLst>
                </a:gridCol>
                <a:gridCol w="1205373">
                  <a:extLst>
                    <a:ext uri="{9D8B030D-6E8A-4147-A177-3AD203B41FA5}">
                      <a16:colId xmlns:a16="http://schemas.microsoft.com/office/drawing/2014/main" val="73243222"/>
                    </a:ext>
                  </a:extLst>
                </a:gridCol>
                <a:gridCol w="975551">
                  <a:extLst>
                    <a:ext uri="{9D8B030D-6E8A-4147-A177-3AD203B41FA5}">
                      <a16:colId xmlns:a16="http://schemas.microsoft.com/office/drawing/2014/main" val="3973972113"/>
                    </a:ext>
                  </a:extLst>
                </a:gridCol>
              </a:tblGrid>
              <a:tr h="754380">
                <a:tc gridSpan="4">
                  <a:txBody>
                    <a:bodyPr/>
                    <a:lstStyle/>
                    <a:p>
                      <a:pPr marL="0" marR="0">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BASELINE ANGIOGRAPHIC AND TECHNICAL CHARACTERISTICS OF THE STUDY LESIONS</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2265801"/>
                  </a:ext>
                </a:extLst>
              </a:tr>
              <a:tr h="754380">
                <a:tc>
                  <a:txBody>
                    <a:bodyPr/>
                    <a:lstStyle/>
                    <a:p>
                      <a:pPr marL="0" marR="0">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IS-CTOs</a:t>
                      </a:r>
                    </a:p>
                    <a:p>
                      <a:pPr marL="0" marR="0">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n=913</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De novo CTOs</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n=4,754</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 p-value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0890830"/>
                  </a:ext>
                </a:extLst>
              </a:tr>
              <a:tr h="377190">
                <a:tc>
                  <a:txBody>
                    <a:bodyPr/>
                    <a:lstStyle/>
                    <a:p>
                      <a:pPr marL="0" marR="0">
                        <a:lnSpc>
                          <a:spcPct val="200000"/>
                        </a:lnSpc>
                        <a:spcBef>
                          <a:spcPts val="0"/>
                        </a:spcBef>
                        <a:spcAft>
                          <a:spcPts val="0"/>
                        </a:spcAft>
                      </a:pPr>
                      <a:r>
                        <a:rPr lang="en-US" sz="1200" b="1" dirty="0">
                          <a:effectLst/>
                          <a:latin typeface="Arial" panose="020B0604020202020204" pitchFamily="34" charset="0"/>
                          <a:cs typeface="Arial" panose="020B0604020202020204" pitchFamily="34" charset="0"/>
                        </a:rPr>
                        <a:t>J-CTO score</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b="1" dirty="0">
                          <a:effectLst/>
                          <a:latin typeface="Arial" panose="020B0604020202020204" pitchFamily="34" charset="0"/>
                          <a:cs typeface="Arial" panose="020B0604020202020204" pitchFamily="34" charset="0"/>
                        </a:rPr>
                        <a:t>2.6±1.3</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b="1" dirty="0">
                          <a:effectLst/>
                          <a:latin typeface="Arial" panose="020B0604020202020204" pitchFamily="34" charset="0"/>
                          <a:cs typeface="Arial" panose="020B0604020202020204" pitchFamily="34" charset="0"/>
                        </a:rPr>
                        <a:t>2.4±1.3</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b="1" i="1" dirty="0">
                          <a:effectLst/>
                          <a:latin typeface="Arial" panose="020B0604020202020204" pitchFamily="34" charset="0"/>
                          <a:cs typeface="Arial" panose="020B0604020202020204" pitchFamily="34" charset="0"/>
                        </a:rPr>
                        <a:t>0.0002</a:t>
                      </a:r>
                      <a:endParaRPr lang="en-US" sz="1100" b="1"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13782717"/>
                  </a:ext>
                </a:extLst>
              </a:tr>
              <a:tr h="377190">
                <a:tc>
                  <a:txBody>
                    <a:bodyPr/>
                    <a:lstStyle/>
                    <a:p>
                      <a:pPr marL="0" marR="0">
                        <a:lnSpc>
                          <a:spcPct val="200000"/>
                        </a:lnSpc>
                        <a:spcBef>
                          <a:spcPts val="0"/>
                        </a:spcBef>
                        <a:spcAft>
                          <a:spcPts val="0"/>
                        </a:spcAft>
                      </a:pPr>
                      <a:r>
                        <a:rPr lang="en-US" sz="1200" dirty="0">
                          <a:solidFill>
                            <a:schemeClr val="accent1">
                              <a:lumMod val="50000"/>
                            </a:schemeClr>
                          </a:solidFill>
                          <a:effectLst/>
                          <a:latin typeface="Arial" panose="020B0604020202020204" pitchFamily="34" charset="0"/>
                          <a:cs typeface="Arial" panose="020B0604020202020204" pitchFamily="34" charset="0"/>
                        </a:rPr>
                        <a:t>-Lesion ≥20mm (%)</a:t>
                      </a:r>
                      <a:endParaRPr lang="en-US" sz="1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80%</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65%</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i="1" dirty="0">
                          <a:solidFill>
                            <a:schemeClr val="accent1">
                              <a:lumMod val="50000"/>
                            </a:schemeClr>
                          </a:solidFill>
                          <a:effectLst/>
                          <a:latin typeface="Arial" panose="020B0604020202020204" pitchFamily="34" charset="0"/>
                          <a:cs typeface="Arial" panose="020B0604020202020204" pitchFamily="34" charset="0"/>
                        </a:rPr>
                        <a:t>&lt;0.0001</a:t>
                      </a:r>
                      <a:endParaRPr lang="en-US" sz="11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87569857"/>
                  </a:ext>
                </a:extLst>
              </a:tr>
              <a:tr h="377190">
                <a:tc>
                  <a:txBody>
                    <a:bodyPr/>
                    <a:lstStyle/>
                    <a:p>
                      <a:pPr marL="0" marR="0">
                        <a:lnSpc>
                          <a:spcPct val="200000"/>
                        </a:lnSpc>
                        <a:spcBef>
                          <a:spcPts val="0"/>
                        </a:spcBef>
                        <a:spcAft>
                          <a:spcPts val="0"/>
                        </a:spcAft>
                      </a:pPr>
                      <a:r>
                        <a:rPr lang="en-US" sz="1200" dirty="0">
                          <a:solidFill>
                            <a:schemeClr val="accent1">
                              <a:lumMod val="50000"/>
                            </a:schemeClr>
                          </a:solidFill>
                          <a:effectLst/>
                          <a:latin typeface="Arial" panose="020B0604020202020204" pitchFamily="34" charset="0"/>
                          <a:cs typeface="Arial" panose="020B0604020202020204" pitchFamily="34" charset="0"/>
                        </a:rPr>
                        <a:t>-Entry shape: blunt/no stump</a:t>
                      </a:r>
                      <a:endParaRPr lang="en-US" sz="1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dirty="0">
                          <a:solidFill>
                            <a:schemeClr val="accent1">
                              <a:lumMod val="50000"/>
                            </a:schemeClr>
                          </a:solidFill>
                          <a:effectLst/>
                          <a:latin typeface="Arial" panose="020B0604020202020204" pitchFamily="34" charset="0"/>
                          <a:cs typeface="Arial" panose="020B0604020202020204" pitchFamily="34" charset="0"/>
                        </a:rPr>
                        <a:t>54%</a:t>
                      </a:r>
                      <a:endParaRPr lang="en-US" sz="1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52%</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dirty="0">
                          <a:solidFill>
                            <a:schemeClr val="accent1">
                              <a:lumMod val="50000"/>
                            </a:schemeClr>
                          </a:solidFill>
                          <a:effectLst/>
                          <a:latin typeface="Arial" panose="020B0604020202020204" pitchFamily="34" charset="0"/>
                          <a:cs typeface="Arial" panose="020B0604020202020204" pitchFamily="34" charset="0"/>
                        </a:rPr>
                        <a:t>0.30</a:t>
                      </a:r>
                      <a:endParaRPr lang="en-US" sz="1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30599560"/>
                  </a:ext>
                </a:extLst>
              </a:tr>
              <a:tr h="754380">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-Any evident calcification within CTO segment</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dirty="0">
                          <a:solidFill>
                            <a:schemeClr val="accent1">
                              <a:lumMod val="50000"/>
                            </a:schemeClr>
                          </a:solidFill>
                          <a:effectLst/>
                          <a:latin typeface="Arial" panose="020B0604020202020204" pitchFamily="34" charset="0"/>
                          <a:cs typeface="Arial" panose="020B0604020202020204" pitchFamily="34" charset="0"/>
                        </a:rPr>
                        <a:t>60%</a:t>
                      </a:r>
                      <a:endParaRPr lang="en-US" sz="1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dirty="0">
                          <a:solidFill>
                            <a:schemeClr val="accent1">
                              <a:lumMod val="50000"/>
                            </a:schemeClr>
                          </a:solidFill>
                          <a:effectLst/>
                          <a:latin typeface="Arial" panose="020B0604020202020204" pitchFamily="34" charset="0"/>
                          <a:cs typeface="Arial" panose="020B0604020202020204" pitchFamily="34" charset="0"/>
                        </a:rPr>
                        <a:t>64%</a:t>
                      </a:r>
                      <a:endParaRPr lang="en-US" sz="1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i="1" dirty="0">
                          <a:solidFill>
                            <a:schemeClr val="accent1">
                              <a:lumMod val="50000"/>
                            </a:schemeClr>
                          </a:solidFill>
                          <a:effectLst/>
                          <a:latin typeface="Arial" panose="020B0604020202020204" pitchFamily="34" charset="0"/>
                          <a:cs typeface="Arial" panose="020B0604020202020204" pitchFamily="34" charset="0"/>
                        </a:rPr>
                        <a:t>0.0213</a:t>
                      </a:r>
                      <a:endParaRPr lang="en-US" sz="11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46009225"/>
                  </a:ext>
                </a:extLst>
              </a:tr>
              <a:tr h="754380">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-Tortuosity (bending &gt;45° within CTO segment)</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37%</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40%</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dirty="0">
                          <a:solidFill>
                            <a:schemeClr val="accent1">
                              <a:lumMod val="50000"/>
                            </a:schemeClr>
                          </a:solidFill>
                          <a:effectLst/>
                          <a:latin typeface="Arial" panose="020B0604020202020204" pitchFamily="34" charset="0"/>
                          <a:cs typeface="Arial" panose="020B0604020202020204" pitchFamily="34" charset="0"/>
                        </a:rPr>
                        <a:t>0.21</a:t>
                      </a:r>
                      <a:endParaRPr lang="en-US" sz="1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57764315"/>
                  </a:ext>
                </a:extLst>
              </a:tr>
              <a:tr h="377190">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-Previous attempt</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31%</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a:solidFill>
                            <a:schemeClr val="accent1">
                              <a:lumMod val="50000"/>
                            </a:schemeClr>
                          </a:solidFill>
                          <a:effectLst/>
                          <a:latin typeface="Arial" panose="020B0604020202020204" pitchFamily="34" charset="0"/>
                          <a:cs typeface="Arial" panose="020B0604020202020204" pitchFamily="34" charset="0"/>
                        </a:rPr>
                        <a:t>20%</a:t>
                      </a:r>
                      <a:endParaRPr lang="en-US" sz="11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200000"/>
                        </a:lnSpc>
                        <a:spcBef>
                          <a:spcPts val="0"/>
                        </a:spcBef>
                        <a:spcAft>
                          <a:spcPts val="0"/>
                        </a:spcAft>
                      </a:pPr>
                      <a:r>
                        <a:rPr lang="en-US" sz="1200" i="1" dirty="0">
                          <a:solidFill>
                            <a:schemeClr val="accent1">
                              <a:lumMod val="50000"/>
                            </a:schemeClr>
                          </a:solidFill>
                          <a:effectLst/>
                          <a:latin typeface="Arial" panose="020B0604020202020204" pitchFamily="34" charset="0"/>
                          <a:cs typeface="Arial" panose="020B0604020202020204" pitchFamily="34" charset="0"/>
                        </a:rPr>
                        <a:t>&lt;0.0001</a:t>
                      </a:r>
                      <a:endParaRPr lang="en-US" sz="11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94945704"/>
                  </a:ext>
                </a:extLst>
              </a:tr>
            </a:tbl>
          </a:graphicData>
        </a:graphic>
      </p:graphicFrame>
      <p:graphicFrame>
        <p:nvGraphicFramePr>
          <p:cNvPr id="5" name="Chart 4">
            <a:extLst>
              <a:ext uri="{FF2B5EF4-FFF2-40B4-BE49-F238E27FC236}">
                <a16:creationId xmlns:a16="http://schemas.microsoft.com/office/drawing/2014/main" id="{45222AF7-F912-45E5-AA1F-8BF3E0BF5708}"/>
              </a:ext>
            </a:extLst>
          </p:cNvPr>
          <p:cNvGraphicFramePr>
            <a:graphicFrameLocks/>
          </p:cNvGraphicFramePr>
          <p:nvPr/>
        </p:nvGraphicFramePr>
        <p:xfrm>
          <a:off x="409182" y="3770534"/>
          <a:ext cx="4536447" cy="306538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
            <a:extLst>
              <a:ext uri="{FF2B5EF4-FFF2-40B4-BE49-F238E27FC236}">
                <a16:creationId xmlns:a16="http://schemas.microsoft.com/office/drawing/2014/main" id="{828E8178-2E49-4470-AE8C-542BDE38D65B}"/>
              </a:ext>
            </a:extLst>
          </p:cNvPr>
          <p:cNvSpPr>
            <a:spLocks noChangeArrowheads="1"/>
          </p:cNvSpPr>
          <p:nvPr/>
        </p:nvSpPr>
        <p:spPr bwMode="auto">
          <a:xfrm>
            <a:off x="1038517" y="7066747"/>
            <a:ext cx="10114973"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000" b="1" i="1" dirty="0">
                <a:solidFill>
                  <a:srgbClr val="0070C0"/>
                </a:solidFill>
                <a:latin typeface="Arial"/>
                <a:cs typeface="Arial" pitchFamily="34" charset="0"/>
              </a:rPr>
              <a:t>Vemmou E,  </a:t>
            </a:r>
            <a:r>
              <a:rPr lang="en-US" sz="1000" b="1" i="1" dirty="0" err="1">
                <a:solidFill>
                  <a:srgbClr val="0070C0"/>
                </a:solidFill>
                <a:latin typeface="Arial"/>
                <a:cs typeface="Arial" pitchFamily="34" charset="0"/>
              </a:rPr>
              <a:t>Alaswad</a:t>
            </a:r>
            <a:r>
              <a:rPr lang="en-US" sz="1000" b="1" i="1" dirty="0">
                <a:solidFill>
                  <a:srgbClr val="0070C0"/>
                </a:solidFill>
                <a:latin typeface="Arial"/>
                <a:cs typeface="Arial" pitchFamily="34" charset="0"/>
              </a:rPr>
              <a:t> K, </a:t>
            </a:r>
            <a:r>
              <a:rPr lang="en-US" sz="1000" b="1" i="1" dirty="0" err="1">
                <a:solidFill>
                  <a:srgbClr val="0070C0"/>
                </a:solidFill>
                <a:latin typeface="Arial"/>
                <a:cs typeface="Arial" pitchFamily="34" charset="0"/>
              </a:rPr>
              <a:t>Karmpaliotis</a:t>
            </a:r>
            <a:r>
              <a:rPr lang="en-US" sz="1000" b="1" i="1" dirty="0">
                <a:solidFill>
                  <a:srgbClr val="0070C0"/>
                </a:solidFill>
                <a:latin typeface="Arial"/>
                <a:cs typeface="Arial" pitchFamily="34" charset="0"/>
              </a:rPr>
              <a:t> D, </a:t>
            </a:r>
            <a:r>
              <a:rPr lang="en-US" sz="1000" b="1" i="1" dirty="0" err="1">
                <a:solidFill>
                  <a:srgbClr val="0070C0"/>
                </a:solidFill>
                <a:latin typeface="Arial"/>
                <a:cs typeface="Arial" pitchFamily="34" charset="0"/>
              </a:rPr>
              <a:t>Krestyaninov</a:t>
            </a:r>
            <a:r>
              <a:rPr lang="en-US" sz="1000" b="1" i="1" dirty="0">
                <a:solidFill>
                  <a:srgbClr val="0070C0"/>
                </a:solidFill>
                <a:latin typeface="Arial"/>
                <a:cs typeface="Arial" pitchFamily="34" charset="0"/>
              </a:rPr>
              <a:t> O, </a:t>
            </a:r>
            <a:r>
              <a:rPr lang="en-US" sz="1000" b="1" i="1" dirty="0" err="1">
                <a:solidFill>
                  <a:srgbClr val="0070C0"/>
                </a:solidFill>
                <a:latin typeface="Arial"/>
                <a:cs typeface="Arial" pitchFamily="34" charset="0"/>
              </a:rPr>
              <a:t>Khelimskii</a:t>
            </a:r>
            <a:r>
              <a:rPr lang="en-US" sz="1000" b="1" i="1" dirty="0">
                <a:solidFill>
                  <a:srgbClr val="0070C0"/>
                </a:solidFill>
                <a:latin typeface="Arial"/>
                <a:cs typeface="Arial" pitchFamily="34" charset="0"/>
              </a:rPr>
              <a:t> D,  </a:t>
            </a:r>
            <a:r>
              <a:rPr lang="en-US" sz="1000" b="1" i="1" dirty="0" err="1">
                <a:solidFill>
                  <a:srgbClr val="0070C0"/>
                </a:solidFill>
                <a:latin typeface="Arial"/>
                <a:cs typeface="Arial" pitchFamily="34" charset="0"/>
              </a:rPr>
              <a:t>Xenogiannis</a:t>
            </a:r>
            <a:r>
              <a:rPr lang="en-US" sz="1000" b="1" i="1" dirty="0">
                <a:solidFill>
                  <a:srgbClr val="0070C0"/>
                </a:solidFill>
                <a:latin typeface="Arial"/>
                <a:cs typeface="Arial" pitchFamily="34" charset="0"/>
              </a:rPr>
              <a:t> I, Nikolakopoulos I, </a:t>
            </a:r>
            <a:r>
              <a:rPr lang="en-US" sz="1000" b="1" i="1" dirty="0" err="1">
                <a:solidFill>
                  <a:srgbClr val="0070C0"/>
                </a:solidFill>
                <a:latin typeface="Arial"/>
                <a:cs typeface="Arial" pitchFamily="34" charset="0"/>
              </a:rPr>
              <a:t>Rangan</a:t>
            </a:r>
            <a:r>
              <a:rPr lang="en-US" sz="1000" b="1" i="1" dirty="0">
                <a:solidFill>
                  <a:srgbClr val="0070C0"/>
                </a:solidFill>
                <a:latin typeface="Arial"/>
                <a:cs typeface="Arial" pitchFamily="34" charset="0"/>
              </a:rPr>
              <a:t> B, </a:t>
            </a:r>
            <a:r>
              <a:rPr lang="en-US" sz="1000" b="1" i="1" dirty="0" err="1">
                <a:solidFill>
                  <a:srgbClr val="0070C0"/>
                </a:solidFill>
                <a:latin typeface="Arial"/>
                <a:cs typeface="Arial" pitchFamily="34" charset="0"/>
              </a:rPr>
              <a:t>Brilakis</a:t>
            </a:r>
            <a:r>
              <a:rPr lang="en-US" sz="1000" b="1" i="1" dirty="0">
                <a:solidFill>
                  <a:srgbClr val="0070C0"/>
                </a:solidFill>
                <a:latin typeface="Arial"/>
                <a:cs typeface="Arial" pitchFamily="34" charset="0"/>
              </a:rPr>
              <a:t> ES</a:t>
            </a:r>
          </a:p>
          <a:p>
            <a:pPr algn="ctr"/>
            <a:r>
              <a:rPr lang="en-US" sz="1000" b="1" i="1" dirty="0">
                <a:solidFill>
                  <a:srgbClr val="92D050"/>
                </a:solidFill>
                <a:latin typeface="Arial"/>
                <a:cs typeface="Arial" pitchFamily="34" charset="0"/>
              </a:rPr>
              <a:t>JACC Cardiovascular Interventions 2020​</a:t>
            </a:r>
          </a:p>
        </p:txBody>
      </p:sp>
    </p:spTree>
    <p:extLst>
      <p:ext uri="{BB962C8B-B14F-4D97-AF65-F5344CB8AC3E}">
        <p14:creationId xmlns:p14="http://schemas.microsoft.com/office/powerpoint/2010/main" val="245779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C8A00-7F53-4A76-AE94-B03524DC6855}"/>
              </a:ext>
            </a:extLst>
          </p:cNvPr>
          <p:cNvSpPr/>
          <p:nvPr/>
        </p:nvSpPr>
        <p:spPr>
          <a:xfrm>
            <a:off x="1051120" y="6689629"/>
            <a:ext cx="10629605" cy="754053"/>
          </a:xfrm>
          <a:prstGeom prst="rect">
            <a:avLst/>
          </a:prstGeom>
        </p:spPr>
        <p:txBody>
          <a:bodyPr wrap="square">
            <a:spAutoFit/>
          </a:bodyPr>
          <a:lstStyle/>
          <a:p>
            <a:endParaRPr lang="en-US" i="1" dirty="0">
              <a:solidFill>
                <a:srgbClr val="5B9BD5">
                  <a:lumMod val="75000"/>
                </a:srgbClr>
              </a:solidFill>
              <a:latin typeface="Arial" panose="020B0604020202020204" pitchFamily="34" charset="0"/>
            </a:endParaRPr>
          </a:p>
          <a:p>
            <a:r>
              <a:rPr lang="en-US" sz="1400" i="1" dirty="0">
                <a:solidFill>
                  <a:srgbClr val="5B9BD5">
                    <a:lumMod val="75000"/>
                  </a:srgbClr>
                </a:solidFill>
                <a:latin typeface="Arial" panose="020B0604020202020204" pitchFamily="34" charset="0"/>
              </a:rPr>
              <a:t>Vemmou E, </a:t>
            </a:r>
            <a:r>
              <a:rPr lang="en-US" sz="1400" i="1" dirty="0" err="1">
                <a:solidFill>
                  <a:srgbClr val="5B9BD5">
                    <a:lumMod val="75000"/>
                  </a:srgbClr>
                </a:solidFill>
                <a:latin typeface="Arial" panose="020B0604020202020204" pitchFamily="34" charset="0"/>
              </a:rPr>
              <a:t>Alaswad</a:t>
            </a:r>
            <a:r>
              <a:rPr lang="en-US" sz="1400" i="1" dirty="0">
                <a:solidFill>
                  <a:srgbClr val="5B9BD5">
                    <a:lumMod val="75000"/>
                  </a:srgbClr>
                </a:solidFill>
                <a:latin typeface="Arial" panose="020B0604020202020204" pitchFamily="34" charset="0"/>
              </a:rPr>
              <a:t> K, Khatri JJ, Nikolakopoulos I, </a:t>
            </a:r>
            <a:r>
              <a:rPr lang="en-US" sz="1400" i="1" dirty="0" err="1">
                <a:solidFill>
                  <a:srgbClr val="5B9BD5">
                    <a:lumMod val="75000"/>
                  </a:srgbClr>
                </a:solidFill>
                <a:latin typeface="Arial" panose="020B0604020202020204" pitchFamily="34" charset="0"/>
              </a:rPr>
              <a:t>Karacsonyi</a:t>
            </a:r>
            <a:r>
              <a:rPr lang="en-US" sz="1400" i="1" dirty="0">
                <a:solidFill>
                  <a:srgbClr val="5B9BD5">
                    <a:lumMod val="75000"/>
                  </a:srgbClr>
                </a:solidFill>
                <a:latin typeface="Arial" panose="020B0604020202020204" pitchFamily="34" charset="0"/>
              </a:rPr>
              <a:t> J, </a:t>
            </a:r>
            <a:r>
              <a:rPr lang="en-US" sz="1400" i="1" dirty="0" err="1">
                <a:solidFill>
                  <a:srgbClr val="5B9BD5">
                    <a:lumMod val="75000"/>
                  </a:srgbClr>
                </a:solidFill>
                <a:latin typeface="Arial" panose="020B0604020202020204" pitchFamily="34" charset="0"/>
              </a:rPr>
              <a:t>Xenogiannis</a:t>
            </a:r>
            <a:r>
              <a:rPr lang="en-US" sz="1400" i="1" dirty="0">
                <a:solidFill>
                  <a:srgbClr val="5B9BD5">
                    <a:lumMod val="75000"/>
                  </a:srgbClr>
                </a:solidFill>
                <a:latin typeface="Arial" panose="020B0604020202020204" pitchFamily="34" charset="0"/>
              </a:rPr>
              <a:t> I, </a:t>
            </a:r>
            <a:r>
              <a:rPr lang="en-US" sz="1400" i="1" dirty="0" err="1">
                <a:solidFill>
                  <a:srgbClr val="5B9BD5">
                    <a:lumMod val="75000"/>
                  </a:srgbClr>
                </a:solidFill>
                <a:latin typeface="Arial" panose="020B0604020202020204" pitchFamily="34" charset="0"/>
              </a:rPr>
              <a:t>Karmpaliotis</a:t>
            </a:r>
            <a:r>
              <a:rPr lang="en-US" sz="1400" i="1" dirty="0">
                <a:solidFill>
                  <a:srgbClr val="5B9BD5">
                    <a:lumMod val="75000"/>
                  </a:srgbClr>
                </a:solidFill>
                <a:latin typeface="Arial" panose="020B0604020202020204" pitchFamily="34" charset="0"/>
              </a:rPr>
              <a:t> D, Garcia S, Burke MN, </a:t>
            </a:r>
            <a:r>
              <a:rPr lang="en-US" sz="1400" i="1" dirty="0" err="1">
                <a:solidFill>
                  <a:srgbClr val="5B9BD5">
                    <a:lumMod val="75000"/>
                  </a:srgbClr>
                </a:solidFill>
                <a:latin typeface="Arial" panose="020B0604020202020204" pitchFamily="34" charset="0"/>
              </a:rPr>
              <a:t>Brilakis</a:t>
            </a:r>
            <a:r>
              <a:rPr lang="en-US" sz="1400" i="1" dirty="0">
                <a:solidFill>
                  <a:srgbClr val="5B9BD5">
                    <a:lumMod val="75000"/>
                  </a:srgbClr>
                </a:solidFill>
                <a:latin typeface="Arial" panose="020B0604020202020204" pitchFamily="34" charset="0"/>
              </a:rPr>
              <a:t> ES. </a:t>
            </a:r>
          </a:p>
          <a:p>
            <a:pPr algn="ctr"/>
            <a:r>
              <a:rPr lang="en-US" sz="1100" b="1" i="1" dirty="0">
                <a:solidFill>
                  <a:srgbClr val="92D050"/>
                </a:solidFill>
                <a:latin typeface="Arial"/>
                <a:cs typeface="Arial" pitchFamily="34" charset="0"/>
              </a:rPr>
              <a:t>Circulation Cardiovascular Interventions</a:t>
            </a:r>
          </a:p>
        </p:txBody>
      </p:sp>
      <p:sp>
        <p:nvSpPr>
          <p:cNvPr id="7" name="TextBox 6">
            <a:extLst>
              <a:ext uri="{FF2B5EF4-FFF2-40B4-BE49-F238E27FC236}">
                <a16:creationId xmlns:a16="http://schemas.microsoft.com/office/drawing/2014/main" id="{8C345464-15E6-497D-B047-D2B36DABE436}"/>
              </a:ext>
            </a:extLst>
          </p:cNvPr>
          <p:cNvSpPr txBox="1"/>
          <p:nvPr/>
        </p:nvSpPr>
        <p:spPr>
          <a:xfrm>
            <a:off x="7205914" y="2708580"/>
            <a:ext cx="4006671" cy="584775"/>
          </a:xfrm>
          <a:prstGeom prst="rect">
            <a:avLst/>
          </a:prstGeom>
        </p:spPr>
        <p:txBody>
          <a:bodyPr wrap="square">
            <a:spAutoFit/>
          </a:bodyPr>
          <a:lstStyle/>
          <a:p>
            <a:pPr algn="ctr">
              <a:defRPr/>
            </a:pPr>
            <a:r>
              <a:rPr lang="en-US" sz="3200" b="1" i="1" kern="0" dirty="0">
                <a:solidFill>
                  <a:srgbClr val="92D050"/>
                </a:solidFill>
                <a:latin typeface="Arial"/>
              </a:rPr>
              <a:t>Radiation</a:t>
            </a:r>
          </a:p>
        </p:txBody>
      </p:sp>
      <p:pic>
        <p:nvPicPr>
          <p:cNvPr id="11" name="Picture 10" descr="Chart, box and whisker chart&#10;&#10;Description automatically generated">
            <a:extLst>
              <a:ext uri="{FF2B5EF4-FFF2-40B4-BE49-F238E27FC236}">
                <a16:creationId xmlns:a16="http://schemas.microsoft.com/office/drawing/2014/main" id="{3773536D-23CE-4055-AB78-3F36BFC6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72" y="2583429"/>
            <a:ext cx="6738240" cy="3501413"/>
          </a:xfrm>
          <a:prstGeom prst="rect">
            <a:avLst/>
          </a:prstGeom>
        </p:spPr>
      </p:pic>
      <p:pic>
        <p:nvPicPr>
          <p:cNvPr id="13" name="Picture 12" descr="Chart, box and whisker chart&#10;&#10;Description automatically generated">
            <a:extLst>
              <a:ext uri="{FF2B5EF4-FFF2-40B4-BE49-F238E27FC236}">
                <a16:creationId xmlns:a16="http://schemas.microsoft.com/office/drawing/2014/main" id="{0D5358E6-9021-4B0D-A524-E6D43A701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64" y="3595749"/>
            <a:ext cx="3891872" cy="2471519"/>
          </a:xfrm>
          <a:prstGeom prst="rect">
            <a:avLst/>
          </a:prstGeom>
        </p:spPr>
      </p:pic>
    </p:spTree>
    <p:extLst>
      <p:ext uri="{BB962C8B-B14F-4D97-AF65-F5344CB8AC3E}">
        <p14:creationId xmlns:p14="http://schemas.microsoft.com/office/powerpoint/2010/main" val="1515507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BF4224-038F-4CC5-A9AE-50AE0A8CA899}"/>
              </a:ext>
            </a:extLst>
          </p:cNvPr>
          <p:cNvSpPr txBox="1"/>
          <p:nvPr/>
        </p:nvSpPr>
        <p:spPr>
          <a:xfrm>
            <a:off x="2551017" y="1772805"/>
            <a:ext cx="6934200" cy="523092"/>
          </a:xfrm>
          <a:prstGeom prst="rect">
            <a:avLst/>
          </a:prstGeom>
        </p:spPr>
        <p:txBody>
          <a:bodyPr wrap="square">
            <a:spAutoFit/>
          </a:bodyPr>
          <a:lstStyle/>
          <a:p>
            <a:pPr algn="ctr">
              <a:defRPr/>
            </a:pPr>
            <a:r>
              <a:rPr lang="en-US" sz="2799" b="1" i="1" kern="0" dirty="0">
                <a:solidFill>
                  <a:srgbClr val="92D050"/>
                </a:solidFill>
                <a:latin typeface="Arial"/>
              </a:rPr>
              <a:t>Equipment update</a:t>
            </a:r>
          </a:p>
        </p:txBody>
      </p:sp>
      <p:sp>
        <p:nvSpPr>
          <p:cNvPr id="10" name="Rectangle 9">
            <a:extLst>
              <a:ext uri="{FF2B5EF4-FFF2-40B4-BE49-F238E27FC236}">
                <a16:creationId xmlns:a16="http://schemas.microsoft.com/office/drawing/2014/main" id="{2B9DB8B9-BCD0-4238-B4B3-B099D8CE7D11}"/>
              </a:ext>
            </a:extLst>
          </p:cNvPr>
          <p:cNvSpPr/>
          <p:nvPr/>
        </p:nvSpPr>
        <p:spPr>
          <a:xfrm>
            <a:off x="373627" y="6562037"/>
            <a:ext cx="11818374" cy="1446550"/>
          </a:xfrm>
          <a:prstGeom prst="rect">
            <a:avLst/>
          </a:prstGeom>
        </p:spPr>
        <p:txBody>
          <a:bodyPr wrap="square">
            <a:spAutoFit/>
          </a:bodyPr>
          <a:lstStyle/>
          <a:p>
            <a:endParaRPr lang="en-US" dirty="0">
              <a:solidFill>
                <a:srgbClr val="000000"/>
              </a:solidFill>
              <a:latin typeface="Arial" panose="020B0604020202020204" pitchFamily="34" charset="0"/>
            </a:endParaRPr>
          </a:p>
          <a:p>
            <a:r>
              <a:rPr lang="en-US" sz="1200" dirty="0">
                <a:solidFill>
                  <a:srgbClr val="5B9BD5">
                    <a:lumMod val="75000"/>
                  </a:srgbClr>
                </a:solidFill>
                <a:latin typeface="Arial" panose="020B0604020202020204" pitchFamily="34" charset="0"/>
              </a:rPr>
              <a:t>Nikolakopoulos I, Choi JW, </a:t>
            </a:r>
            <a:r>
              <a:rPr lang="en-US" sz="1200" dirty="0" err="1">
                <a:solidFill>
                  <a:srgbClr val="5B9BD5">
                    <a:lumMod val="75000"/>
                  </a:srgbClr>
                </a:solidFill>
                <a:latin typeface="Arial" panose="020B0604020202020204" pitchFamily="34" charset="0"/>
              </a:rPr>
              <a:t>Alaswad</a:t>
            </a:r>
            <a:r>
              <a:rPr lang="en-US" sz="1200" dirty="0">
                <a:solidFill>
                  <a:srgbClr val="5B9BD5">
                    <a:lumMod val="75000"/>
                  </a:srgbClr>
                </a:solidFill>
                <a:latin typeface="Arial" panose="020B0604020202020204" pitchFamily="34" charset="0"/>
              </a:rPr>
              <a:t> K, Khatri JJ, </a:t>
            </a:r>
            <a:r>
              <a:rPr lang="en-US" sz="1200" dirty="0" err="1">
                <a:solidFill>
                  <a:srgbClr val="5B9BD5">
                    <a:lumMod val="75000"/>
                  </a:srgbClr>
                </a:solidFill>
                <a:latin typeface="Arial" panose="020B0604020202020204" pitchFamily="34" charset="0"/>
              </a:rPr>
              <a:t>Krestyaninov</a:t>
            </a:r>
            <a:r>
              <a:rPr lang="en-US" sz="1200" dirty="0">
                <a:solidFill>
                  <a:srgbClr val="5B9BD5">
                    <a:lumMod val="75000"/>
                  </a:srgbClr>
                </a:solidFill>
                <a:latin typeface="Arial" panose="020B0604020202020204" pitchFamily="34" charset="0"/>
              </a:rPr>
              <a:t> O, </a:t>
            </a:r>
            <a:r>
              <a:rPr lang="en-US" sz="1200" dirty="0" err="1">
                <a:solidFill>
                  <a:srgbClr val="5B9BD5">
                    <a:lumMod val="75000"/>
                  </a:srgbClr>
                </a:solidFill>
                <a:latin typeface="Arial" panose="020B0604020202020204" pitchFamily="34" charset="0"/>
              </a:rPr>
              <a:t>Khelimskii</a:t>
            </a:r>
            <a:r>
              <a:rPr lang="en-US" sz="1200" dirty="0">
                <a:solidFill>
                  <a:srgbClr val="5B9BD5">
                    <a:lumMod val="75000"/>
                  </a:srgbClr>
                </a:solidFill>
                <a:latin typeface="Arial" panose="020B0604020202020204" pitchFamily="34" charset="0"/>
              </a:rPr>
              <a:t> D, Yeh RW, Jaffer FA, Toma C, Patel M, Mahmud E, </a:t>
            </a:r>
            <a:r>
              <a:rPr lang="en-US" sz="1200" dirty="0" err="1">
                <a:solidFill>
                  <a:srgbClr val="5B9BD5">
                    <a:lumMod val="75000"/>
                  </a:srgbClr>
                </a:solidFill>
                <a:latin typeface="Arial" panose="020B0604020202020204" pitchFamily="34" charset="0"/>
              </a:rPr>
              <a:t>Lembo</a:t>
            </a:r>
            <a:r>
              <a:rPr lang="en-US" sz="1200" dirty="0">
                <a:solidFill>
                  <a:srgbClr val="5B9BD5">
                    <a:lumMod val="75000"/>
                  </a:srgbClr>
                </a:solidFill>
                <a:latin typeface="Arial" panose="020B0604020202020204" pitchFamily="34" charset="0"/>
              </a:rPr>
              <a:t> NJ, Parikh M, </a:t>
            </a:r>
            <a:r>
              <a:rPr lang="en-US" sz="1200" dirty="0" err="1">
                <a:solidFill>
                  <a:srgbClr val="5B9BD5">
                    <a:lumMod val="75000"/>
                  </a:srgbClr>
                </a:solidFill>
                <a:latin typeface="Arial" panose="020B0604020202020204" pitchFamily="34" charset="0"/>
              </a:rPr>
              <a:t>Kirtane</a:t>
            </a:r>
            <a:r>
              <a:rPr lang="en-US" sz="1200" dirty="0">
                <a:solidFill>
                  <a:srgbClr val="5B9BD5">
                    <a:lumMod val="75000"/>
                  </a:srgbClr>
                </a:solidFill>
                <a:latin typeface="Arial" panose="020B0604020202020204" pitchFamily="34" charset="0"/>
              </a:rPr>
              <a:t> AJ, Ali ZA, </a:t>
            </a:r>
            <a:r>
              <a:rPr lang="en-US" sz="1200" dirty="0" err="1">
                <a:solidFill>
                  <a:srgbClr val="5B9BD5">
                    <a:lumMod val="75000"/>
                  </a:srgbClr>
                </a:solidFill>
                <a:latin typeface="Arial" panose="020B0604020202020204" pitchFamily="34" charset="0"/>
              </a:rPr>
              <a:t>Gkargkoulas</a:t>
            </a:r>
            <a:r>
              <a:rPr lang="en-US" sz="1200" dirty="0">
                <a:solidFill>
                  <a:srgbClr val="5B9BD5">
                    <a:lumMod val="75000"/>
                  </a:srgbClr>
                </a:solidFill>
                <a:latin typeface="Arial" panose="020B0604020202020204" pitchFamily="34" charset="0"/>
              </a:rPr>
              <a:t> F, </a:t>
            </a:r>
            <a:r>
              <a:rPr lang="en-US" sz="1200" dirty="0" err="1">
                <a:solidFill>
                  <a:srgbClr val="5B9BD5">
                    <a:lumMod val="75000"/>
                  </a:srgbClr>
                </a:solidFill>
                <a:latin typeface="Arial" panose="020B0604020202020204" pitchFamily="34" charset="0"/>
              </a:rPr>
              <a:t>Uretsky</a:t>
            </a:r>
            <a:r>
              <a:rPr lang="en-US" sz="1200" dirty="0">
                <a:solidFill>
                  <a:srgbClr val="5B9BD5">
                    <a:lumMod val="75000"/>
                  </a:srgbClr>
                </a:solidFill>
                <a:latin typeface="Arial" panose="020B0604020202020204" pitchFamily="34" charset="0"/>
              </a:rPr>
              <a:t> </a:t>
            </a:r>
            <a:r>
              <a:rPr lang="en-US" sz="1200" dirty="0" err="1">
                <a:solidFill>
                  <a:srgbClr val="5B9BD5">
                    <a:lumMod val="75000"/>
                  </a:srgbClr>
                </a:solidFill>
                <a:latin typeface="Arial" panose="020B0604020202020204" pitchFamily="34" charset="0"/>
              </a:rPr>
              <a:t>B,Sheikh</a:t>
            </a:r>
            <a:r>
              <a:rPr lang="en-US" sz="1200" dirty="0">
                <a:solidFill>
                  <a:srgbClr val="5B9BD5">
                    <a:lumMod val="75000"/>
                  </a:srgbClr>
                </a:solidFill>
                <a:latin typeface="Arial" panose="020B0604020202020204" pitchFamily="34" charset="0"/>
              </a:rPr>
              <a:t> AM, Vemmou E, </a:t>
            </a:r>
            <a:r>
              <a:rPr lang="en-US" sz="1200" dirty="0" err="1">
                <a:solidFill>
                  <a:srgbClr val="5B9BD5">
                    <a:lumMod val="75000"/>
                  </a:srgbClr>
                </a:solidFill>
                <a:latin typeface="Arial" panose="020B0604020202020204" pitchFamily="34" charset="0"/>
              </a:rPr>
              <a:t>Xenogiannis</a:t>
            </a:r>
            <a:r>
              <a:rPr lang="en-US" sz="1200" dirty="0">
                <a:solidFill>
                  <a:srgbClr val="5B9BD5">
                    <a:lumMod val="75000"/>
                  </a:srgbClr>
                </a:solidFill>
                <a:latin typeface="Arial" panose="020B0604020202020204" pitchFamily="34" charset="0"/>
              </a:rPr>
              <a:t> I, </a:t>
            </a:r>
            <a:r>
              <a:rPr lang="en-US" sz="1200" dirty="0" err="1">
                <a:solidFill>
                  <a:srgbClr val="5B9BD5">
                    <a:lumMod val="75000"/>
                  </a:srgbClr>
                </a:solidFill>
                <a:latin typeface="Arial" panose="020B0604020202020204" pitchFamily="34" charset="0"/>
              </a:rPr>
              <a:t>Rangan</a:t>
            </a:r>
            <a:r>
              <a:rPr lang="en-US" sz="1200" dirty="0">
                <a:solidFill>
                  <a:srgbClr val="5B9BD5">
                    <a:lumMod val="75000"/>
                  </a:srgbClr>
                </a:solidFill>
                <a:latin typeface="Arial" panose="020B0604020202020204" pitchFamily="34" charset="0"/>
              </a:rPr>
              <a:t> BV, Garcia S, Abdullah S, Banerjee S, Burke MN, </a:t>
            </a:r>
            <a:r>
              <a:rPr lang="en-US" sz="1200" dirty="0" err="1">
                <a:solidFill>
                  <a:srgbClr val="5B9BD5">
                    <a:lumMod val="75000"/>
                  </a:srgbClr>
                </a:solidFill>
                <a:latin typeface="Arial" panose="020B0604020202020204" pitchFamily="34" charset="0"/>
              </a:rPr>
              <a:t>Brilakis</a:t>
            </a:r>
            <a:r>
              <a:rPr lang="en-US" sz="1200" dirty="0">
                <a:solidFill>
                  <a:srgbClr val="5B9BD5">
                    <a:lumMod val="75000"/>
                  </a:srgbClr>
                </a:solidFill>
                <a:latin typeface="Arial" panose="020B0604020202020204" pitchFamily="34" charset="0"/>
              </a:rPr>
              <a:t> ES, </a:t>
            </a:r>
            <a:r>
              <a:rPr lang="en-US" sz="1200" dirty="0" err="1">
                <a:solidFill>
                  <a:srgbClr val="5B9BD5">
                    <a:lumMod val="75000"/>
                  </a:srgbClr>
                </a:solidFill>
                <a:latin typeface="Arial" panose="020B0604020202020204" pitchFamily="34" charset="0"/>
              </a:rPr>
              <a:t>Karmpaliotis</a:t>
            </a:r>
            <a:r>
              <a:rPr lang="en-US" sz="1200" dirty="0">
                <a:solidFill>
                  <a:srgbClr val="5B9BD5">
                    <a:lumMod val="75000"/>
                  </a:srgbClr>
                </a:solidFill>
                <a:latin typeface="Arial" panose="020B0604020202020204" pitchFamily="34" charset="0"/>
              </a:rPr>
              <a:t> D. </a:t>
            </a:r>
          </a:p>
          <a:p>
            <a:pPr algn="ctr"/>
            <a:r>
              <a:rPr lang="en-US" sz="1600" dirty="0">
                <a:solidFill>
                  <a:srgbClr val="92D050"/>
                </a:solidFill>
                <a:latin typeface="Arial" panose="020B0604020202020204" pitchFamily="34" charset="0"/>
              </a:rPr>
              <a:t>Catheter Cardiovasc </a:t>
            </a:r>
            <a:r>
              <a:rPr lang="en-US" sz="1600" dirty="0" err="1">
                <a:solidFill>
                  <a:srgbClr val="92D050"/>
                </a:solidFill>
                <a:latin typeface="Arial" panose="020B0604020202020204" pitchFamily="34" charset="0"/>
              </a:rPr>
              <a:t>Interv</a:t>
            </a:r>
            <a:r>
              <a:rPr lang="en-US" sz="1600" dirty="0">
                <a:solidFill>
                  <a:srgbClr val="92D050"/>
                </a:solidFill>
                <a:latin typeface="Arial" panose="020B0604020202020204" pitchFamily="34" charset="0"/>
              </a:rPr>
              <a:t> </a:t>
            </a:r>
          </a:p>
          <a:p>
            <a:endParaRPr lang="en-US" dirty="0">
              <a:solidFill>
                <a:srgbClr val="000000"/>
              </a:solidFill>
              <a:latin typeface="Arial" panose="020B0604020202020204" pitchFamily="34" charset="0"/>
            </a:endParaRPr>
          </a:p>
          <a:p>
            <a:endParaRPr lang="en-US" sz="1200" dirty="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620464" y="2894162"/>
            <a:ext cx="5150611" cy="3370978"/>
          </a:xfrm>
          <a:prstGeom prst="rect">
            <a:avLst/>
          </a:prstGeom>
        </p:spPr>
      </p:pic>
      <p:pic>
        <p:nvPicPr>
          <p:cNvPr id="6" name="Picture 5"/>
          <p:cNvPicPr>
            <a:picLocks noChangeAspect="1"/>
          </p:cNvPicPr>
          <p:nvPr/>
        </p:nvPicPr>
        <p:blipFill rotWithShape="1">
          <a:blip r:embed="rId3"/>
          <a:srcRect l="15801" r="20962"/>
          <a:stretch/>
        </p:blipFill>
        <p:spPr>
          <a:xfrm>
            <a:off x="6314536" y="2734754"/>
            <a:ext cx="4891178" cy="3678836"/>
          </a:xfrm>
          <a:prstGeom prst="rect">
            <a:avLst/>
          </a:prstGeom>
        </p:spPr>
      </p:pic>
    </p:spTree>
    <p:extLst>
      <p:ext uri="{BB962C8B-B14F-4D97-AF65-F5344CB8AC3E}">
        <p14:creationId xmlns:p14="http://schemas.microsoft.com/office/powerpoint/2010/main" val="1972969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07E733-FBBC-4BAC-8747-92071F3B5E7A}"/>
              </a:ext>
            </a:extLst>
          </p:cNvPr>
          <p:cNvSpPr txBox="1">
            <a:spLocks/>
          </p:cNvSpPr>
          <p:nvPr/>
        </p:nvSpPr>
        <p:spPr>
          <a:xfrm>
            <a:off x="6381066" y="3234112"/>
            <a:ext cx="4864217" cy="5746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99" b="1" i="1" dirty="0">
                <a:solidFill>
                  <a:srgbClr val="92D050"/>
                </a:solidFill>
                <a:latin typeface="Arial"/>
              </a:rPr>
              <a:t>Distal radial access</a:t>
            </a:r>
          </a:p>
        </p:txBody>
      </p:sp>
      <p:sp>
        <p:nvSpPr>
          <p:cNvPr id="5" name="Rectangle 4">
            <a:extLst>
              <a:ext uri="{FF2B5EF4-FFF2-40B4-BE49-F238E27FC236}">
                <a16:creationId xmlns:a16="http://schemas.microsoft.com/office/drawing/2014/main" id="{A1A632D6-567E-4BFB-8AAE-C18CA95E0496}"/>
              </a:ext>
            </a:extLst>
          </p:cNvPr>
          <p:cNvSpPr/>
          <p:nvPr/>
        </p:nvSpPr>
        <p:spPr>
          <a:xfrm>
            <a:off x="179511" y="6153337"/>
            <a:ext cx="12012490" cy="1015663"/>
          </a:xfrm>
          <a:prstGeom prst="rect">
            <a:avLst/>
          </a:prstGeom>
        </p:spPr>
        <p:txBody>
          <a:bodyPr wrap="square">
            <a:spAutoFit/>
          </a:bodyPr>
          <a:lstStyle/>
          <a:p>
            <a:r>
              <a:rPr lang="en-US" sz="1400" dirty="0">
                <a:solidFill>
                  <a:srgbClr val="0070C0"/>
                </a:solidFill>
                <a:latin typeface="Arial" panose="020B0604020202020204" pitchFamily="34" charset="0"/>
              </a:rPr>
              <a:t>Nikolakopoulos I, Patel T, Jefferson BK, Sheikh AM, Jaber W, </a:t>
            </a:r>
            <a:r>
              <a:rPr lang="en-US" sz="1400" dirty="0" err="1">
                <a:solidFill>
                  <a:srgbClr val="0070C0"/>
                </a:solidFill>
                <a:latin typeface="Arial" panose="020B0604020202020204" pitchFamily="34" charset="0"/>
              </a:rPr>
              <a:t>Samady</a:t>
            </a:r>
            <a:r>
              <a:rPr lang="en-US" sz="1400" dirty="0">
                <a:solidFill>
                  <a:srgbClr val="0070C0"/>
                </a:solidFill>
                <a:latin typeface="Arial" panose="020B0604020202020204" pitchFamily="34" charset="0"/>
              </a:rPr>
              <a:t> H, Khatri JJ, Yeh RW, </a:t>
            </a:r>
            <a:r>
              <a:rPr lang="en-US" sz="1400" dirty="0" err="1">
                <a:solidFill>
                  <a:srgbClr val="0070C0"/>
                </a:solidFill>
                <a:latin typeface="Arial" panose="020B0604020202020204" pitchFamily="34" charset="0"/>
              </a:rPr>
              <a:t>Tamez</a:t>
            </a:r>
            <a:r>
              <a:rPr lang="en-US" sz="1400" dirty="0">
                <a:solidFill>
                  <a:srgbClr val="0070C0"/>
                </a:solidFill>
                <a:latin typeface="Arial" panose="020B0604020202020204" pitchFamily="34" charset="0"/>
              </a:rPr>
              <a:t> H, </a:t>
            </a:r>
            <a:r>
              <a:rPr lang="en-US" sz="1400" dirty="0" err="1">
                <a:solidFill>
                  <a:srgbClr val="0070C0"/>
                </a:solidFill>
                <a:latin typeface="Arial" panose="020B0604020202020204" pitchFamily="34" charset="0"/>
              </a:rPr>
              <a:t>Koutouzis</a:t>
            </a:r>
            <a:r>
              <a:rPr lang="en-US" sz="1400" dirty="0">
                <a:solidFill>
                  <a:srgbClr val="0070C0"/>
                </a:solidFill>
                <a:latin typeface="Arial" panose="020B0604020202020204" pitchFamily="34" charset="0"/>
              </a:rPr>
              <a:t> M, </a:t>
            </a:r>
            <a:r>
              <a:rPr lang="en-US" sz="1400" dirty="0" err="1">
                <a:solidFill>
                  <a:srgbClr val="0070C0"/>
                </a:solidFill>
                <a:latin typeface="Arial" panose="020B0604020202020204" pitchFamily="34" charset="0"/>
              </a:rPr>
              <a:t>Tsiafoutis</a:t>
            </a:r>
            <a:r>
              <a:rPr lang="en-US" sz="1400" dirty="0">
                <a:solidFill>
                  <a:srgbClr val="0070C0"/>
                </a:solidFill>
                <a:latin typeface="Arial" panose="020B0604020202020204" pitchFamily="34" charset="0"/>
              </a:rPr>
              <a:t> I, Jaffer FA, Doing AH, Dattilo P, </a:t>
            </a:r>
            <a:r>
              <a:rPr lang="en-US" sz="1400" dirty="0" err="1">
                <a:solidFill>
                  <a:srgbClr val="0070C0"/>
                </a:solidFill>
                <a:latin typeface="Arial" panose="020B0604020202020204" pitchFamily="34" charset="0"/>
              </a:rPr>
              <a:t>Uretsky</a:t>
            </a:r>
            <a:r>
              <a:rPr lang="en-US" sz="1400" dirty="0">
                <a:solidFill>
                  <a:srgbClr val="0070C0"/>
                </a:solidFill>
                <a:latin typeface="Arial" panose="020B0604020202020204" pitchFamily="34" charset="0"/>
              </a:rPr>
              <a:t> BF, Toma C, </a:t>
            </a:r>
            <a:r>
              <a:rPr lang="en-US" sz="1400" dirty="0" err="1">
                <a:solidFill>
                  <a:srgbClr val="0070C0"/>
                </a:solidFill>
                <a:latin typeface="Arial" panose="020B0604020202020204" pitchFamily="34" charset="0"/>
              </a:rPr>
              <a:t>Elbarouni</a:t>
            </a:r>
            <a:r>
              <a:rPr lang="en-US" sz="1400" dirty="0">
                <a:solidFill>
                  <a:srgbClr val="0070C0"/>
                </a:solidFill>
                <a:latin typeface="Arial" panose="020B0604020202020204" pitchFamily="34" charset="0"/>
              </a:rPr>
              <a:t> B, </a:t>
            </a:r>
            <a:r>
              <a:rPr lang="en-US" sz="1400" dirty="0" err="1">
                <a:solidFill>
                  <a:srgbClr val="0070C0"/>
                </a:solidFill>
                <a:latin typeface="Arial" panose="020B0604020202020204" pitchFamily="34" charset="0"/>
              </a:rPr>
              <a:t>Alaswad</a:t>
            </a:r>
            <a:r>
              <a:rPr lang="en-US" sz="1400" dirty="0">
                <a:solidFill>
                  <a:srgbClr val="0070C0"/>
                </a:solidFill>
                <a:latin typeface="Arial" panose="020B0604020202020204" pitchFamily="34" charset="0"/>
              </a:rPr>
              <a:t> K, Choi JW, </a:t>
            </a:r>
            <a:r>
              <a:rPr lang="en-US" sz="1400" dirty="0" err="1">
                <a:solidFill>
                  <a:srgbClr val="0070C0"/>
                </a:solidFill>
                <a:latin typeface="Arial" panose="020B0604020202020204" pitchFamily="34" charset="0"/>
              </a:rPr>
              <a:t>Lembo</a:t>
            </a:r>
            <a:r>
              <a:rPr lang="en-US" sz="1400" dirty="0">
                <a:solidFill>
                  <a:srgbClr val="0070C0"/>
                </a:solidFill>
                <a:latin typeface="Arial" panose="020B0604020202020204" pitchFamily="34" charset="0"/>
              </a:rPr>
              <a:t> NJ, Parikh M, </a:t>
            </a:r>
            <a:r>
              <a:rPr lang="en-US" sz="1400" dirty="0" err="1">
                <a:solidFill>
                  <a:srgbClr val="0070C0"/>
                </a:solidFill>
                <a:latin typeface="Arial" panose="020B0604020202020204" pitchFamily="34" charset="0"/>
              </a:rPr>
              <a:t>Kirtane</a:t>
            </a:r>
            <a:r>
              <a:rPr lang="en-US" sz="1400" dirty="0">
                <a:solidFill>
                  <a:srgbClr val="0070C0"/>
                </a:solidFill>
                <a:latin typeface="Arial" panose="020B0604020202020204" pitchFamily="34" charset="0"/>
              </a:rPr>
              <a:t> AJ, Ali ZA, Omer M, Vemmou E, </a:t>
            </a:r>
            <a:r>
              <a:rPr lang="en-US" sz="1400" dirty="0" err="1">
                <a:solidFill>
                  <a:srgbClr val="0070C0"/>
                </a:solidFill>
                <a:latin typeface="Arial" panose="020B0604020202020204" pitchFamily="34" charset="0"/>
              </a:rPr>
              <a:t>Xenogiannis</a:t>
            </a:r>
            <a:r>
              <a:rPr lang="en-US" sz="1400" dirty="0">
                <a:solidFill>
                  <a:srgbClr val="0070C0"/>
                </a:solidFill>
                <a:latin typeface="Arial" panose="020B0604020202020204" pitchFamily="34" charset="0"/>
              </a:rPr>
              <a:t> I, </a:t>
            </a:r>
            <a:r>
              <a:rPr lang="en-US" sz="1400" dirty="0" err="1">
                <a:solidFill>
                  <a:srgbClr val="0070C0"/>
                </a:solidFill>
                <a:latin typeface="Arial" panose="020B0604020202020204" pitchFamily="34" charset="0"/>
              </a:rPr>
              <a:t>Karacsonyi</a:t>
            </a:r>
            <a:r>
              <a:rPr lang="en-US" sz="1400" dirty="0">
                <a:solidFill>
                  <a:srgbClr val="0070C0"/>
                </a:solidFill>
                <a:latin typeface="Arial" panose="020B0604020202020204" pitchFamily="34" charset="0"/>
              </a:rPr>
              <a:t> J, </a:t>
            </a:r>
            <a:r>
              <a:rPr lang="en-US" sz="1400" dirty="0" err="1">
                <a:solidFill>
                  <a:srgbClr val="0070C0"/>
                </a:solidFill>
                <a:latin typeface="Arial" panose="020B0604020202020204" pitchFamily="34" charset="0"/>
              </a:rPr>
              <a:t>Rangan</a:t>
            </a:r>
            <a:r>
              <a:rPr lang="en-US" sz="1400" dirty="0">
                <a:solidFill>
                  <a:srgbClr val="0070C0"/>
                </a:solidFill>
                <a:latin typeface="Arial" panose="020B0604020202020204" pitchFamily="34" charset="0"/>
              </a:rPr>
              <a:t> BV, </a:t>
            </a:r>
            <a:r>
              <a:rPr lang="en-US" sz="1400" dirty="0" err="1">
                <a:solidFill>
                  <a:srgbClr val="0070C0"/>
                </a:solidFill>
                <a:latin typeface="Arial" panose="020B0604020202020204" pitchFamily="34" charset="0"/>
              </a:rPr>
              <a:t>Abdulladh</a:t>
            </a:r>
            <a:r>
              <a:rPr lang="en-US" sz="1400" dirty="0">
                <a:solidFill>
                  <a:srgbClr val="0070C0"/>
                </a:solidFill>
                <a:latin typeface="Arial" panose="020B0604020202020204" pitchFamily="34" charset="0"/>
              </a:rPr>
              <a:t> S, Banerjee S, Garcia S, Burke MN, </a:t>
            </a:r>
            <a:r>
              <a:rPr lang="en-US" sz="1400" dirty="0" err="1">
                <a:solidFill>
                  <a:srgbClr val="0070C0"/>
                </a:solidFill>
                <a:latin typeface="Arial" panose="020B0604020202020204" pitchFamily="34" charset="0"/>
              </a:rPr>
              <a:t>Brilakis</a:t>
            </a:r>
            <a:r>
              <a:rPr lang="en-US" sz="1400" dirty="0">
                <a:solidFill>
                  <a:srgbClr val="0070C0"/>
                </a:solidFill>
                <a:latin typeface="Arial" panose="020B0604020202020204" pitchFamily="34" charset="0"/>
              </a:rPr>
              <a:t> ES, </a:t>
            </a:r>
            <a:r>
              <a:rPr lang="en-US" sz="1400" dirty="0" err="1">
                <a:solidFill>
                  <a:srgbClr val="0070C0"/>
                </a:solidFill>
                <a:latin typeface="Arial" panose="020B0604020202020204" pitchFamily="34" charset="0"/>
              </a:rPr>
              <a:t>Karmpaliotis</a:t>
            </a:r>
            <a:r>
              <a:rPr lang="en-US" sz="1400" dirty="0">
                <a:solidFill>
                  <a:srgbClr val="0070C0"/>
                </a:solidFill>
                <a:latin typeface="Arial" panose="020B0604020202020204" pitchFamily="34" charset="0"/>
              </a:rPr>
              <a:t> D. </a:t>
            </a:r>
          </a:p>
          <a:p>
            <a:pPr algn="ctr"/>
            <a:r>
              <a:rPr lang="en-US" dirty="0">
                <a:solidFill>
                  <a:srgbClr val="92D050"/>
                </a:solidFill>
                <a:latin typeface="Arial" panose="020B0604020202020204" pitchFamily="34" charset="0"/>
                <a:cs typeface="Arial" panose="020B0604020202020204" pitchFamily="34" charset="0"/>
              </a:rPr>
              <a:t>J Invasive Cardiology</a:t>
            </a:r>
            <a:endParaRPr lang="en-US" sz="1200" dirty="0">
              <a:solidFill>
                <a:srgbClr val="92D05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395" y="2234508"/>
            <a:ext cx="6014256" cy="3383020"/>
          </a:xfrm>
          <a:prstGeom prst="rect">
            <a:avLst/>
          </a:prstGeom>
        </p:spPr>
      </p:pic>
    </p:spTree>
    <p:extLst>
      <p:ext uri="{BB962C8B-B14F-4D97-AF65-F5344CB8AC3E}">
        <p14:creationId xmlns:p14="http://schemas.microsoft.com/office/powerpoint/2010/main" val="404687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0403" y="1783084"/>
            <a:ext cx="7988532" cy="461665"/>
          </a:xfrm>
          <a:prstGeom prst="rect">
            <a:avLst/>
          </a:prstGeom>
          <a:noFill/>
        </p:spPr>
        <p:txBody>
          <a:bodyPr wrap="square" rtlCol="0">
            <a:spAutoFit/>
          </a:bodyPr>
          <a:lstStyle/>
          <a:p>
            <a:pPr algn="ctr"/>
            <a:r>
              <a:rPr lang="en-US" sz="2400" b="1" dirty="0">
                <a:solidFill>
                  <a:srgbClr val="92D050"/>
                </a:solidFill>
                <a:latin typeface="Arial"/>
              </a:rPr>
              <a:t>CTO PCI via the radial approach </a:t>
            </a:r>
          </a:p>
        </p:txBody>
      </p:sp>
      <p:sp>
        <p:nvSpPr>
          <p:cNvPr id="3" name="TextBox 2"/>
          <p:cNvSpPr txBox="1"/>
          <p:nvPr/>
        </p:nvSpPr>
        <p:spPr>
          <a:xfrm>
            <a:off x="922715" y="6194735"/>
            <a:ext cx="9792393" cy="1107996"/>
          </a:xfrm>
          <a:prstGeom prst="rect">
            <a:avLst/>
          </a:prstGeom>
          <a:noFill/>
        </p:spPr>
        <p:txBody>
          <a:bodyPr wrap="square" rtlCol="0">
            <a:spAutoFit/>
          </a:bodyPr>
          <a:lstStyle/>
          <a:p>
            <a:pPr algn="ctr"/>
            <a:br>
              <a:rPr lang="en-US" b="1" dirty="0"/>
            </a:br>
            <a:r>
              <a:rPr lang="en-US" sz="1200" b="1" dirty="0" err="1">
                <a:solidFill>
                  <a:srgbClr val="0070C0"/>
                </a:solidFill>
              </a:rPr>
              <a:t>Tajti</a:t>
            </a:r>
            <a:r>
              <a:rPr lang="en-US" sz="1200" b="1" dirty="0">
                <a:solidFill>
                  <a:srgbClr val="0070C0"/>
                </a:solidFill>
              </a:rPr>
              <a:t> P, </a:t>
            </a:r>
            <a:r>
              <a:rPr lang="en-US" sz="1200" b="1" dirty="0" err="1">
                <a:solidFill>
                  <a:srgbClr val="0070C0"/>
                </a:solidFill>
              </a:rPr>
              <a:t>Alaswad</a:t>
            </a:r>
            <a:r>
              <a:rPr lang="en-US" sz="1200" b="1" dirty="0">
                <a:solidFill>
                  <a:srgbClr val="0070C0"/>
                </a:solidFill>
              </a:rPr>
              <a:t> K, Karmpaliotis D, Jaffer FA, </a:t>
            </a:r>
            <a:r>
              <a:rPr lang="en-US" sz="1200" b="1" dirty="0" err="1">
                <a:solidFill>
                  <a:srgbClr val="0070C0"/>
                </a:solidFill>
              </a:rPr>
              <a:t>Yeh</a:t>
            </a:r>
            <a:r>
              <a:rPr lang="en-US" sz="1200" b="1" dirty="0">
                <a:solidFill>
                  <a:srgbClr val="0070C0"/>
                </a:solidFill>
              </a:rPr>
              <a:t> RW, Patel MP, Mahmud E, Choi JW, Burke MN, Doing AH, </a:t>
            </a:r>
            <a:r>
              <a:rPr lang="en-US" sz="1200" b="1" dirty="0" err="1">
                <a:solidFill>
                  <a:srgbClr val="0070C0"/>
                </a:solidFill>
              </a:rPr>
              <a:t>Dattilo</a:t>
            </a:r>
            <a:r>
              <a:rPr lang="en-US" sz="1200" b="1" dirty="0">
                <a:solidFill>
                  <a:srgbClr val="0070C0"/>
                </a:solidFill>
              </a:rPr>
              <a:t> P, </a:t>
            </a:r>
            <a:r>
              <a:rPr lang="en-US" sz="1200" b="1" dirty="0" err="1">
                <a:solidFill>
                  <a:srgbClr val="0070C0"/>
                </a:solidFill>
              </a:rPr>
              <a:t>Toma</a:t>
            </a:r>
            <a:r>
              <a:rPr lang="en-US" sz="1200" b="1" dirty="0">
                <a:solidFill>
                  <a:srgbClr val="0070C0"/>
                </a:solidFill>
              </a:rPr>
              <a:t> C, Smith AJC, </a:t>
            </a:r>
            <a:r>
              <a:rPr lang="en-US" sz="1200" b="1" dirty="0" err="1">
                <a:solidFill>
                  <a:srgbClr val="0070C0"/>
                </a:solidFill>
              </a:rPr>
              <a:t>Uretsky</a:t>
            </a:r>
            <a:r>
              <a:rPr lang="en-US" sz="1200" b="1" dirty="0">
                <a:solidFill>
                  <a:srgbClr val="0070C0"/>
                </a:solidFill>
              </a:rPr>
              <a:t> B, </a:t>
            </a:r>
            <a:r>
              <a:rPr lang="en-US" sz="1200" b="1" dirty="0" err="1">
                <a:solidFill>
                  <a:srgbClr val="0070C0"/>
                </a:solidFill>
              </a:rPr>
              <a:t>Holper</a:t>
            </a:r>
            <a:r>
              <a:rPr lang="en-US" sz="1200" b="1" dirty="0">
                <a:solidFill>
                  <a:srgbClr val="0070C0"/>
                </a:solidFill>
              </a:rPr>
              <a:t> E, </a:t>
            </a:r>
            <a:r>
              <a:rPr lang="en-US" sz="1200" b="1" dirty="0" err="1">
                <a:solidFill>
                  <a:srgbClr val="0070C0"/>
                </a:solidFill>
              </a:rPr>
              <a:t>Potluri</a:t>
            </a:r>
            <a:r>
              <a:rPr lang="en-US" sz="1200" b="1" dirty="0">
                <a:solidFill>
                  <a:srgbClr val="0070C0"/>
                </a:solidFill>
              </a:rPr>
              <a:t> S, Wyman, MR, </a:t>
            </a:r>
            <a:r>
              <a:rPr lang="en-US" sz="1200" b="1" dirty="0" err="1">
                <a:solidFill>
                  <a:srgbClr val="0070C0"/>
                </a:solidFill>
              </a:rPr>
              <a:t>Kandzari</a:t>
            </a:r>
            <a:r>
              <a:rPr lang="en-US" sz="1200" b="1" dirty="0">
                <a:solidFill>
                  <a:srgbClr val="0070C0"/>
                </a:solidFill>
              </a:rPr>
              <a:t> DE, Garcia S, </a:t>
            </a:r>
            <a:r>
              <a:rPr lang="en-US" sz="1200" b="1" dirty="0" err="1">
                <a:solidFill>
                  <a:srgbClr val="0070C0"/>
                </a:solidFill>
              </a:rPr>
              <a:t>Krestyaninov</a:t>
            </a:r>
            <a:r>
              <a:rPr lang="en-US" sz="1200" b="1" dirty="0">
                <a:solidFill>
                  <a:srgbClr val="0070C0"/>
                </a:solidFill>
              </a:rPr>
              <a:t> O, </a:t>
            </a:r>
            <a:r>
              <a:rPr lang="en-US" sz="1200" b="1" dirty="0" err="1">
                <a:solidFill>
                  <a:srgbClr val="0070C0"/>
                </a:solidFill>
              </a:rPr>
              <a:t>Khelmiskii</a:t>
            </a:r>
            <a:r>
              <a:rPr lang="en-US" sz="1200" b="1" dirty="0">
                <a:solidFill>
                  <a:srgbClr val="0070C0"/>
                </a:solidFill>
              </a:rPr>
              <a:t> D, </a:t>
            </a:r>
            <a:r>
              <a:rPr lang="en-US" sz="1200" b="1" dirty="0" err="1">
                <a:solidFill>
                  <a:srgbClr val="0070C0"/>
                </a:solidFill>
              </a:rPr>
              <a:t>Koutouzis</a:t>
            </a:r>
            <a:r>
              <a:rPr lang="en-US" sz="1200" b="1" dirty="0">
                <a:solidFill>
                  <a:srgbClr val="0070C0"/>
                </a:solidFill>
              </a:rPr>
              <a:t> M, </a:t>
            </a:r>
            <a:r>
              <a:rPr lang="en-US" sz="1200" b="1" dirty="0" err="1">
                <a:solidFill>
                  <a:srgbClr val="0070C0"/>
                </a:solidFill>
              </a:rPr>
              <a:t>Tsiafoutis</a:t>
            </a:r>
            <a:r>
              <a:rPr lang="en-US" sz="1200" b="1" dirty="0">
                <a:solidFill>
                  <a:srgbClr val="0070C0"/>
                </a:solidFill>
              </a:rPr>
              <a:t> I, Khatri JJ, </a:t>
            </a:r>
            <a:r>
              <a:rPr lang="en-US" sz="1200" b="1" dirty="0" err="1">
                <a:solidFill>
                  <a:srgbClr val="0070C0"/>
                </a:solidFill>
              </a:rPr>
              <a:t>Jaber</a:t>
            </a:r>
            <a:r>
              <a:rPr lang="en-US" sz="1200" b="1" dirty="0">
                <a:solidFill>
                  <a:srgbClr val="0070C0"/>
                </a:solidFill>
              </a:rPr>
              <a:t> W, </a:t>
            </a:r>
            <a:r>
              <a:rPr lang="en-US" sz="1200" b="1" dirty="0" err="1">
                <a:solidFill>
                  <a:srgbClr val="0070C0"/>
                </a:solidFill>
              </a:rPr>
              <a:t>Samady</a:t>
            </a:r>
            <a:r>
              <a:rPr lang="en-US" sz="1200" b="1" dirty="0">
                <a:solidFill>
                  <a:srgbClr val="0070C0"/>
                </a:solidFill>
              </a:rPr>
              <a:t> H, Jefferson B, Patel T, Abdullah S, Moses JW, </a:t>
            </a:r>
            <a:r>
              <a:rPr lang="en-US" sz="1200" b="1" dirty="0" err="1">
                <a:solidFill>
                  <a:srgbClr val="0070C0"/>
                </a:solidFill>
              </a:rPr>
              <a:t>Lembo</a:t>
            </a:r>
            <a:r>
              <a:rPr lang="en-US" sz="1200" b="1" dirty="0">
                <a:solidFill>
                  <a:srgbClr val="0070C0"/>
                </a:solidFill>
              </a:rPr>
              <a:t> NJ, Parikh M, </a:t>
            </a:r>
            <a:r>
              <a:rPr lang="en-US" sz="1200" b="1" dirty="0" err="1">
                <a:solidFill>
                  <a:srgbClr val="0070C0"/>
                </a:solidFill>
              </a:rPr>
              <a:t>Kirtane</a:t>
            </a:r>
            <a:r>
              <a:rPr lang="en-US" sz="1200" b="1" dirty="0">
                <a:solidFill>
                  <a:srgbClr val="0070C0"/>
                </a:solidFill>
              </a:rPr>
              <a:t> AJ, Ali ZA, </a:t>
            </a:r>
            <a:r>
              <a:rPr lang="en-US" sz="1200" b="1" dirty="0" err="1">
                <a:solidFill>
                  <a:srgbClr val="0070C0"/>
                </a:solidFill>
              </a:rPr>
              <a:t>Doshi</a:t>
            </a:r>
            <a:r>
              <a:rPr lang="en-US" sz="1200" b="1" dirty="0">
                <a:solidFill>
                  <a:srgbClr val="0070C0"/>
                </a:solidFill>
              </a:rPr>
              <a:t> D, Xenogiannis I, Stanberry LI, </a:t>
            </a:r>
            <a:r>
              <a:rPr lang="en-US" sz="1200" b="1" dirty="0" err="1">
                <a:solidFill>
                  <a:srgbClr val="0070C0"/>
                </a:solidFill>
              </a:rPr>
              <a:t>Rangan</a:t>
            </a:r>
            <a:r>
              <a:rPr lang="en-US" sz="1200" b="1" dirty="0">
                <a:solidFill>
                  <a:srgbClr val="0070C0"/>
                </a:solidFill>
              </a:rPr>
              <a:t> BV, </a:t>
            </a:r>
            <a:r>
              <a:rPr lang="en-US" sz="1200" b="1" dirty="0" err="1">
                <a:solidFill>
                  <a:srgbClr val="0070C0"/>
                </a:solidFill>
              </a:rPr>
              <a:t>Ungi</a:t>
            </a:r>
            <a:r>
              <a:rPr lang="en-US" sz="1200" b="1" dirty="0">
                <a:solidFill>
                  <a:srgbClr val="0070C0"/>
                </a:solidFill>
              </a:rPr>
              <a:t> I, Banerjee S, </a:t>
            </a:r>
            <a:r>
              <a:rPr lang="en-US" sz="1200" b="1" dirty="0" err="1">
                <a:solidFill>
                  <a:srgbClr val="0070C0"/>
                </a:solidFill>
              </a:rPr>
              <a:t>Brilakis</a:t>
            </a:r>
            <a:r>
              <a:rPr lang="en-US" sz="1200" b="1" dirty="0">
                <a:solidFill>
                  <a:srgbClr val="0070C0"/>
                </a:solidFill>
              </a:rPr>
              <a:t> ES.</a:t>
            </a:r>
          </a:p>
          <a:p>
            <a:pPr algn="ctr"/>
            <a:r>
              <a:rPr lang="en-US" sz="1200" b="1" dirty="0">
                <a:solidFill>
                  <a:srgbClr val="92D050"/>
                </a:solidFill>
              </a:rPr>
              <a:t> J Am </a:t>
            </a:r>
            <a:r>
              <a:rPr lang="en-US" sz="1200" b="1" dirty="0" err="1">
                <a:solidFill>
                  <a:srgbClr val="92D050"/>
                </a:solidFill>
              </a:rPr>
              <a:t>Coll</a:t>
            </a:r>
            <a:r>
              <a:rPr lang="en-US" sz="1200" b="1" dirty="0">
                <a:solidFill>
                  <a:srgbClr val="92D050"/>
                </a:solidFill>
              </a:rPr>
              <a:t> </a:t>
            </a:r>
            <a:r>
              <a:rPr lang="en-US" sz="1200" b="1" dirty="0" err="1">
                <a:solidFill>
                  <a:srgbClr val="92D050"/>
                </a:solidFill>
              </a:rPr>
              <a:t>Cardiol</a:t>
            </a:r>
            <a:r>
              <a:rPr lang="en-US" sz="1200" b="1" dirty="0">
                <a:solidFill>
                  <a:srgbClr val="92D050"/>
                </a:solidFill>
              </a:rPr>
              <a:t> </a:t>
            </a:r>
            <a:r>
              <a:rPr lang="en-US" sz="1200" b="1" dirty="0" err="1">
                <a:solidFill>
                  <a:srgbClr val="92D050"/>
                </a:solidFill>
              </a:rPr>
              <a:t>Intv</a:t>
            </a:r>
            <a:r>
              <a:rPr lang="en-US" sz="1200" b="1" dirty="0">
                <a:solidFill>
                  <a:srgbClr val="92D050"/>
                </a:solidFill>
              </a:rPr>
              <a:t>. 2018 [In press]</a:t>
            </a:r>
            <a:endParaRPr lang="en-US" sz="1200" dirty="0">
              <a:solidFill>
                <a:srgbClr val="92D050"/>
              </a:solidFill>
            </a:endParaRPr>
          </a:p>
        </p:txBody>
      </p:sp>
      <p:pic>
        <p:nvPicPr>
          <p:cNvPr id="167938" name="Picture 2" descr="Figure 1 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950" y="2244747"/>
            <a:ext cx="6861032" cy="41837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2272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F35D3-45E1-43E9-9200-BC8E849EB197}"/>
              </a:ext>
            </a:extLst>
          </p:cNvPr>
          <p:cNvPicPr>
            <a:picLocks noChangeAspect="1"/>
          </p:cNvPicPr>
          <p:nvPr/>
        </p:nvPicPr>
        <p:blipFill rotWithShape="1">
          <a:blip r:embed="rId2"/>
          <a:srcRect l="21399" t="18838" r="19358" b="8869"/>
          <a:stretch/>
        </p:blipFill>
        <p:spPr>
          <a:xfrm>
            <a:off x="310396" y="2304878"/>
            <a:ext cx="7222921" cy="4957894"/>
          </a:xfrm>
          <a:prstGeom prst="rect">
            <a:avLst/>
          </a:prstGeom>
        </p:spPr>
      </p:pic>
      <p:sp>
        <p:nvSpPr>
          <p:cNvPr id="3" name="Rectangle 2">
            <a:extLst>
              <a:ext uri="{FF2B5EF4-FFF2-40B4-BE49-F238E27FC236}">
                <a16:creationId xmlns:a16="http://schemas.microsoft.com/office/drawing/2014/main" id="{4E279D85-AB48-40D8-8113-E9F0E79A91E6}"/>
              </a:ext>
            </a:extLst>
          </p:cNvPr>
          <p:cNvSpPr/>
          <p:nvPr/>
        </p:nvSpPr>
        <p:spPr>
          <a:xfrm>
            <a:off x="587230" y="3210889"/>
            <a:ext cx="5654180" cy="125835"/>
          </a:xfrm>
          <a:prstGeom prst="rect">
            <a:avLst/>
          </a:prstGeom>
          <a:solidFill>
            <a:srgbClr val="FBE5D6">
              <a:alpha val="4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8E71D5-8090-470C-8963-1F49A01816F1}"/>
              </a:ext>
            </a:extLst>
          </p:cNvPr>
          <p:cNvSpPr/>
          <p:nvPr/>
        </p:nvSpPr>
        <p:spPr>
          <a:xfrm>
            <a:off x="587230" y="5798892"/>
            <a:ext cx="5654180" cy="125835"/>
          </a:xfrm>
          <a:prstGeom prst="rect">
            <a:avLst/>
          </a:prstGeom>
          <a:solidFill>
            <a:schemeClr val="accent2">
              <a:lumMod val="20000"/>
              <a:lumOff val="80000"/>
              <a:alpha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74297A-8056-48FD-83C3-18EB36665FA8}"/>
              </a:ext>
            </a:extLst>
          </p:cNvPr>
          <p:cNvSpPr txBox="1"/>
          <p:nvPr/>
        </p:nvSpPr>
        <p:spPr>
          <a:xfrm>
            <a:off x="7359689" y="3530028"/>
            <a:ext cx="4758117" cy="584775"/>
          </a:xfrm>
          <a:prstGeom prst="rect">
            <a:avLst/>
          </a:prstGeom>
        </p:spPr>
        <p:txBody>
          <a:bodyPr wrap="square">
            <a:spAutoFit/>
          </a:bodyPr>
          <a:lstStyle/>
          <a:p>
            <a:pPr algn="ctr">
              <a:defRPr/>
            </a:pPr>
            <a:r>
              <a:rPr lang="en-US" sz="3200" b="1" i="1" kern="0" dirty="0">
                <a:solidFill>
                  <a:srgbClr val="92D050"/>
                </a:solidFill>
                <a:latin typeface="Arial"/>
              </a:rPr>
              <a:t>More than 1 CTO</a:t>
            </a:r>
          </a:p>
        </p:txBody>
      </p:sp>
      <p:sp>
        <p:nvSpPr>
          <p:cNvPr id="6" name="Rectangle 5">
            <a:extLst>
              <a:ext uri="{FF2B5EF4-FFF2-40B4-BE49-F238E27FC236}">
                <a16:creationId xmlns:a16="http://schemas.microsoft.com/office/drawing/2014/main" id="{BEB75978-248F-4669-A0C9-76026AA2ED07}"/>
              </a:ext>
            </a:extLst>
          </p:cNvPr>
          <p:cNvSpPr/>
          <p:nvPr/>
        </p:nvSpPr>
        <p:spPr>
          <a:xfrm>
            <a:off x="7433886" y="4411512"/>
            <a:ext cx="4758117" cy="1277273"/>
          </a:xfrm>
          <a:prstGeom prst="rect">
            <a:avLst/>
          </a:prstGeom>
        </p:spPr>
        <p:txBody>
          <a:bodyPr wrap="square">
            <a:spAutoFit/>
          </a:bodyPr>
          <a:lstStyle/>
          <a:p>
            <a:pPr algn="ctr"/>
            <a:r>
              <a:rPr lang="en-US" sz="1100" b="1" i="1" dirty="0" err="1">
                <a:solidFill>
                  <a:srgbClr val="0070C0"/>
                </a:solidFill>
                <a:latin typeface="Arial"/>
                <a:cs typeface="Arial" pitchFamily="34" charset="0"/>
              </a:rPr>
              <a:t>Tajti</a:t>
            </a:r>
            <a:r>
              <a:rPr lang="en-US" sz="1100" b="1" i="1" dirty="0">
                <a:solidFill>
                  <a:srgbClr val="0070C0"/>
                </a:solidFill>
                <a:latin typeface="Arial"/>
                <a:cs typeface="Arial" pitchFamily="34" charset="0"/>
              </a:rPr>
              <a:t> P, </a:t>
            </a:r>
            <a:r>
              <a:rPr lang="en-US" sz="1100" b="1" i="1" dirty="0" err="1">
                <a:solidFill>
                  <a:srgbClr val="0070C0"/>
                </a:solidFill>
                <a:latin typeface="Arial"/>
                <a:cs typeface="Arial" pitchFamily="34" charset="0"/>
              </a:rPr>
              <a:t>Alaswad</a:t>
            </a:r>
            <a:r>
              <a:rPr lang="en-US" sz="1100" b="1" i="1" dirty="0">
                <a:solidFill>
                  <a:srgbClr val="0070C0"/>
                </a:solidFill>
                <a:latin typeface="Arial"/>
                <a:cs typeface="Arial" pitchFamily="34" charset="0"/>
              </a:rPr>
              <a:t> K, </a:t>
            </a:r>
            <a:r>
              <a:rPr lang="en-US" sz="1100" b="1" i="1" dirty="0" err="1">
                <a:solidFill>
                  <a:srgbClr val="0070C0"/>
                </a:solidFill>
                <a:latin typeface="Arial"/>
                <a:cs typeface="Arial" pitchFamily="34" charset="0"/>
              </a:rPr>
              <a:t>Karmpaliotis</a:t>
            </a:r>
            <a:r>
              <a:rPr lang="en-US" sz="1100" b="1" i="1" dirty="0">
                <a:solidFill>
                  <a:srgbClr val="0070C0"/>
                </a:solidFill>
                <a:latin typeface="Arial"/>
                <a:cs typeface="Arial" pitchFamily="34" charset="0"/>
              </a:rPr>
              <a:t> D, Jaffer FA, Yeh RW, Patel MP, Mahmud E, Choi JW, Burke MN, Doing AH, Toma C, </a:t>
            </a:r>
            <a:r>
              <a:rPr lang="en-US" sz="1100" b="1" i="1" dirty="0" err="1">
                <a:solidFill>
                  <a:srgbClr val="0070C0"/>
                </a:solidFill>
                <a:latin typeface="Arial"/>
                <a:cs typeface="Arial" pitchFamily="34" charset="0"/>
              </a:rPr>
              <a:t>Uretsky</a:t>
            </a:r>
            <a:r>
              <a:rPr lang="en-US" sz="1100" b="1" i="1" dirty="0">
                <a:solidFill>
                  <a:srgbClr val="0070C0"/>
                </a:solidFill>
                <a:latin typeface="Arial"/>
                <a:cs typeface="Arial" pitchFamily="34" charset="0"/>
              </a:rPr>
              <a:t> B, </a:t>
            </a:r>
            <a:r>
              <a:rPr lang="en-US" sz="1100" b="1" i="1" dirty="0" err="1">
                <a:solidFill>
                  <a:srgbClr val="0070C0"/>
                </a:solidFill>
                <a:latin typeface="Arial"/>
                <a:cs typeface="Arial" pitchFamily="34" charset="0"/>
              </a:rPr>
              <a:t>Holper</a:t>
            </a:r>
            <a:r>
              <a:rPr lang="en-US" sz="1100" b="1" i="1" dirty="0">
                <a:solidFill>
                  <a:srgbClr val="0070C0"/>
                </a:solidFill>
                <a:latin typeface="Arial"/>
                <a:cs typeface="Arial" pitchFamily="34" charset="0"/>
              </a:rPr>
              <a:t> E, Wyman, MR, </a:t>
            </a:r>
            <a:r>
              <a:rPr lang="en-US" sz="1100" b="1" i="1" dirty="0" err="1">
                <a:solidFill>
                  <a:srgbClr val="0070C0"/>
                </a:solidFill>
                <a:latin typeface="Arial"/>
                <a:cs typeface="Arial" pitchFamily="34" charset="0"/>
              </a:rPr>
              <a:t>Kandzari</a:t>
            </a:r>
            <a:r>
              <a:rPr lang="en-US" sz="1100" b="1" i="1" dirty="0">
                <a:solidFill>
                  <a:srgbClr val="0070C0"/>
                </a:solidFill>
                <a:latin typeface="Arial"/>
                <a:cs typeface="Arial" pitchFamily="34" charset="0"/>
              </a:rPr>
              <a:t> DE, Garcia S, </a:t>
            </a:r>
            <a:r>
              <a:rPr lang="en-US" sz="1100" b="1" i="1" dirty="0" err="1">
                <a:solidFill>
                  <a:srgbClr val="0070C0"/>
                </a:solidFill>
                <a:latin typeface="Arial"/>
                <a:cs typeface="Arial" pitchFamily="34" charset="0"/>
              </a:rPr>
              <a:t>Krestyaninov</a:t>
            </a:r>
            <a:r>
              <a:rPr lang="en-US" sz="1100" b="1" i="1" dirty="0">
                <a:solidFill>
                  <a:srgbClr val="0070C0"/>
                </a:solidFill>
                <a:latin typeface="Arial"/>
                <a:cs typeface="Arial" pitchFamily="34" charset="0"/>
              </a:rPr>
              <a:t> O, </a:t>
            </a:r>
            <a:r>
              <a:rPr lang="en-US" sz="1100" b="1" i="1" dirty="0" err="1">
                <a:solidFill>
                  <a:srgbClr val="0070C0"/>
                </a:solidFill>
                <a:latin typeface="Arial"/>
                <a:cs typeface="Arial" pitchFamily="34" charset="0"/>
              </a:rPr>
              <a:t>Khelmiskii</a:t>
            </a:r>
            <a:r>
              <a:rPr lang="en-US" sz="1100" b="1" i="1" dirty="0">
                <a:solidFill>
                  <a:srgbClr val="0070C0"/>
                </a:solidFill>
                <a:latin typeface="Arial"/>
                <a:cs typeface="Arial" pitchFamily="34" charset="0"/>
              </a:rPr>
              <a:t> D, </a:t>
            </a:r>
            <a:r>
              <a:rPr lang="en-US" sz="1100" b="1" i="1" dirty="0" err="1">
                <a:solidFill>
                  <a:srgbClr val="0070C0"/>
                </a:solidFill>
                <a:latin typeface="Arial"/>
                <a:cs typeface="Arial" pitchFamily="34" charset="0"/>
              </a:rPr>
              <a:t>Koutouzis</a:t>
            </a:r>
            <a:r>
              <a:rPr lang="en-US" sz="1100" b="1" i="1" dirty="0">
                <a:solidFill>
                  <a:srgbClr val="0070C0"/>
                </a:solidFill>
                <a:latin typeface="Arial"/>
                <a:cs typeface="Arial" pitchFamily="34" charset="0"/>
              </a:rPr>
              <a:t> M, </a:t>
            </a:r>
            <a:r>
              <a:rPr lang="en-US" sz="1100" b="1" i="1" dirty="0" err="1">
                <a:solidFill>
                  <a:srgbClr val="0070C0"/>
                </a:solidFill>
                <a:latin typeface="Arial"/>
                <a:cs typeface="Arial" pitchFamily="34" charset="0"/>
              </a:rPr>
              <a:t>Tsiafoutis</a:t>
            </a:r>
            <a:r>
              <a:rPr lang="en-US" sz="1100" b="1" i="1" dirty="0">
                <a:solidFill>
                  <a:srgbClr val="0070C0"/>
                </a:solidFill>
                <a:latin typeface="Arial"/>
                <a:cs typeface="Arial" pitchFamily="34" charset="0"/>
              </a:rPr>
              <a:t> I, Jaber W, </a:t>
            </a:r>
            <a:r>
              <a:rPr lang="en-US" sz="1100" b="1" i="1" dirty="0" err="1">
                <a:solidFill>
                  <a:srgbClr val="0070C0"/>
                </a:solidFill>
                <a:latin typeface="Arial"/>
                <a:cs typeface="Arial" pitchFamily="34" charset="0"/>
              </a:rPr>
              <a:t>Samady</a:t>
            </a:r>
            <a:r>
              <a:rPr lang="en-US" sz="1100" b="1" i="1" dirty="0">
                <a:solidFill>
                  <a:srgbClr val="0070C0"/>
                </a:solidFill>
                <a:latin typeface="Arial"/>
                <a:cs typeface="Arial" pitchFamily="34" charset="0"/>
              </a:rPr>
              <a:t> H, Moses JW, </a:t>
            </a:r>
            <a:r>
              <a:rPr lang="en-US" sz="1100" b="1" i="1" dirty="0" err="1">
                <a:solidFill>
                  <a:srgbClr val="0070C0"/>
                </a:solidFill>
                <a:latin typeface="Arial"/>
                <a:cs typeface="Arial" pitchFamily="34" charset="0"/>
              </a:rPr>
              <a:t>Lembo</a:t>
            </a:r>
            <a:r>
              <a:rPr lang="en-US" sz="1100" b="1" i="1" dirty="0">
                <a:solidFill>
                  <a:srgbClr val="0070C0"/>
                </a:solidFill>
                <a:latin typeface="Arial"/>
                <a:cs typeface="Arial" pitchFamily="34" charset="0"/>
              </a:rPr>
              <a:t> NJ, Parikh M, </a:t>
            </a:r>
            <a:r>
              <a:rPr lang="en-US" sz="1100" b="1" i="1" dirty="0" err="1">
                <a:solidFill>
                  <a:srgbClr val="0070C0"/>
                </a:solidFill>
                <a:latin typeface="Arial"/>
                <a:cs typeface="Arial" pitchFamily="34" charset="0"/>
              </a:rPr>
              <a:t>Kirtane</a:t>
            </a:r>
            <a:r>
              <a:rPr lang="en-US" sz="1100" b="1" i="1" dirty="0">
                <a:solidFill>
                  <a:srgbClr val="0070C0"/>
                </a:solidFill>
                <a:latin typeface="Arial"/>
                <a:cs typeface="Arial" pitchFamily="34" charset="0"/>
              </a:rPr>
              <a:t> AJ, Ali ZA, Doshi D, </a:t>
            </a:r>
            <a:r>
              <a:rPr lang="en-US" sz="1100" b="1" i="1" dirty="0" err="1">
                <a:solidFill>
                  <a:srgbClr val="0070C0"/>
                </a:solidFill>
                <a:latin typeface="Arial"/>
                <a:cs typeface="Arial" pitchFamily="34" charset="0"/>
              </a:rPr>
              <a:t>Xenogiannis</a:t>
            </a:r>
            <a:r>
              <a:rPr lang="en-US" sz="1100" b="1" i="1" dirty="0">
                <a:solidFill>
                  <a:srgbClr val="0070C0"/>
                </a:solidFill>
                <a:latin typeface="Arial"/>
                <a:cs typeface="Arial" pitchFamily="34" charset="0"/>
              </a:rPr>
              <a:t> I, </a:t>
            </a:r>
            <a:r>
              <a:rPr lang="en-US" sz="1100" b="1" i="1" dirty="0" err="1">
                <a:solidFill>
                  <a:srgbClr val="0070C0"/>
                </a:solidFill>
                <a:latin typeface="Arial"/>
                <a:cs typeface="Arial" pitchFamily="34" charset="0"/>
              </a:rPr>
              <a:t>Rangan</a:t>
            </a:r>
            <a:r>
              <a:rPr lang="en-US" sz="1100" b="1" i="1" dirty="0">
                <a:solidFill>
                  <a:srgbClr val="0070C0"/>
                </a:solidFill>
                <a:latin typeface="Arial"/>
                <a:cs typeface="Arial" pitchFamily="34" charset="0"/>
              </a:rPr>
              <a:t> BV, </a:t>
            </a:r>
            <a:r>
              <a:rPr lang="en-US" sz="1100" b="1" i="1" dirty="0" err="1">
                <a:solidFill>
                  <a:srgbClr val="0070C0"/>
                </a:solidFill>
                <a:latin typeface="Arial"/>
                <a:cs typeface="Arial" pitchFamily="34" charset="0"/>
              </a:rPr>
              <a:t>Ungi</a:t>
            </a:r>
            <a:r>
              <a:rPr lang="en-US" sz="1100" b="1" i="1" dirty="0">
                <a:solidFill>
                  <a:srgbClr val="0070C0"/>
                </a:solidFill>
                <a:latin typeface="Arial"/>
                <a:cs typeface="Arial" pitchFamily="34" charset="0"/>
              </a:rPr>
              <a:t> I, Banerjee S, </a:t>
            </a:r>
            <a:r>
              <a:rPr lang="en-US" sz="1100" b="1" i="1" dirty="0" err="1">
                <a:solidFill>
                  <a:srgbClr val="0070C0"/>
                </a:solidFill>
                <a:latin typeface="Arial"/>
                <a:cs typeface="Arial" pitchFamily="34" charset="0"/>
              </a:rPr>
              <a:t>Brilakis</a:t>
            </a:r>
            <a:r>
              <a:rPr lang="en-US" sz="1100" b="1" i="1" dirty="0">
                <a:solidFill>
                  <a:srgbClr val="0070C0"/>
                </a:solidFill>
                <a:latin typeface="Arial"/>
                <a:cs typeface="Arial" pitchFamily="34" charset="0"/>
              </a:rPr>
              <a:t> ES. </a:t>
            </a:r>
            <a:r>
              <a:rPr lang="en-US" sz="1100" b="1" i="1" dirty="0">
                <a:solidFill>
                  <a:srgbClr val="92D050"/>
                </a:solidFill>
                <a:latin typeface="Arial"/>
                <a:cs typeface="Arial" pitchFamily="34" charset="0"/>
              </a:rPr>
              <a:t>Am J  </a:t>
            </a:r>
            <a:r>
              <a:rPr lang="en-US" sz="1100" b="1" i="1" dirty="0" err="1">
                <a:solidFill>
                  <a:srgbClr val="92D050"/>
                </a:solidFill>
                <a:latin typeface="Arial"/>
                <a:cs typeface="Arial" pitchFamily="34" charset="0"/>
              </a:rPr>
              <a:t>Cardiol</a:t>
            </a:r>
            <a:r>
              <a:rPr lang="en-US" sz="1100" b="1" i="1" dirty="0">
                <a:solidFill>
                  <a:srgbClr val="92D050"/>
                </a:solidFill>
                <a:latin typeface="Arial"/>
                <a:cs typeface="Arial" pitchFamily="34" charset="0"/>
              </a:rPr>
              <a:t>. 2018 Aug 1;122(3):381-387.</a:t>
            </a:r>
          </a:p>
        </p:txBody>
      </p:sp>
    </p:spTree>
    <p:extLst>
      <p:ext uri="{BB962C8B-B14F-4D97-AF65-F5344CB8AC3E}">
        <p14:creationId xmlns:p14="http://schemas.microsoft.com/office/powerpoint/2010/main" val="818289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acintosh HD:Users:yadersandoval:Desktop:EuroIntervention Submission :New files March 2018:Ad CTO J-CTO figure tiff:Slide1.tiff"/>
          <p:cNvPicPr/>
          <p:nvPr/>
        </p:nvPicPr>
        <p:blipFill rotWithShape="1">
          <a:blip r:embed="rId2">
            <a:extLst>
              <a:ext uri="{28A0092B-C50C-407E-A947-70E740481C1C}">
                <a14:useLocalDpi xmlns:a14="http://schemas.microsoft.com/office/drawing/2010/main" val="0"/>
              </a:ext>
            </a:extLst>
          </a:blip>
          <a:srcRect l="2873" t="5029" b="13556"/>
          <a:stretch/>
        </p:blipFill>
        <p:spPr bwMode="auto">
          <a:xfrm>
            <a:off x="2234045" y="2104106"/>
            <a:ext cx="7543800" cy="4739640"/>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2" name="TextBox 1"/>
          <p:cNvSpPr txBox="1"/>
          <p:nvPr/>
        </p:nvSpPr>
        <p:spPr>
          <a:xfrm>
            <a:off x="3483033" y="1716581"/>
            <a:ext cx="5045826" cy="461665"/>
          </a:xfrm>
          <a:prstGeom prst="rect">
            <a:avLst/>
          </a:prstGeom>
          <a:noFill/>
        </p:spPr>
        <p:txBody>
          <a:bodyPr wrap="square" rtlCol="0">
            <a:spAutoFit/>
          </a:bodyPr>
          <a:lstStyle/>
          <a:p>
            <a:pPr algn="ctr"/>
            <a:r>
              <a:rPr lang="en-US" sz="2400" b="1" dirty="0">
                <a:solidFill>
                  <a:srgbClr val="92D050"/>
                </a:solidFill>
                <a:latin typeface="Arial"/>
              </a:rPr>
              <a:t>Ad hoc vs planned CTO PCI</a:t>
            </a:r>
          </a:p>
        </p:txBody>
      </p:sp>
      <p:sp>
        <p:nvSpPr>
          <p:cNvPr id="3" name="TextBox 2"/>
          <p:cNvSpPr txBox="1"/>
          <p:nvPr/>
        </p:nvSpPr>
        <p:spPr>
          <a:xfrm>
            <a:off x="1313414" y="6739529"/>
            <a:ext cx="9792393" cy="646331"/>
          </a:xfrm>
          <a:prstGeom prst="rect">
            <a:avLst/>
          </a:prstGeom>
          <a:noFill/>
        </p:spPr>
        <p:txBody>
          <a:bodyPr wrap="square" rtlCol="0">
            <a:spAutoFit/>
          </a:bodyPr>
          <a:lstStyle/>
          <a:p>
            <a:pPr algn="ctr"/>
            <a:r>
              <a:rPr lang="en-US" sz="1200" b="1" dirty="0">
                <a:solidFill>
                  <a:srgbClr val="0070C0"/>
                </a:solidFill>
              </a:rPr>
              <a:t>Sandoval Y, </a:t>
            </a:r>
            <a:r>
              <a:rPr lang="en-US" sz="1200" b="1" dirty="0" err="1">
                <a:solidFill>
                  <a:srgbClr val="0070C0"/>
                </a:solidFill>
              </a:rPr>
              <a:t>Tajti</a:t>
            </a:r>
            <a:r>
              <a:rPr lang="en-US" sz="1200" b="1" dirty="0">
                <a:solidFill>
                  <a:srgbClr val="0070C0"/>
                </a:solidFill>
              </a:rPr>
              <a:t> P, </a:t>
            </a:r>
            <a:r>
              <a:rPr lang="en-US" sz="1200" b="1" dirty="0" err="1">
                <a:solidFill>
                  <a:srgbClr val="0070C0"/>
                </a:solidFill>
              </a:rPr>
              <a:t>Karatasakis</a:t>
            </a:r>
            <a:r>
              <a:rPr lang="en-US" sz="1200" b="1" dirty="0">
                <a:solidFill>
                  <a:srgbClr val="0070C0"/>
                </a:solidFill>
              </a:rPr>
              <a:t> A, Burke MN, </a:t>
            </a:r>
            <a:r>
              <a:rPr lang="en-US" sz="1200" b="1" dirty="0" err="1">
                <a:solidFill>
                  <a:srgbClr val="0070C0"/>
                </a:solidFill>
              </a:rPr>
              <a:t>Danek</a:t>
            </a:r>
            <a:r>
              <a:rPr lang="en-US" sz="1200" b="1" dirty="0">
                <a:solidFill>
                  <a:srgbClr val="0070C0"/>
                </a:solidFill>
              </a:rPr>
              <a:t> BA, Karmpaliotis D, </a:t>
            </a:r>
            <a:r>
              <a:rPr lang="en-US" sz="1200" b="1" dirty="0" err="1">
                <a:solidFill>
                  <a:srgbClr val="0070C0"/>
                </a:solidFill>
              </a:rPr>
              <a:t>Alaswad</a:t>
            </a:r>
            <a:r>
              <a:rPr lang="en-US" sz="1200" b="1" dirty="0">
                <a:solidFill>
                  <a:srgbClr val="0070C0"/>
                </a:solidFill>
              </a:rPr>
              <a:t> K, Jaffer FA, </a:t>
            </a:r>
            <a:r>
              <a:rPr lang="en-US" sz="1200" b="1" dirty="0" err="1">
                <a:solidFill>
                  <a:srgbClr val="0070C0"/>
                </a:solidFill>
              </a:rPr>
              <a:t>Yeh</a:t>
            </a:r>
            <a:r>
              <a:rPr lang="en-US" sz="1200" b="1" dirty="0">
                <a:solidFill>
                  <a:srgbClr val="0070C0"/>
                </a:solidFill>
              </a:rPr>
              <a:t> RW, Patel MP, Mahmud E, </a:t>
            </a:r>
            <a:r>
              <a:rPr lang="en-US" sz="1200" b="1" dirty="0" err="1">
                <a:solidFill>
                  <a:srgbClr val="0070C0"/>
                </a:solidFill>
              </a:rPr>
              <a:t>Krestyaninov</a:t>
            </a:r>
            <a:r>
              <a:rPr lang="en-US" sz="1200" b="1" dirty="0">
                <a:solidFill>
                  <a:srgbClr val="0070C0"/>
                </a:solidFill>
              </a:rPr>
              <a:t> O, </a:t>
            </a:r>
            <a:r>
              <a:rPr lang="en-US" sz="1200" b="1" dirty="0" err="1">
                <a:solidFill>
                  <a:srgbClr val="0070C0"/>
                </a:solidFill>
              </a:rPr>
              <a:t>Khelimskii</a:t>
            </a:r>
            <a:r>
              <a:rPr lang="en-US" sz="1200" b="1" dirty="0">
                <a:solidFill>
                  <a:srgbClr val="0070C0"/>
                </a:solidFill>
              </a:rPr>
              <a:t> D, Choi JW, Doing AH, </a:t>
            </a:r>
            <a:r>
              <a:rPr lang="en-US" sz="1200" b="1" dirty="0" err="1">
                <a:solidFill>
                  <a:srgbClr val="0070C0"/>
                </a:solidFill>
              </a:rPr>
              <a:t>Toma</a:t>
            </a:r>
            <a:r>
              <a:rPr lang="en-US" sz="1200" b="1" dirty="0">
                <a:solidFill>
                  <a:srgbClr val="0070C0"/>
                </a:solidFill>
              </a:rPr>
              <a:t> C, Wyman RM, </a:t>
            </a:r>
            <a:r>
              <a:rPr lang="en-US" sz="1200" b="1" dirty="0" err="1">
                <a:solidFill>
                  <a:srgbClr val="0070C0"/>
                </a:solidFill>
              </a:rPr>
              <a:t>Uretsky</a:t>
            </a:r>
            <a:r>
              <a:rPr lang="en-US" sz="1200" b="1" dirty="0">
                <a:solidFill>
                  <a:srgbClr val="0070C0"/>
                </a:solidFill>
              </a:rPr>
              <a:t> BF, Garcia S, </a:t>
            </a:r>
            <a:r>
              <a:rPr lang="en-US" sz="1200" b="1" dirty="0" err="1">
                <a:solidFill>
                  <a:srgbClr val="0070C0"/>
                </a:solidFill>
              </a:rPr>
              <a:t>Koutouzis</a:t>
            </a:r>
            <a:r>
              <a:rPr lang="en-US" sz="1200" b="1" dirty="0">
                <a:solidFill>
                  <a:srgbClr val="0070C0"/>
                </a:solidFill>
              </a:rPr>
              <a:t> M, </a:t>
            </a:r>
            <a:r>
              <a:rPr lang="en-US" sz="1200" b="1" dirty="0" err="1">
                <a:solidFill>
                  <a:srgbClr val="0070C0"/>
                </a:solidFill>
              </a:rPr>
              <a:t>Tsiafoutis</a:t>
            </a:r>
            <a:r>
              <a:rPr lang="en-US" sz="1200" b="1" dirty="0">
                <a:solidFill>
                  <a:srgbClr val="0070C0"/>
                </a:solidFill>
              </a:rPr>
              <a:t> Y, </a:t>
            </a:r>
            <a:r>
              <a:rPr lang="en-US" sz="1200" b="1" dirty="0" err="1">
                <a:solidFill>
                  <a:srgbClr val="0070C0"/>
                </a:solidFill>
              </a:rPr>
              <a:t>Holper</a:t>
            </a:r>
            <a:r>
              <a:rPr lang="en-US" sz="1200" b="1" dirty="0">
                <a:solidFill>
                  <a:srgbClr val="0070C0"/>
                </a:solidFill>
              </a:rPr>
              <a:t> E, Moses JW, </a:t>
            </a:r>
            <a:r>
              <a:rPr lang="en-US" sz="1200" b="1" dirty="0" err="1">
                <a:solidFill>
                  <a:srgbClr val="0070C0"/>
                </a:solidFill>
              </a:rPr>
              <a:t>Lembo</a:t>
            </a:r>
            <a:r>
              <a:rPr lang="en-US" sz="1200" b="1" dirty="0">
                <a:solidFill>
                  <a:srgbClr val="0070C0"/>
                </a:solidFill>
              </a:rPr>
              <a:t> NJ, Parikh M, </a:t>
            </a:r>
            <a:r>
              <a:rPr lang="en-US" sz="1200" b="1" dirty="0" err="1">
                <a:solidFill>
                  <a:srgbClr val="0070C0"/>
                </a:solidFill>
              </a:rPr>
              <a:t>Kirtane</a:t>
            </a:r>
            <a:r>
              <a:rPr lang="en-US" sz="1200" b="1" dirty="0">
                <a:solidFill>
                  <a:srgbClr val="0070C0"/>
                </a:solidFill>
              </a:rPr>
              <a:t> AJ, Ali ZA, </a:t>
            </a:r>
            <a:r>
              <a:rPr lang="en-US" sz="1200" b="1" dirty="0" err="1">
                <a:solidFill>
                  <a:srgbClr val="0070C0"/>
                </a:solidFill>
              </a:rPr>
              <a:t>Doshi</a:t>
            </a:r>
            <a:r>
              <a:rPr lang="en-US" sz="1200" b="1" dirty="0">
                <a:solidFill>
                  <a:srgbClr val="0070C0"/>
                </a:solidFill>
              </a:rPr>
              <a:t> D, </a:t>
            </a:r>
            <a:r>
              <a:rPr lang="en-US" sz="1200" b="1" dirty="0" err="1">
                <a:solidFill>
                  <a:srgbClr val="0070C0"/>
                </a:solidFill>
              </a:rPr>
              <a:t>Kandzari</a:t>
            </a:r>
            <a:r>
              <a:rPr lang="en-US" sz="1200" b="1" dirty="0">
                <a:solidFill>
                  <a:srgbClr val="0070C0"/>
                </a:solidFill>
              </a:rPr>
              <a:t> DE, </a:t>
            </a:r>
            <a:r>
              <a:rPr lang="en-US" sz="1200" b="1" dirty="0" err="1">
                <a:solidFill>
                  <a:srgbClr val="0070C0"/>
                </a:solidFill>
              </a:rPr>
              <a:t>Karacsonyi</a:t>
            </a:r>
            <a:r>
              <a:rPr lang="en-US" sz="1200" b="1" dirty="0">
                <a:solidFill>
                  <a:srgbClr val="0070C0"/>
                </a:solidFill>
              </a:rPr>
              <a:t> J, </a:t>
            </a:r>
            <a:r>
              <a:rPr lang="en-US" sz="1200" b="1" dirty="0" err="1">
                <a:solidFill>
                  <a:srgbClr val="0070C0"/>
                </a:solidFill>
              </a:rPr>
              <a:t>Rangan</a:t>
            </a:r>
            <a:r>
              <a:rPr lang="en-US" sz="1200" b="1" dirty="0">
                <a:solidFill>
                  <a:srgbClr val="0070C0"/>
                </a:solidFill>
              </a:rPr>
              <a:t> BV, Banerjee S, </a:t>
            </a:r>
            <a:r>
              <a:rPr lang="en-US" sz="1200" b="1" dirty="0" err="1">
                <a:solidFill>
                  <a:srgbClr val="0070C0"/>
                </a:solidFill>
              </a:rPr>
              <a:t>Brilakis</a:t>
            </a:r>
            <a:r>
              <a:rPr lang="en-US" sz="1200" b="1" dirty="0">
                <a:solidFill>
                  <a:srgbClr val="0070C0"/>
                </a:solidFill>
              </a:rPr>
              <a:t> ES.</a:t>
            </a:r>
            <a:r>
              <a:rPr lang="en-US" sz="1200" b="1" dirty="0">
                <a:solidFill>
                  <a:srgbClr val="92D050"/>
                </a:solidFill>
              </a:rPr>
              <a:t> J Invasive </a:t>
            </a:r>
            <a:r>
              <a:rPr lang="en-US" sz="1200" b="1" dirty="0" err="1">
                <a:solidFill>
                  <a:srgbClr val="92D050"/>
                </a:solidFill>
              </a:rPr>
              <a:t>Cardiol</a:t>
            </a:r>
            <a:r>
              <a:rPr lang="en-US" sz="1200" b="1" dirty="0">
                <a:solidFill>
                  <a:srgbClr val="92D050"/>
                </a:solidFill>
              </a:rPr>
              <a:t>. 2018 [In press]</a:t>
            </a:r>
            <a:endParaRPr lang="en-US" sz="1200" dirty="0">
              <a:solidFill>
                <a:srgbClr val="92D050"/>
              </a:solidFill>
            </a:endParaRPr>
          </a:p>
        </p:txBody>
      </p:sp>
    </p:spTree>
    <p:extLst>
      <p:ext uri="{BB962C8B-B14F-4D97-AF65-F5344CB8AC3E}">
        <p14:creationId xmlns:p14="http://schemas.microsoft.com/office/powerpoint/2010/main" val="909057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5342" y="1783084"/>
            <a:ext cx="7988532" cy="461665"/>
          </a:xfrm>
          <a:prstGeom prst="rect">
            <a:avLst/>
          </a:prstGeom>
          <a:noFill/>
        </p:spPr>
        <p:txBody>
          <a:bodyPr wrap="square" rtlCol="0">
            <a:spAutoFit/>
          </a:bodyPr>
          <a:lstStyle/>
          <a:p>
            <a:pPr algn="ctr"/>
            <a:r>
              <a:rPr lang="en-US" sz="2400" b="1" dirty="0">
                <a:solidFill>
                  <a:srgbClr val="92D050"/>
                </a:solidFill>
                <a:latin typeface="Arial"/>
              </a:rPr>
              <a:t>Guide catheter extension </a:t>
            </a:r>
            <a:r>
              <a:rPr lang="en-US" sz="2400" b="1" dirty="0" err="1">
                <a:solidFill>
                  <a:srgbClr val="92D050"/>
                </a:solidFill>
                <a:latin typeface="Arial"/>
              </a:rPr>
              <a:t>rCART</a:t>
            </a:r>
            <a:r>
              <a:rPr lang="en-US" sz="2400" b="1" dirty="0">
                <a:solidFill>
                  <a:srgbClr val="92D050"/>
                </a:solidFill>
                <a:latin typeface="Arial"/>
              </a:rPr>
              <a:t> use in CTO PCI </a:t>
            </a:r>
          </a:p>
        </p:txBody>
      </p:sp>
      <p:sp>
        <p:nvSpPr>
          <p:cNvPr id="3" name="TextBox 2"/>
          <p:cNvSpPr txBox="1"/>
          <p:nvPr/>
        </p:nvSpPr>
        <p:spPr>
          <a:xfrm>
            <a:off x="964279" y="6693330"/>
            <a:ext cx="9792393" cy="830997"/>
          </a:xfrm>
          <a:prstGeom prst="rect">
            <a:avLst/>
          </a:prstGeom>
          <a:noFill/>
        </p:spPr>
        <p:txBody>
          <a:bodyPr wrap="square" rtlCol="0">
            <a:spAutoFit/>
          </a:bodyPr>
          <a:lstStyle/>
          <a:p>
            <a:pPr algn="ctr"/>
            <a:r>
              <a:rPr lang="en-US" sz="1200" b="1" dirty="0">
                <a:solidFill>
                  <a:srgbClr val="0070C0"/>
                </a:solidFill>
                <a:hlinkClick r:id="rId2" invalidUrl="https://www.ncbi.nlm.nih.gov/pubmed/?term=Xenogiannis I[Author]&amp;cauthor=true&amp;cauthor_uid=30418166"/>
              </a:rPr>
              <a:t>Xenogiannis I</a:t>
            </a:r>
            <a:r>
              <a:rPr lang="en-US" sz="1200" b="1" dirty="0">
                <a:solidFill>
                  <a:srgbClr val="0070C0"/>
                </a:solidFill>
              </a:rPr>
              <a:t>, </a:t>
            </a:r>
            <a:r>
              <a:rPr lang="en-US" sz="1200" b="1" dirty="0">
                <a:solidFill>
                  <a:srgbClr val="0070C0"/>
                </a:solidFill>
                <a:hlinkClick r:id="rId3" invalidUrl="https://www.ncbi.nlm.nih.gov/pubmed/?term=Karmpaliotis D[Author]&amp;cauthor=true&amp;cauthor_uid=30418166"/>
              </a:rPr>
              <a:t>Karmpaliotis D</a:t>
            </a:r>
            <a:r>
              <a:rPr lang="en-US" sz="1200" b="1" dirty="0">
                <a:solidFill>
                  <a:srgbClr val="0070C0"/>
                </a:solidFill>
              </a:rPr>
              <a:t>, </a:t>
            </a:r>
            <a:r>
              <a:rPr lang="en-US" sz="1200" b="1" dirty="0" err="1">
                <a:solidFill>
                  <a:srgbClr val="0070C0"/>
                </a:solidFill>
                <a:hlinkClick r:id="rId4" invalidUrl="https://www.ncbi.nlm.nih.gov/pubmed/?term=Alaswad K[Author]&amp;cauthor=true&amp;cauthor_uid=30418166"/>
              </a:rPr>
              <a:t>Alaswad</a:t>
            </a:r>
            <a:r>
              <a:rPr lang="en-US" sz="1200" b="1" dirty="0">
                <a:solidFill>
                  <a:srgbClr val="0070C0"/>
                </a:solidFill>
                <a:hlinkClick r:id="rId4" invalidUrl="https://www.ncbi.nlm.nih.gov/pubmed/?term=Alaswad K[Author]&amp;cauthor=true&amp;cauthor_uid=30418166"/>
              </a:rPr>
              <a:t> K</a:t>
            </a:r>
            <a:r>
              <a:rPr lang="en-US" sz="1200" b="1" dirty="0">
                <a:solidFill>
                  <a:srgbClr val="0070C0"/>
                </a:solidFill>
              </a:rPr>
              <a:t>, </a:t>
            </a:r>
            <a:r>
              <a:rPr lang="en-US" sz="1200" b="1" dirty="0">
                <a:solidFill>
                  <a:srgbClr val="0070C0"/>
                </a:solidFill>
                <a:hlinkClick r:id="rId5" invalidUrl="https://www.ncbi.nlm.nih.gov/pubmed/?term=Jaffer FA[Author]&amp;cauthor=true&amp;cauthor_uid=30418166"/>
              </a:rPr>
              <a:t>Jaffer FA</a:t>
            </a:r>
            <a:r>
              <a:rPr lang="en-US" sz="1200" b="1" dirty="0">
                <a:solidFill>
                  <a:srgbClr val="0070C0"/>
                </a:solidFill>
              </a:rPr>
              <a:t>, </a:t>
            </a:r>
            <a:r>
              <a:rPr lang="en-US" sz="1200" b="1" dirty="0" err="1">
                <a:solidFill>
                  <a:srgbClr val="0070C0"/>
                </a:solidFill>
                <a:hlinkClick r:id="rId6" invalidUrl="https://www.ncbi.nlm.nih.gov/pubmed/?term=Yeh RW[Author]&amp;cauthor=true&amp;cauthor_uid=30418166"/>
              </a:rPr>
              <a:t>Yeh</a:t>
            </a:r>
            <a:r>
              <a:rPr lang="en-US" sz="1200" b="1" dirty="0">
                <a:solidFill>
                  <a:srgbClr val="0070C0"/>
                </a:solidFill>
                <a:hlinkClick r:id="rId6" invalidUrl="https://www.ncbi.nlm.nih.gov/pubmed/?term=Yeh RW[Author]&amp;cauthor=true&amp;cauthor_uid=30418166"/>
              </a:rPr>
              <a:t> RW</a:t>
            </a:r>
            <a:r>
              <a:rPr lang="en-US" sz="1200" b="1" dirty="0">
                <a:solidFill>
                  <a:srgbClr val="0070C0"/>
                </a:solidFill>
              </a:rPr>
              <a:t>, </a:t>
            </a:r>
            <a:r>
              <a:rPr lang="en-US" sz="1200" b="1" dirty="0">
                <a:solidFill>
                  <a:srgbClr val="0070C0"/>
                </a:solidFill>
                <a:hlinkClick r:id="rId7" invalidUrl="https://www.ncbi.nlm.nih.gov/pubmed/?term=Patel M[Author]&amp;cauthor=true&amp;cauthor_uid=30418166"/>
              </a:rPr>
              <a:t>Patel M</a:t>
            </a:r>
            <a:r>
              <a:rPr lang="en-US" sz="1200" b="1" dirty="0">
                <a:solidFill>
                  <a:srgbClr val="0070C0"/>
                </a:solidFill>
              </a:rPr>
              <a:t>, </a:t>
            </a:r>
            <a:r>
              <a:rPr lang="en-US" sz="1200" b="1" dirty="0">
                <a:solidFill>
                  <a:srgbClr val="0070C0"/>
                </a:solidFill>
                <a:hlinkClick r:id="rId8" invalidUrl="https://www.ncbi.nlm.nih.gov/pubmed/?term=Mahmud E[Author]&amp;cauthor=true&amp;cauthor_uid=30418166"/>
              </a:rPr>
              <a:t>Mahmud E</a:t>
            </a:r>
            <a:r>
              <a:rPr lang="en-US" sz="1200" b="1" dirty="0">
                <a:solidFill>
                  <a:srgbClr val="0070C0"/>
                </a:solidFill>
              </a:rPr>
              <a:t>, </a:t>
            </a:r>
            <a:r>
              <a:rPr lang="en-US" sz="1200" b="1" dirty="0">
                <a:solidFill>
                  <a:srgbClr val="0070C0"/>
                </a:solidFill>
                <a:hlinkClick r:id="rId9" invalidUrl="https://www.ncbi.nlm.nih.gov/pubmed/?term=Choi JW[Author]&amp;cauthor=true&amp;cauthor_uid=30418166"/>
              </a:rPr>
              <a:t>Choi JW</a:t>
            </a:r>
            <a:r>
              <a:rPr lang="en-US" sz="1200" b="1" dirty="0">
                <a:solidFill>
                  <a:srgbClr val="0070C0"/>
                </a:solidFill>
              </a:rPr>
              <a:t>, </a:t>
            </a:r>
            <a:r>
              <a:rPr lang="en-US" sz="1200" b="1" dirty="0">
                <a:solidFill>
                  <a:srgbClr val="0070C0"/>
                </a:solidFill>
                <a:hlinkClick r:id="rId10" invalidUrl="https://www.ncbi.nlm.nih.gov/pubmed/?term=Burke MN[Author]&amp;cauthor=true&amp;cauthor_uid=30418166"/>
              </a:rPr>
              <a:t>Burke MN</a:t>
            </a:r>
            <a:r>
              <a:rPr lang="en-US" sz="1200" b="1" dirty="0">
                <a:solidFill>
                  <a:srgbClr val="0070C0"/>
                </a:solidFill>
              </a:rPr>
              <a:t>, </a:t>
            </a:r>
            <a:r>
              <a:rPr lang="en-US" sz="1200" b="1" dirty="0">
                <a:solidFill>
                  <a:srgbClr val="0070C0"/>
                </a:solidFill>
                <a:hlinkClick r:id="rId11" invalidUrl="https://www.ncbi.nlm.nih.gov/pubmed/?term=Doing AH[Author]&amp;cauthor=true&amp;cauthor_uid=30418166"/>
              </a:rPr>
              <a:t>Doing AH</a:t>
            </a:r>
            <a:r>
              <a:rPr lang="en-US" sz="1200" b="1" dirty="0">
                <a:solidFill>
                  <a:srgbClr val="0070C0"/>
                </a:solidFill>
              </a:rPr>
              <a:t>, </a:t>
            </a:r>
            <a:r>
              <a:rPr lang="en-US" sz="1200" b="1" dirty="0" err="1">
                <a:solidFill>
                  <a:srgbClr val="0070C0"/>
                </a:solidFill>
                <a:hlinkClick r:id="rId12" invalidUrl="https://www.ncbi.nlm.nih.gov/pubmed/?term=Dattilo P[Author]&amp;cauthor=true&amp;cauthor_uid=30418166"/>
              </a:rPr>
              <a:t>Dattilo</a:t>
            </a:r>
            <a:r>
              <a:rPr lang="en-US" sz="1200" b="1" dirty="0">
                <a:solidFill>
                  <a:srgbClr val="0070C0"/>
                </a:solidFill>
                <a:hlinkClick r:id="rId12" invalidUrl="https://www.ncbi.nlm.nih.gov/pubmed/?term=Dattilo P[Author]&amp;cauthor=true&amp;cauthor_uid=30418166"/>
              </a:rPr>
              <a:t> P</a:t>
            </a:r>
            <a:r>
              <a:rPr lang="en-US" sz="1200" b="1" dirty="0">
                <a:solidFill>
                  <a:srgbClr val="0070C0"/>
                </a:solidFill>
              </a:rPr>
              <a:t>, </a:t>
            </a:r>
            <a:r>
              <a:rPr lang="en-US" sz="1200" b="1" dirty="0" err="1">
                <a:solidFill>
                  <a:srgbClr val="0070C0"/>
                </a:solidFill>
                <a:hlinkClick r:id="rId13" invalidUrl="https://www.ncbi.nlm.nih.gov/pubmed/?term=Toma C[Author]&amp;cauthor=true&amp;cauthor_uid=30418166"/>
              </a:rPr>
              <a:t>Toma</a:t>
            </a:r>
            <a:r>
              <a:rPr lang="en-US" sz="1200" b="1" dirty="0">
                <a:solidFill>
                  <a:srgbClr val="0070C0"/>
                </a:solidFill>
                <a:hlinkClick r:id="rId13" invalidUrl="https://www.ncbi.nlm.nih.gov/pubmed/?term=Toma C[Author]&amp;cauthor=true&amp;cauthor_uid=30418166"/>
              </a:rPr>
              <a:t> C</a:t>
            </a:r>
            <a:r>
              <a:rPr lang="en-US" sz="1200" b="1" dirty="0">
                <a:solidFill>
                  <a:srgbClr val="0070C0"/>
                </a:solidFill>
              </a:rPr>
              <a:t>, </a:t>
            </a:r>
            <a:r>
              <a:rPr lang="en-US" sz="1200" b="1" dirty="0">
                <a:solidFill>
                  <a:srgbClr val="0070C0"/>
                </a:solidFill>
                <a:hlinkClick r:id="rId14" invalidUrl="https://www.ncbi.nlm.nih.gov/pubmed/?term=Smith AJC[Author]&amp;cauthor=true&amp;cauthor_uid=30418166"/>
              </a:rPr>
              <a:t>Smith AJC</a:t>
            </a:r>
            <a:r>
              <a:rPr lang="en-US" sz="1200" b="1" dirty="0">
                <a:solidFill>
                  <a:srgbClr val="0070C0"/>
                </a:solidFill>
              </a:rPr>
              <a:t>, </a:t>
            </a:r>
            <a:r>
              <a:rPr lang="en-US" sz="1200" b="1" dirty="0" err="1">
                <a:solidFill>
                  <a:srgbClr val="0070C0"/>
                </a:solidFill>
                <a:hlinkClick r:id="rId15" invalidUrl="https://www.ncbi.nlm.nih.gov/pubmed/?term=Uretsky B[Author]&amp;cauthor=true&amp;cauthor_uid=30418166"/>
              </a:rPr>
              <a:t>Uretsky</a:t>
            </a:r>
            <a:r>
              <a:rPr lang="en-US" sz="1200" b="1" dirty="0">
                <a:solidFill>
                  <a:srgbClr val="0070C0"/>
                </a:solidFill>
                <a:hlinkClick r:id="rId15" invalidUrl="https://www.ncbi.nlm.nih.gov/pubmed/?term=Uretsky B[Author]&amp;cauthor=true&amp;cauthor_uid=30418166"/>
              </a:rPr>
              <a:t> B</a:t>
            </a:r>
            <a:r>
              <a:rPr lang="en-US" sz="1200" b="1" dirty="0">
                <a:solidFill>
                  <a:srgbClr val="0070C0"/>
                </a:solidFill>
              </a:rPr>
              <a:t>, </a:t>
            </a:r>
            <a:r>
              <a:rPr lang="en-US" sz="1200" b="1" dirty="0" err="1">
                <a:solidFill>
                  <a:srgbClr val="0070C0"/>
                </a:solidFill>
                <a:hlinkClick r:id="rId16" invalidUrl="https://www.ncbi.nlm.nih.gov/pubmed/?term=Krestyaninov O[Author]&amp;cauthor=true&amp;cauthor_uid=30418166"/>
              </a:rPr>
              <a:t>Krestyaninov</a:t>
            </a:r>
            <a:r>
              <a:rPr lang="en-US" sz="1200" b="1" dirty="0">
                <a:solidFill>
                  <a:srgbClr val="0070C0"/>
                </a:solidFill>
                <a:hlinkClick r:id="rId16" invalidUrl="https://www.ncbi.nlm.nih.gov/pubmed/?term=Krestyaninov O[Author]&amp;cauthor=true&amp;cauthor_uid=30418166"/>
              </a:rPr>
              <a:t> O</a:t>
            </a:r>
            <a:r>
              <a:rPr lang="en-US" sz="1200" b="1" dirty="0">
                <a:solidFill>
                  <a:srgbClr val="0070C0"/>
                </a:solidFill>
              </a:rPr>
              <a:t>, </a:t>
            </a:r>
            <a:r>
              <a:rPr lang="en-US" sz="1200" b="1" dirty="0" err="1">
                <a:solidFill>
                  <a:srgbClr val="0070C0"/>
                </a:solidFill>
                <a:hlinkClick r:id="rId17" invalidUrl="https://www.ncbi.nlm.nih.gov/pubmed/?term=Khelimskii D[Author]&amp;cauthor=true&amp;cauthor_uid=30418166"/>
              </a:rPr>
              <a:t>Khelimskii</a:t>
            </a:r>
            <a:r>
              <a:rPr lang="en-US" sz="1200" b="1" dirty="0">
                <a:solidFill>
                  <a:srgbClr val="0070C0"/>
                </a:solidFill>
                <a:hlinkClick r:id="rId17" invalidUrl="https://www.ncbi.nlm.nih.gov/pubmed/?term=Khelimskii D[Author]&amp;cauthor=true&amp;cauthor_uid=30418166"/>
              </a:rPr>
              <a:t> D</a:t>
            </a:r>
            <a:r>
              <a:rPr lang="en-US" sz="1200" b="1" dirty="0">
                <a:solidFill>
                  <a:srgbClr val="0070C0"/>
                </a:solidFill>
              </a:rPr>
              <a:t>, </a:t>
            </a:r>
            <a:r>
              <a:rPr lang="en-US" sz="1200" b="1" dirty="0" err="1">
                <a:solidFill>
                  <a:srgbClr val="0070C0"/>
                </a:solidFill>
                <a:hlinkClick r:id="rId18" invalidUrl="https://www.ncbi.nlm.nih.gov/pubmed/?term=Holper E[Author]&amp;cauthor=true&amp;cauthor_uid=30418166"/>
              </a:rPr>
              <a:t>Holper</a:t>
            </a:r>
            <a:r>
              <a:rPr lang="en-US" sz="1200" b="1" dirty="0">
                <a:solidFill>
                  <a:srgbClr val="0070C0"/>
                </a:solidFill>
                <a:hlinkClick r:id="rId18" invalidUrl="https://www.ncbi.nlm.nih.gov/pubmed/?term=Holper E[Author]&amp;cauthor=true&amp;cauthor_uid=30418166"/>
              </a:rPr>
              <a:t> E</a:t>
            </a:r>
            <a:r>
              <a:rPr lang="en-US" sz="1200" b="1" dirty="0">
                <a:solidFill>
                  <a:srgbClr val="0070C0"/>
                </a:solidFill>
              </a:rPr>
              <a:t>, </a:t>
            </a:r>
            <a:r>
              <a:rPr lang="en-US" sz="1200" b="1" dirty="0" err="1">
                <a:solidFill>
                  <a:srgbClr val="0070C0"/>
                </a:solidFill>
                <a:hlinkClick r:id="rId19" invalidUrl="https://www.ncbi.nlm.nih.gov/pubmed/?term=Potluri S[Author]&amp;cauthor=true&amp;cauthor_uid=30418166"/>
              </a:rPr>
              <a:t>Potluri</a:t>
            </a:r>
            <a:r>
              <a:rPr lang="en-US" sz="1200" b="1" dirty="0">
                <a:solidFill>
                  <a:srgbClr val="0070C0"/>
                </a:solidFill>
                <a:hlinkClick r:id="rId19" invalidUrl="https://www.ncbi.nlm.nih.gov/pubmed/?term=Potluri S[Author]&amp;cauthor=true&amp;cauthor_uid=30418166"/>
              </a:rPr>
              <a:t> S</a:t>
            </a:r>
            <a:r>
              <a:rPr lang="en-US" sz="1200" b="1" dirty="0">
                <a:solidFill>
                  <a:srgbClr val="0070C0"/>
                </a:solidFill>
              </a:rPr>
              <a:t>, </a:t>
            </a:r>
            <a:r>
              <a:rPr lang="en-US" sz="1200" b="1" dirty="0">
                <a:solidFill>
                  <a:srgbClr val="0070C0"/>
                </a:solidFill>
                <a:hlinkClick r:id="rId20" invalidUrl="https://www.ncbi.nlm.nih.gov/pubmed/?term=Wyman RM[Author]&amp;cauthor=true&amp;cauthor_uid=30418166"/>
              </a:rPr>
              <a:t>Wyman RM</a:t>
            </a:r>
            <a:r>
              <a:rPr lang="en-US" sz="1200" b="1" dirty="0">
                <a:solidFill>
                  <a:srgbClr val="0070C0"/>
                </a:solidFill>
              </a:rPr>
              <a:t>, </a:t>
            </a:r>
            <a:r>
              <a:rPr lang="en-US" sz="1200" b="1" dirty="0" err="1">
                <a:solidFill>
                  <a:srgbClr val="0070C0"/>
                </a:solidFill>
                <a:hlinkClick r:id="rId21" invalidUrl="https://www.ncbi.nlm.nih.gov/pubmed/?term=Kandzari DE[Author]&amp;cauthor=true&amp;cauthor_uid=30418166"/>
              </a:rPr>
              <a:t>Kandzari</a:t>
            </a:r>
            <a:r>
              <a:rPr lang="en-US" sz="1200" b="1" dirty="0">
                <a:solidFill>
                  <a:srgbClr val="0070C0"/>
                </a:solidFill>
                <a:hlinkClick r:id="rId21" invalidUrl="https://www.ncbi.nlm.nih.gov/pubmed/?term=Kandzari DE[Author]&amp;cauthor=true&amp;cauthor_uid=30418166"/>
              </a:rPr>
              <a:t> DE</a:t>
            </a:r>
            <a:r>
              <a:rPr lang="en-US" sz="1200" b="1" dirty="0">
                <a:solidFill>
                  <a:srgbClr val="0070C0"/>
                </a:solidFill>
              </a:rPr>
              <a:t>, </a:t>
            </a:r>
            <a:r>
              <a:rPr lang="en-US" sz="1200" b="1" dirty="0">
                <a:solidFill>
                  <a:srgbClr val="0070C0"/>
                </a:solidFill>
                <a:hlinkClick r:id="rId22" invalidUrl="https://www.ncbi.nlm.nih.gov/pubmed/?term=Garcia S[Author]&amp;cauthor=true&amp;cauthor_uid=30418166"/>
              </a:rPr>
              <a:t>Garcia S</a:t>
            </a:r>
            <a:r>
              <a:rPr lang="en-US" sz="1200" b="1" dirty="0">
                <a:solidFill>
                  <a:srgbClr val="0070C0"/>
                </a:solidFill>
              </a:rPr>
              <a:t>, </a:t>
            </a:r>
            <a:r>
              <a:rPr lang="en-US" sz="1200" b="1" dirty="0" err="1">
                <a:solidFill>
                  <a:srgbClr val="0070C0"/>
                </a:solidFill>
                <a:hlinkClick r:id="rId23" invalidUrl="https://www.ncbi.nlm.nih.gov/pubmed/?term=Koutouzis M[Author]&amp;cauthor=true&amp;cauthor_uid=30418166"/>
              </a:rPr>
              <a:t>Koutouzis</a:t>
            </a:r>
            <a:r>
              <a:rPr lang="en-US" sz="1200" b="1" dirty="0">
                <a:solidFill>
                  <a:srgbClr val="0070C0"/>
                </a:solidFill>
                <a:hlinkClick r:id="rId23" invalidUrl="https://www.ncbi.nlm.nih.gov/pubmed/?term=Koutouzis M[Author]&amp;cauthor=true&amp;cauthor_uid=30418166"/>
              </a:rPr>
              <a:t> M</a:t>
            </a:r>
            <a:r>
              <a:rPr lang="en-US" sz="1200" b="1" dirty="0">
                <a:solidFill>
                  <a:srgbClr val="0070C0"/>
                </a:solidFill>
              </a:rPr>
              <a:t>, </a:t>
            </a:r>
            <a:r>
              <a:rPr lang="en-US" sz="1200" b="1" dirty="0" err="1">
                <a:solidFill>
                  <a:srgbClr val="0070C0"/>
                </a:solidFill>
                <a:hlinkClick r:id="rId24" invalidUrl="https://www.ncbi.nlm.nih.gov/pubmed/?term=Tsiafoutis I[Author]&amp;cauthor=true&amp;cauthor_uid=30418166"/>
              </a:rPr>
              <a:t>Tsiafoutis</a:t>
            </a:r>
            <a:r>
              <a:rPr lang="en-US" sz="1200" b="1" dirty="0">
                <a:solidFill>
                  <a:srgbClr val="0070C0"/>
                </a:solidFill>
                <a:hlinkClick r:id="rId24" invalidUrl="https://www.ncbi.nlm.nih.gov/pubmed/?term=Tsiafoutis I[Author]&amp;cauthor=true&amp;cauthor_uid=30418166"/>
              </a:rPr>
              <a:t> I</a:t>
            </a:r>
            <a:r>
              <a:rPr lang="en-US" sz="1200" b="1" dirty="0">
                <a:solidFill>
                  <a:srgbClr val="0070C0"/>
                </a:solidFill>
              </a:rPr>
              <a:t>, </a:t>
            </a:r>
            <a:r>
              <a:rPr lang="en-US" sz="1200" b="1" dirty="0" err="1">
                <a:solidFill>
                  <a:srgbClr val="0070C0"/>
                </a:solidFill>
                <a:hlinkClick r:id="rId25" invalidUrl="https://www.ncbi.nlm.nih.gov/pubmed/?term=Jaber W[Author]&amp;cauthor=true&amp;cauthor_uid=30418166"/>
              </a:rPr>
              <a:t>Jaber</a:t>
            </a:r>
            <a:r>
              <a:rPr lang="en-US" sz="1200" b="1" dirty="0">
                <a:solidFill>
                  <a:srgbClr val="0070C0"/>
                </a:solidFill>
                <a:hlinkClick r:id="rId25" invalidUrl="https://www.ncbi.nlm.nih.gov/pubmed/?term=Jaber W[Author]&amp;cauthor=true&amp;cauthor_uid=30418166"/>
              </a:rPr>
              <a:t> W</a:t>
            </a:r>
            <a:r>
              <a:rPr lang="en-US" sz="1200" b="1" dirty="0">
                <a:solidFill>
                  <a:srgbClr val="0070C0"/>
                </a:solidFill>
              </a:rPr>
              <a:t>, </a:t>
            </a:r>
            <a:r>
              <a:rPr lang="en-US" sz="1200" b="1" dirty="0" err="1">
                <a:solidFill>
                  <a:srgbClr val="0070C0"/>
                </a:solidFill>
                <a:hlinkClick r:id="rId26" invalidUrl="https://www.ncbi.nlm.nih.gov/pubmed/?term=Samady H[Author]&amp;cauthor=true&amp;cauthor_uid=30418166"/>
              </a:rPr>
              <a:t>Samady</a:t>
            </a:r>
            <a:r>
              <a:rPr lang="en-US" sz="1200" b="1" dirty="0">
                <a:solidFill>
                  <a:srgbClr val="0070C0"/>
                </a:solidFill>
                <a:hlinkClick r:id="rId26" invalidUrl="https://www.ncbi.nlm.nih.gov/pubmed/?term=Samady H[Author]&amp;cauthor=true&amp;cauthor_uid=30418166"/>
              </a:rPr>
              <a:t> H</a:t>
            </a:r>
            <a:r>
              <a:rPr lang="en-US" sz="1200" b="1" dirty="0">
                <a:solidFill>
                  <a:srgbClr val="0070C0"/>
                </a:solidFill>
              </a:rPr>
              <a:t>, </a:t>
            </a:r>
            <a:r>
              <a:rPr lang="en-US" sz="1200" b="1" dirty="0">
                <a:solidFill>
                  <a:srgbClr val="0070C0"/>
                </a:solidFill>
                <a:hlinkClick r:id="rId27" invalidUrl="https://www.ncbi.nlm.nih.gov/pubmed/?term=Moses JW[Author]&amp;cauthor=true&amp;cauthor_uid=30418166"/>
              </a:rPr>
              <a:t>Moses JW</a:t>
            </a:r>
            <a:r>
              <a:rPr lang="en-US" sz="1200" b="1" dirty="0">
                <a:solidFill>
                  <a:srgbClr val="0070C0"/>
                </a:solidFill>
              </a:rPr>
              <a:t>, </a:t>
            </a:r>
            <a:r>
              <a:rPr lang="en-US" sz="1200" b="1" dirty="0" err="1">
                <a:solidFill>
                  <a:srgbClr val="0070C0"/>
                </a:solidFill>
                <a:hlinkClick r:id="rId28" invalidUrl="https://www.ncbi.nlm.nih.gov/pubmed/?term=Lembo NJ[Author]&amp;cauthor=true&amp;cauthor_uid=30418166"/>
              </a:rPr>
              <a:t>Lembo</a:t>
            </a:r>
            <a:r>
              <a:rPr lang="en-US" sz="1200" b="1" dirty="0">
                <a:solidFill>
                  <a:srgbClr val="0070C0"/>
                </a:solidFill>
                <a:hlinkClick r:id="rId28" invalidUrl="https://www.ncbi.nlm.nih.gov/pubmed/?term=Lembo NJ[Author]&amp;cauthor=true&amp;cauthor_uid=30418166"/>
              </a:rPr>
              <a:t> NJ</a:t>
            </a:r>
            <a:r>
              <a:rPr lang="en-US" sz="1200" b="1" dirty="0">
                <a:solidFill>
                  <a:srgbClr val="0070C0"/>
                </a:solidFill>
              </a:rPr>
              <a:t>, </a:t>
            </a:r>
            <a:r>
              <a:rPr lang="en-US" sz="1200" b="1" dirty="0">
                <a:solidFill>
                  <a:srgbClr val="0070C0"/>
                </a:solidFill>
                <a:hlinkClick r:id="rId29" invalidUrl="https://www.ncbi.nlm.nih.gov/pubmed/?term=Parikh M[Author]&amp;cauthor=true&amp;cauthor_uid=30418166"/>
              </a:rPr>
              <a:t>Parikh M</a:t>
            </a:r>
            <a:r>
              <a:rPr lang="en-US" sz="1200" b="1" dirty="0">
                <a:solidFill>
                  <a:srgbClr val="0070C0"/>
                </a:solidFill>
              </a:rPr>
              <a:t>, </a:t>
            </a:r>
            <a:r>
              <a:rPr lang="en-US" sz="1200" b="1" dirty="0" err="1">
                <a:solidFill>
                  <a:srgbClr val="0070C0"/>
                </a:solidFill>
                <a:hlinkClick r:id="rId30" invalidUrl="https://www.ncbi.nlm.nih.gov/pubmed/?term=Kirtane AJ[Author]&amp;cauthor=true&amp;cauthor_uid=30418166"/>
              </a:rPr>
              <a:t>Kirtane</a:t>
            </a:r>
            <a:r>
              <a:rPr lang="en-US" sz="1200" b="1" dirty="0">
                <a:solidFill>
                  <a:srgbClr val="0070C0"/>
                </a:solidFill>
                <a:hlinkClick r:id="rId30" invalidUrl="https://www.ncbi.nlm.nih.gov/pubmed/?term=Kirtane AJ[Author]&amp;cauthor=true&amp;cauthor_uid=30418166"/>
              </a:rPr>
              <a:t> AJ</a:t>
            </a:r>
            <a:r>
              <a:rPr lang="en-US" sz="1200" b="1" dirty="0">
                <a:solidFill>
                  <a:srgbClr val="0070C0"/>
                </a:solidFill>
              </a:rPr>
              <a:t>, </a:t>
            </a:r>
            <a:r>
              <a:rPr lang="en-US" sz="1200" b="1" dirty="0">
                <a:solidFill>
                  <a:srgbClr val="0070C0"/>
                </a:solidFill>
                <a:hlinkClick r:id="rId31" invalidUrl="https://www.ncbi.nlm.nih.gov/pubmed/?term=Ali ZA[Author]&amp;cauthor=true&amp;cauthor_uid=30418166"/>
              </a:rPr>
              <a:t>Ali ZA</a:t>
            </a:r>
            <a:r>
              <a:rPr lang="en-US" sz="1200" b="1" dirty="0">
                <a:solidFill>
                  <a:srgbClr val="0070C0"/>
                </a:solidFill>
              </a:rPr>
              <a:t>, </a:t>
            </a:r>
            <a:r>
              <a:rPr lang="en-US" sz="1200" b="1" dirty="0" err="1">
                <a:solidFill>
                  <a:srgbClr val="0070C0"/>
                </a:solidFill>
                <a:hlinkClick r:id="rId32" invalidUrl="https://www.ncbi.nlm.nih.gov/pubmed/?term=Doshi D[Author]&amp;cauthor=true&amp;cauthor_uid=30418166"/>
              </a:rPr>
              <a:t>Doshi</a:t>
            </a:r>
            <a:r>
              <a:rPr lang="en-US" sz="1200" b="1" dirty="0">
                <a:solidFill>
                  <a:srgbClr val="0070C0"/>
                </a:solidFill>
                <a:hlinkClick r:id="rId32" invalidUrl="https://www.ncbi.nlm.nih.gov/pubmed/?term=Doshi D[Author]&amp;cauthor=true&amp;cauthor_uid=30418166"/>
              </a:rPr>
              <a:t> D</a:t>
            </a:r>
            <a:r>
              <a:rPr lang="en-US" sz="1200" b="1" dirty="0">
                <a:solidFill>
                  <a:srgbClr val="0070C0"/>
                </a:solidFill>
              </a:rPr>
              <a:t>, </a:t>
            </a:r>
            <a:r>
              <a:rPr lang="en-US" sz="1200" b="1" dirty="0" err="1">
                <a:solidFill>
                  <a:srgbClr val="0070C0"/>
                </a:solidFill>
                <a:hlinkClick r:id="rId33" invalidUrl="https://www.ncbi.nlm.nih.gov/pubmed/?term=Tajti P[Author]&amp;cauthor=true&amp;cauthor_uid=30418166"/>
              </a:rPr>
              <a:t>Tajti</a:t>
            </a:r>
            <a:r>
              <a:rPr lang="en-US" sz="1200" b="1" dirty="0">
                <a:solidFill>
                  <a:srgbClr val="0070C0"/>
                </a:solidFill>
                <a:hlinkClick r:id="rId33" invalidUrl="https://www.ncbi.nlm.nih.gov/pubmed/?term=Tajti P[Author]&amp;cauthor=true&amp;cauthor_uid=30418166"/>
              </a:rPr>
              <a:t> P</a:t>
            </a:r>
            <a:r>
              <a:rPr lang="en-US" sz="1200" b="1" dirty="0">
                <a:solidFill>
                  <a:srgbClr val="0070C0"/>
                </a:solidFill>
              </a:rPr>
              <a:t>, </a:t>
            </a:r>
            <a:r>
              <a:rPr lang="en-US" sz="1200" b="1" dirty="0" err="1">
                <a:solidFill>
                  <a:srgbClr val="0070C0"/>
                </a:solidFill>
                <a:hlinkClick r:id="rId34" invalidUrl="https://www.ncbi.nlm.nih.gov/pubmed/?term=Rangan BV[Author]&amp;cauthor=true&amp;cauthor_uid=30418166"/>
              </a:rPr>
              <a:t>Rangan</a:t>
            </a:r>
            <a:r>
              <a:rPr lang="en-US" sz="1200" b="1" dirty="0">
                <a:solidFill>
                  <a:srgbClr val="0070C0"/>
                </a:solidFill>
                <a:hlinkClick r:id="rId34" invalidUrl="https://www.ncbi.nlm.nih.gov/pubmed/?term=Rangan BV[Author]&amp;cauthor=true&amp;cauthor_uid=30418166"/>
              </a:rPr>
              <a:t> BV</a:t>
            </a:r>
            <a:r>
              <a:rPr lang="en-US" sz="1200" b="1" dirty="0">
                <a:solidFill>
                  <a:srgbClr val="0070C0"/>
                </a:solidFill>
              </a:rPr>
              <a:t>, </a:t>
            </a:r>
            <a:r>
              <a:rPr lang="en-US" sz="1200" b="1" dirty="0">
                <a:solidFill>
                  <a:srgbClr val="0070C0"/>
                </a:solidFill>
                <a:hlinkClick r:id="rId35" invalidUrl="https://www.ncbi.nlm.nih.gov/pubmed/?term=Abdullah S[Author]&amp;cauthor=true&amp;cauthor_uid=30418166"/>
              </a:rPr>
              <a:t>Abdullah S</a:t>
            </a:r>
            <a:r>
              <a:rPr lang="en-US" sz="1200" b="1" dirty="0">
                <a:solidFill>
                  <a:srgbClr val="0070C0"/>
                </a:solidFill>
              </a:rPr>
              <a:t>, </a:t>
            </a:r>
            <a:r>
              <a:rPr lang="en-US" sz="1200" b="1" dirty="0">
                <a:solidFill>
                  <a:srgbClr val="0070C0"/>
                </a:solidFill>
                <a:hlinkClick r:id="rId36" invalidUrl="https://www.ncbi.nlm.nih.gov/pubmed/?term=Banerjee S[Author]&amp;cauthor=true&amp;cauthor_uid=30418166"/>
              </a:rPr>
              <a:t>Banerjee S</a:t>
            </a:r>
            <a:r>
              <a:rPr lang="en-US" sz="1200" b="1" dirty="0">
                <a:solidFill>
                  <a:srgbClr val="0070C0"/>
                </a:solidFill>
              </a:rPr>
              <a:t>, </a:t>
            </a:r>
            <a:r>
              <a:rPr lang="en-US" sz="1200" b="1" dirty="0" err="1">
                <a:solidFill>
                  <a:srgbClr val="0070C0"/>
                </a:solidFill>
                <a:hlinkClick r:id="rId37" invalidUrl="https://www.ncbi.nlm.nih.gov/pubmed/?term=Brilakis ES[Author]&amp;cauthor=true&amp;cauthor_uid=30418166"/>
              </a:rPr>
              <a:t>Brilakis</a:t>
            </a:r>
            <a:r>
              <a:rPr lang="en-US" sz="1200" b="1" dirty="0">
                <a:solidFill>
                  <a:srgbClr val="0070C0"/>
                </a:solidFill>
                <a:hlinkClick r:id="rId37" invalidUrl="https://www.ncbi.nlm.nih.gov/pubmed/?term=Brilakis ES[Author]&amp;cauthor=true&amp;cauthor_uid=30418166"/>
              </a:rPr>
              <a:t> ES</a:t>
            </a:r>
            <a:r>
              <a:rPr lang="en-US" sz="1200" b="1" dirty="0">
                <a:solidFill>
                  <a:srgbClr val="0070C0"/>
                </a:solidFill>
              </a:rPr>
              <a:t>. </a:t>
            </a:r>
            <a:r>
              <a:rPr lang="en-US" sz="1200" b="1" dirty="0">
                <a:solidFill>
                  <a:srgbClr val="92D050"/>
                </a:solidFill>
              </a:rPr>
              <a:t>J Invasive </a:t>
            </a:r>
            <a:r>
              <a:rPr lang="en-US" sz="1200" b="1" dirty="0" err="1">
                <a:solidFill>
                  <a:srgbClr val="92D050"/>
                </a:solidFill>
              </a:rPr>
              <a:t>Cardiol</a:t>
            </a:r>
            <a:r>
              <a:rPr lang="en-US" sz="1200" b="1" dirty="0">
                <a:solidFill>
                  <a:srgbClr val="92D050"/>
                </a:solidFill>
              </a:rPr>
              <a:t>. </a:t>
            </a:r>
            <a:r>
              <a:rPr lang="en-US" sz="1200" b="1" u="sng" dirty="0">
                <a:solidFill>
                  <a:srgbClr val="92D050"/>
                </a:solidFill>
              </a:rPr>
              <a:t> </a:t>
            </a:r>
            <a:r>
              <a:rPr lang="en-US" sz="1200" b="1" dirty="0">
                <a:solidFill>
                  <a:srgbClr val="92D050"/>
                </a:solidFill>
              </a:rPr>
              <a:t>2018 Nov 11. [</a:t>
            </a:r>
            <a:r>
              <a:rPr lang="en-US" sz="1200" b="1" dirty="0" err="1">
                <a:solidFill>
                  <a:srgbClr val="92D050"/>
                </a:solidFill>
              </a:rPr>
              <a:t>Epub</a:t>
            </a:r>
            <a:r>
              <a:rPr lang="en-US" sz="1200" b="1" dirty="0">
                <a:solidFill>
                  <a:srgbClr val="92D050"/>
                </a:solidFill>
              </a:rPr>
              <a:t> ahead of print]</a:t>
            </a:r>
            <a:endParaRPr lang="en-US" sz="1200" dirty="0">
              <a:solidFill>
                <a:srgbClr val="92D050"/>
              </a:solidFill>
            </a:endParaRPr>
          </a:p>
          <a:p>
            <a:pPr algn="ctr"/>
            <a:r>
              <a:rPr lang="en-US" sz="1200" b="1" u="sng" dirty="0">
                <a:solidFill>
                  <a:srgbClr val="0070C0"/>
                </a:solidFill>
              </a:rPr>
              <a:t> </a:t>
            </a:r>
            <a:endParaRPr lang="en-US" sz="1200" dirty="0">
              <a:solidFill>
                <a:srgbClr val="92D050"/>
              </a:solidFill>
            </a:endParaRPr>
          </a:p>
        </p:txBody>
      </p:sp>
      <p:pic>
        <p:nvPicPr>
          <p:cNvPr id="4" name="Picture 3"/>
          <p:cNvPicPr>
            <a:picLocks noChangeAspect="1"/>
          </p:cNvPicPr>
          <p:nvPr/>
        </p:nvPicPr>
        <p:blipFill>
          <a:blip r:embed="rId38" cstate="hqprint">
            <a:extLst>
              <a:ext uri="{28A0092B-C50C-407E-A947-70E740481C1C}">
                <a14:useLocalDpi xmlns:a14="http://schemas.microsoft.com/office/drawing/2010/main" val="0"/>
              </a:ext>
            </a:extLst>
          </a:blip>
          <a:stretch>
            <a:fillRect/>
          </a:stretch>
        </p:blipFill>
        <p:spPr>
          <a:xfrm>
            <a:off x="1553189" y="2244747"/>
            <a:ext cx="8854346" cy="4448581"/>
          </a:xfrm>
          <a:prstGeom prst="rect">
            <a:avLst/>
          </a:prstGeom>
        </p:spPr>
      </p:pic>
    </p:spTree>
    <p:extLst>
      <p:ext uri="{BB962C8B-B14F-4D97-AF65-F5344CB8AC3E}">
        <p14:creationId xmlns:p14="http://schemas.microsoft.com/office/powerpoint/2010/main" val="1324552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199" y="1791607"/>
            <a:ext cx="10515600" cy="331788"/>
          </a:xfrm>
        </p:spPr>
        <p:txBody>
          <a:bodyPr>
            <a:noAutofit/>
          </a:bodyPr>
          <a:lstStyle/>
          <a:p>
            <a:pPr algn="ctr">
              <a:lnSpc>
                <a:spcPct val="150000"/>
              </a:lnSpc>
              <a:spcBef>
                <a:spcPts val="3000"/>
              </a:spcBef>
            </a:pPr>
            <a:r>
              <a:rPr lang="en-US" sz="2400" b="1" dirty="0">
                <a:solidFill>
                  <a:srgbClr val="92D050"/>
                </a:solidFill>
                <a:latin typeface="Arial" panose="020B0604020202020204" pitchFamily="34" charset="0"/>
                <a:cs typeface="Arial" panose="020B0604020202020204" pitchFamily="34" charset="0"/>
              </a:rPr>
              <a:t>Technical approach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5647" y="2277106"/>
            <a:ext cx="9185346" cy="5166942"/>
          </a:xfrm>
          <a:prstGeom prst="rect">
            <a:avLst/>
          </a:prstGeom>
        </p:spPr>
      </p:pic>
    </p:spTree>
    <p:extLst>
      <p:ext uri="{BB962C8B-B14F-4D97-AF65-F5344CB8AC3E}">
        <p14:creationId xmlns:p14="http://schemas.microsoft.com/office/powerpoint/2010/main" val="942853360"/>
      </p:ext>
    </p:extLst>
  </p:cSld>
  <p:clrMapOvr>
    <a:masterClrMapping/>
  </p:clrMapOvr>
  <mc:AlternateContent xmlns:mc="http://schemas.openxmlformats.org/markup-compatibility/2006" xmlns:p14="http://schemas.microsoft.com/office/powerpoint/2010/main">
    <mc:Choice Requires="p14">
      <p:transition spd="slow" p14:dur="2000" advTm="21482"/>
    </mc:Choice>
    <mc:Fallback xmlns="">
      <p:transition spd="slow" advTm="2148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142" y="206973"/>
            <a:ext cx="5483947" cy="3308598"/>
          </a:xfrm>
          <a:prstGeom prst="rect">
            <a:avLst/>
          </a:prstGeom>
          <a:noFill/>
        </p:spPr>
        <p:txBody>
          <a:bodyPr wrap="square" rtlCol="0">
            <a:spAutoFit/>
          </a:bodyPr>
          <a:lstStyle/>
          <a:p>
            <a:r>
              <a:rPr lang="en-US" sz="1900" b="1" dirty="0">
                <a:solidFill>
                  <a:srgbClr val="C00000"/>
                </a:solidFill>
                <a:latin typeface="Arial" panose="020B0604020202020204" pitchFamily="34" charset="0"/>
                <a:cs typeface="Arial" panose="020B0604020202020204" pitchFamily="34" charset="0"/>
              </a:rPr>
              <a:t>Top 5 enrollers (overall):</a:t>
            </a:r>
          </a:p>
          <a:p>
            <a:endParaRPr lang="el-GR" sz="1900" b="1" dirty="0">
              <a:solidFill>
                <a:srgbClr val="C00000"/>
              </a:solidFill>
              <a:latin typeface="Arial" panose="020B0604020202020204" pitchFamily="34" charset="0"/>
              <a:cs typeface="Arial" panose="020B0604020202020204" pitchFamily="34" charset="0"/>
            </a:endParaRPr>
          </a:p>
          <a:p>
            <a:pPr marL="342880" indent="-342880">
              <a:buAutoNum type="arabicPeriod"/>
            </a:pPr>
            <a:r>
              <a:rPr lang="en-US" sz="1900" dirty="0">
                <a:latin typeface="Arial" panose="020B0604020202020204" pitchFamily="34" charset="0"/>
                <a:cs typeface="Arial" panose="020B0604020202020204" pitchFamily="34" charset="0"/>
              </a:rPr>
              <a:t>Henry Ford (US) (Dr. </a:t>
            </a:r>
            <a:r>
              <a:rPr lang="en-US" sz="1900" dirty="0" err="1">
                <a:latin typeface="Arial" panose="020B0604020202020204" pitchFamily="34" charset="0"/>
                <a:cs typeface="Arial" panose="020B0604020202020204" pitchFamily="34" charset="0"/>
              </a:rPr>
              <a:t>Alaswad</a:t>
            </a:r>
            <a:r>
              <a:rPr lang="en-US" sz="1900" dirty="0">
                <a:latin typeface="Arial" panose="020B0604020202020204" pitchFamily="34" charset="0"/>
                <a:cs typeface="Arial" panose="020B0604020202020204" pitchFamily="34" charset="0"/>
              </a:rPr>
              <a:t>) (1706)</a:t>
            </a:r>
          </a:p>
          <a:p>
            <a:pPr marL="342880" indent="-342880">
              <a:buFontTx/>
              <a:buAutoNum type="arabicPeriod"/>
            </a:pPr>
            <a:r>
              <a:rPr lang="en-US" sz="1900" dirty="0">
                <a:latin typeface="Arial" panose="020B0604020202020204" pitchFamily="34" charset="0"/>
                <a:cs typeface="Arial" panose="020B0604020202020204" pitchFamily="34" charset="0"/>
              </a:rPr>
              <a:t>Novosibirsk Research (Russia) (Drs. </a:t>
            </a:r>
            <a:r>
              <a:rPr lang="en-US" sz="1900" dirty="0" err="1">
                <a:latin typeface="Arial" panose="020B0604020202020204" pitchFamily="34" charset="0"/>
                <a:cs typeface="Arial" panose="020B0604020202020204" pitchFamily="34" charset="0"/>
              </a:rPr>
              <a:t>Khelimskii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Krestyaninov</a:t>
            </a:r>
            <a:r>
              <a:rPr lang="en-US" sz="1900" dirty="0">
                <a:latin typeface="Arial" panose="020B0604020202020204" pitchFamily="34" charset="0"/>
                <a:cs typeface="Arial" panose="020B0604020202020204" pitchFamily="34" charset="0"/>
              </a:rPr>
              <a:t>) (1246)</a:t>
            </a:r>
          </a:p>
          <a:p>
            <a:pPr marL="342880" indent="-342880">
              <a:buFontTx/>
              <a:buAutoNum type="arabicPeriod"/>
            </a:pPr>
            <a:r>
              <a:rPr lang="en-US" sz="1900" dirty="0" err="1">
                <a:latin typeface="Arial" panose="020B0604020202020204" pitchFamily="34" charset="0"/>
                <a:cs typeface="Arial" panose="020B0604020202020204" pitchFamily="34" charset="0"/>
              </a:rPr>
              <a:t>Biruni</a:t>
            </a:r>
            <a:r>
              <a:rPr lang="en-US" sz="1900" dirty="0">
                <a:latin typeface="Arial" panose="020B0604020202020204" pitchFamily="34" charset="0"/>
                <a:cs typeface="Arial" panose="020B0604020202020204" pitchFamily="34" charset="0"/>
              </a:rPr>
              <a:t> University &amp; </a:t>
            </a:r>
            <a:r>
              <a:rPr lang="en-US" sz="1900" dirty="0" err="1">
                <a:latin typeface="Arial" panose="020B0604020202020204" pitchFamily="34" charset="0"/>
                <a:cs typeface="Arial" panose="020B0604020202020204" pitchFamily="34" charset="0"/>
              </a:rPr>
              <a:t>Kocaeli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Acibadem</a:t>
            </a:r>
            <a:r>
              <a:rPr lang="en-US" sz="1900" dirty="0">
                <a:latin typeface="Arial" panose="020B0604020202020204" pitchFamily="34" charset="0"/>
                <a:cs typeface="Arial" panose="020B0604020202020204" pitchFamily="34" charset="0"/>
              </a:rPr>
              <a:t> (Turkey) (Dr. </a:t>
            </a:r>
            <a:r>
              <a:rPr lang="en-US" sz="1900" dirty="0" err="1">
                <a:latin typeface="Arial" panose="020B0604020202020204" pitchFamily="34" charset="0"/>
                <a:cs typeface="Arial" panose="020B0604020202020204" pitchFamily="34" charset="0"/>
              </a:rPr>
              <a:t>Gorgulu</a:t>
            </a:r>
            <a:r>
              <a:rPr lang="en-US" sz="1900" dirty="0">
                <a:latin typeface="Arial" panose="020B0604020202020204" pitchFamily="34" charset="0"/>
                <a:cs typeface="Arial" panose="020B0604020202020204" pitchFamily="34" charset="0"/>
              </a:rPr>
              <a:t>) (1019) </a:t>
            </a:r>
          </a:p>
          <a:p>
            <a:pPr marL="342880" indent="-342880">
              <a:buFontTx/>
              <a:buAutoNum type="arabicPeriod"/>
            </a:pPr>
            <a:r>
              <a:rPr lang="en-US" sz="1900" dirty="0">
                <a:latin typeface="Arial" panose="020B0604020202020204" pitchFamily="34" charset="0"/>
                <a:cs typeface="Arial" panose="020B0604020202020204" pitchFamily="34" charset="0"/>
              </a:rPr>
              <a:t>Cleveland Clinic (US) (Dr. Khatri, Dr. Young) (846) </a:t>
            </a:r>
          </a:p>
          <a:p>
            <a:pPr marL="342880" indent="-342880">
              <a:buFontTx/>
              <a:buAutoNum type="arabicPeriod"/>
            </a:pPr>
            <a:r>
              <a:rPr lang="en-US" sz="1900" dirty="0">
                <a:latin typeface="Arial" panose="020B0604020202020204" pitchFamily="34" charset="0"/>
                <a:cs typeface="Arial" panose="020B0604020202020204" pitchFamily="34" charset="0"/>
              </a:rPr>
              <a:t>Massachusetts General (US) (Drs. Doshi, Jaffer) (732)</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770" y="3317482"/>
            <a:ext cx="1602674" cy="1526024"/>
          </a:xfrm>
          <a:prstGeom prst="rect">
            <a:avLst/>
          </a:prstGeom>
        </p:spPr>
      </p:pic>
      <p:sp>
        <p:nvSpPr>
          <p:cNvPr id="10" name="TextBox 9"/>
          <p:cNvSpPr txBox="1"/>
          <p:nvPr/>
        </p:nvSpPr>
        <p:spPr>
          <a:xfrm>
            <a:off x="6506819" y="196463"/>
            <a:ext cx="5390891" cy="3016210"/>
          </a:xfrm>
          <a:prstGeom prst="rect">
            <a:avLst/>
          </a:prstGeom>
          <a:noFill/>
        </p:spPr>
        <p:txBody>
          <a:bodyPr wrap="square" rtlCol="0">
            <a:spAutoFit/>
          </a:bodyPr>
          <a:lstStyle/>
          <a:p>
            <a:r>
              <a:rPr lang="en-US" sz="1900" b="1" dirty="0">
                <a:solidFill>
                  <a:srgbClr val="C00000"/>
                </a:solidFill>
                <a:latin typeface="Arial" panose="020B0604020202020204" pitchFamily="34" charset="0"/>
                <a:cs typeface="Arial" panose="020B0604020202020204" pitchFamily="34" charset="0"/>
              </a:rPr>
              <a:t>Top 5 enrollers (MENATA):</a:t>
            </a:r>
          </a:p>
          <a:p>
            <a:pPr marL="342880" indent="-342880">
              <a:buAutoNum type="arabicPeriod"/>
            </a:pPr>
            <a:endParaRPr lang="en-US" sz="1900" dirty="0">
              <a:latin typeface="Arial" panose="020B0604020202020204" pitchFamily="34" charset="0"/>
              <a:cs typeface="Arial" panose="020B0604020202020204" pitchFamily="34" charset="0"/>
            </a:endParaRPr>
          </a:p>
          <a:p>
            <a:pPr marL="342880" indent="-342880">
              <a:buFontTx/>
              <a:buAutoNum type="arabicPeriod"/>
            </a:pPr>
            <a:r>
              <a:rPr lang="en-US" sz="1900" dirty="0" err="1">
                <a:latin typeface="Arial" panose="020B0604020202020204" pitchFamily="34" charset="0"/>
                <a:cs typeface="Arial" panose="020B0604020202020204" pitchFamily="34" charset="0"/>
              </a:rPr>
              <a:t>Kocaeli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Acibadem</a:t>
            </a:r>
            <a:r>
              <a:rPr lang="en-US" sz="1900" dirty="0">
                <a:latin typeface="Arial" panose="020B0604020202020204" pitchFamily="34" charset="0"/>
                <a:cs typeface="Arial" panose="020B0604020202020204" pitchFamily="34" charset="0"/>
              </a:rPr>
              <a:t> &amp; </a:t>
            </a:r>
            <a:r>
              <a:rPr lang="en-US" sz="1900" dirty="0" err="1">
                <a:latin typeface="Arial" panose="020B0604020202020204" pitchFamily="34" charset="0"/>
                <a:cs typeface="Arial" panose="020B0604020202020204" pitchFamily="34" charset="0"/>
              </a:rPr>
              <a:t>Biruni</a:t>
            </a:r>
            <a:r>
              <a:rPr lang="en-US" sz="1900" dirty="0">
                <a:latin typeface="Arial" panose="020B0604020202020204" pitchFamily="34" charset="0"/>
                <a:cs typeface="Arial" panose="020B0604020202020204" pitchFamily="34" charset="0"/>
              </a:rPr>
              <a:t> University (Turkey) (Dr. </a:t>
            </a:r>
            <a:r>
              <a:rPr lang="en-US" sz="1900" dirty="0" err="1">
                <a:latin typeface="Arial" panose="020B0604020202020204" pitchFamily="34" charset="0"/>
                <a:cs typeface="Arial" panose="020B0604020202020204" pitchFamily="34" charset="0"/>
              </a:rPr>
              <a:t>Gorgulu</a:t>
            </a:r>
            <a:r>
              <a:rPr lang="en-US" sz="1900" dirty="0">
                <a:latin typeface="Arial" panose="020B0604020202020204" pitchFamily="34" charset="0"/>
                <a:cs typeface="Arial" panose="020B0604020202020204" pitchFamily="34" charset="0"/>
              </a:rPr>
              <a:t>) (1019)</a:t>
            </a:r>
          </a:p>
          <a:p>
            <a:pPr marL="342880" indent="-342880">
              <a:buAutoNum type="arabicPeriod"/>
            </a:pPr>
            <a:r>
              <a:rPr lang="en-US" sz="1900" dirty="0">
                <a:latin typeface="Arial" panose="020B0604020202020204" pitchFamily="34" charset="0"/>
                <a:cs typeface="Arial" panose="020B0604020202020204" pitchFamily="34" charset="0"/>
              </a:rPr>
              <a:t>Aswan Heart Center (Egypt) (Dr. </a:t>
            </a:r>
            <a:r>
              <a:rPr lang="en-US" sz="1900" dirty="0" err="1">
                <a:latin typeface="Arial" panose="020B0604020202020204" pitchFamily="34" charset="0"/>
                <a:cs typeface="Arial" panose="020B0604020202020204" pitchFamily="34" charset="0"/>
              </a:rPr>
              <a:t>ElGuindy</a:t>
            </a:r>
            <a:r>
              <a:rPr lang="en-US" sz="1900" dirty="0">
                <a:latin typeface="Arial" panose="020B0604020202020204" pitchFamily="34" charset="0"/>
                <a:cs typeface="Arial" panose="020B0604020202020204" pitchFamily="34" charset="0"/>
              </a:rPr>
              <a:t>) (265)</a:t>
            </a:r>
          </a:p>
          <a:p>
            <a:pPr marL="342880" indent="-342880">
              <a:buAutoNum type="arabicPeriod"/>
            </a:pPr>
            <a:r>
              <a:rPr lang="en-US" sz="1900" dirty="0" err="1">
                <a:latin typeface="Arial" panose="020B0604020202020204" pitchFamily="34" charset="0"/>
                <a:cs typeface="Arial" panose="020B0604020202020204" pitchFamily="34" charset="0"/>
              </a:rPr>
              <a:t>Selcuk</a:t>
            </a:r>
            <a:r>
              <a:rPr lang="en-US" sz="1900" dirty="0">
                <a:latin typeface="Arial" panose="020B0604020202020204" pitchFamily="34" charset="0"/>
                <a:cs typeface="Arial" panose="020B0604020202020204" pitchFamily="34" charset="0"/>
              </a:rPr>
              <a:t> University (Turkey) (Dr. </a:t>
            </a:r>
            <a:r>
              <a:rPr lang="en-US" sz="1900" dirty="0" err="1">
                <a:latin typeface="Arial" panose="020B0604020202020204" pitchFamily="34" charset="0"/>
                <a:cs typeface="Arial" panose="020B0604020202020204" pitchFamily="34" charset="0"/>
              </a:rPr>
              <a:t>Avgul</a:t>
            </a:r>
            <a:r>
              <a:rPr lang="en-US" sz="1900" dirty="0">
                <a:latin typeface="Arial" panose="020B0604020202020204" pitchFamily="34" charset="0"/>
                <a:cs typeface="Arial" panose="020B0604020202020204" pitchFamily="34" charset="0"/>
              </a:rPr>
              <a:t>) (265)</a:t>
            </a:r>
          </a:p>
          <a:p>
            <a:pPr marL="342880" indent="-342880">
              <a:buAutoNum type="arabicPeriod"/>
            </a:pPr>
            <a:r>
              <a:rPr lang="en-US" sz="1900" dirty="0">
                <a:latin typeface="Arial" panose="020B0604020202020204" pitchFamily="34" charset="0"/>
                <a:cs typeface="Arial" panose="020B0604020202020204" pitchFamily="34" charset="0"/>
              </a:rPr>
              <a:t>Marmara University (Turkey) (Dr. </a:t>
            </a:r>
            <a:r>
              <a:rPr lang="en-US" sz="1900" dirty="0" err="1">
                <a:latin typeface="Arial" panose="020B0604020202020204" pitchFamily="34" charset="0"/>
                <a:cs typeface="Arial" panose="020B0604020202020204" pitchFamily="34" charset="0"/>
              </a:rPr>
              <a:t>Tigen</a:t>
            </a:r>
            <a:r>
              <a:rPr lang="en-US" sz="1900" dirty="0">
                <a:latin typeface="Arial" panose="020B0604020202020204" pitchFamily="34" charset="0"/>
                <a:cs typeface="Arial" panose="020B0604020202020204" pitchFamily="34" charset="0"/>
              </a:rPr>
              <a:t>) (95)</a:t>
            </a:r>
          </a:p>
          <a:p>
            <a:r>
              <a:rPr lang="en-US" sz="1900" dirty="0">
                <a:latin typeface="Arial" panose="020B0604020202020204" pitchFamily="34" charset="0"/>
                <a:cs typeface="Arial" panose="020B0604020202020204" pitchFamily="34" charset="0"/>
              </a:rPr>
              <a:t>5.  </a:t>
            </a:r>
            <a:r>
              <a:rPr lang="en-US" sz="1900" dirty="0" err="1">
                <a:latin typeface="Arial" panose="020B0604020202020204" pitchFamily="34" charset="0"/>
                <a:cs typeface="Arial" panose="020B0604020202020204" pitchFamily="34" charset="0"/>
              </a:rPr>
              <a:t>Ondokuz</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Mayis</a:t>
            </a:r>
            <a:r>
              <a:rPr lang="en-US" sz="1900" dirty="0">
                <a:latin typeface="Arial" panose="020B0604020202020204" pitchFamily="34" charset="0"/>
                <a:cs typeface="Arial" panose="020B0604020202020204" pitchFamily="34" charset="0"/>
              </a:rPr>
              <a:t> University (Turkey) (Drs. </a:t>
            </a:r>
            <a:r>
              <a:rPr lang="en-US" sz="1900" dirty="0" err="1">
                <a:latin typeface="Arial" panose="020B0604020202020204" pitchFamily="34" charset="0"/>
                <a:cs typeface="Arial" panose="020B0604020202020204" pitchFamily="34" charset="0"/>
              </a:rPr>
              <a:t>Soylu</a:t>
            </a:r>
            <a:r>
              <a:rPr lang="en-US" sz="1900" dirty="0">
                <a:latin typeface="Arial" panose="020B0604020202020204" pitchFamily="34" charset="0"/>
                <a:cs typeface="Arial" panose="020B0604020202020204" pitchFamily="34" charset="0"/>
              </a:rPr>
              <a:t>, Yildirim) (74)</a:t>
            </a:r>
          </a:p>
        </p:txBody>
      </p:sp>
      <p:sp>
        <p:nvSpPr>
          <p:cNvPr id="9" name="TextBox 8"/>
          <p:cNvSpPr txBox="1"/>
          <p:nvPr/>
        </p:nvSpPr>
        <p:spPr>
          <a:xfrm>
            <a:off x="6524414" y="4831515"/>
            <a:ext cx="5110618" cy="3308598"/>
          </a:xfrm>
          <a:prstGeom prst="rect">
            <a:avLst/>
          </a:prstGeom>
          <a:noFill/>
        </p:spPr>
        <p:txBody>
          <a:bodyPr wrap="square" rtlCol="0">
            <a:spAutoFit/>
          </a:bodyPr>
          <a:lstStyle/>
          <a:p>
            <a:r>
              <a:rPr lang="en-US" sz="1900" b="1" dirty="0">
                <a:solidFill>
                  <a:srgbClr val="C00000"/>
                </a:solidFill>
                <a:latin typeface="Arial" panose="020B0604020202020204" pitchFamily="34" charset="0"/>
                <a:cs typeface="Arial" panose="020B0604020202020204" pitchFamily="34" charset="0"/>
              </a:rPr>
              <a:t>Top 5 enrollers (2023):</a:t>
            </a:r>
          </a:p>
          <a:p>
            <a:pPr marL="342880" indent="-342880">
              <a:buAutoNum type="arabicPeriod"/>
            </a:pPr>
            <a:endParaRPr lang="en-US" sz="1900" dirty="0">
              <a:latin typeface="Arial" panose="020B0604020202020204" pitchFamily="34" charset="0"/>
              <a:cs typeface="Arial" panose="020B0604020202020204" pitchFamily="34" charset="0"/>
            </a:endParaRPr>
          </a:p>
          <a:p>
            <a:pPr marL="342880" indent="-342880">
              <a:buFontTx/>
              <a:buAutoNum type="arabicPeriod"/>
            </a:pPr>
            <a:r>
              <a:rPr lang="en-US" sz="1900" dirty="0" err="1">
                <a:latin typeface="Arial" panose="020B0604020202020204" pitchFamily="34" charset="0"/>
                <a:cs typeface="Arial" panose="020B0604020202020204" pitchFamily="34" charset="0"/>
              </a:rPr>
              <a:t>Biruni</a:t>
            </a:r>
            <a:r>
              <a:rPr lang="en-US" sz="1900" dirty="0">
                <a:latin typeface="Arial" panose="020B0604020202020204" pitchFamily="34" charset="0"/>
                <a:cs typeface="Arial" panose="020B0604020202020204" pitchFamily="34" charset="0"/>
              </a:rPr>
              <a:t> University &amp; </a:t>
            </a:r>
            <a:r>
              <a:rPr lang="en-US" sz="1900" dirty="0" err="1">
                <a:latin typeface="Arial" panose="020B0604020202020204" pitchFamily="34" charset="0"/>
                <a:cs typeface="Arial" panose="020B0604020202020204" pitchFamily="34" charset="0"/>
              </a:rPr>
              <a:t>Kocaeli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Acibadem</a:t>
            </a:r>
            <a:r>
              <a:rPr lang="en-US" sz="1900" dirty="0">
                <a:latin typeface="Arial" panose="020B0604020202020204" pitchFamily="34" charset="0"/>
                <a:cs typeface="Arial" panose="020B0604020202020204" pitchFamily="34" charset="0"/>
              </a:rPr>
              <a:t> Hospital (Turkey) (Dr. </a:t>
            </a:r>
            <a:r>
              <a:rPr lang="en-US" sz="1900" dirty="0" err="1">
                <a:latin typeface="Arial" panose="020B0604020202020204" pitchFamily="34" charset="0"/>
                <a:cs typeface="Arial" panose="020B0604020202020204" pitchFamily="34" charset="0"/>
              </a:rPr>
              <a:t>Gorgulu</a:t>
            </a:r>
            <a:r>
              <a:rPr lang="en-US" sz="1900" dirty="0">
                <a:latin typeface="Arial" panose="020B0604020202020204" pitchFamily="34" charset="0"/>
                <a:cs typeface="Arial" panose="020B0604020202020204" pitchFamily="34" charset="0"/>
              </a:rPr>
              <a:t>) (316)</a:t>
            </a:r>
          </a:p>
          <a:p>
            <a:pPr marL="342880" indent="-342880">
              <a:buAutoNum type="arabicPeriod"/>
            </a:pPr>
            <a:r>
              <a:rPr lang="en-US" sz="1900" dirty="0">
                <a:latin typeface="Arial" panose="020B0604020202020204" pitchFamily="34" charset="0"/>
                <a:cs typeface="Arial" panose="020B0604020202020204" pitchFamily="34" charset="0"/>
              </a:rPr>
              <a:t>Henry Ford (US) (Dr. </a:t>
            </a:r>
            <a:r>
              <a:rPr lang="en-US" sz="1900" dirty="0" err="1">
                <a:latin typeface="Arial" panose="020B0604020202020204" pitchFamily="34" charset="0"/>
                <a:cs typeface="Arial" panose="020B0604020202020204" pitchFamily="34" charset="0"/>
              </a:rPr>
              <a:t>Alaswad</a:t>
            </a:r>
            <a:r>
              <a:rPr lang="en-US" sz="1900" dirty="0">
                <a:latin typeface="Arial" panose="020B0604020202020204" pitchFamily="34" charset="0"/>
                <a:cs typeface="Arial" panose="020B0604020202020204" pitchFamily="34" charset="0"/>
              </a:rPr>
              <a:t>) (244)</a:t>
            </a:r>
          </a:p>
          <a:p>
            <a:pPr marL="342880" indent="-342880">
              <a:buAutoNum type="arabicPeriod"/>
            </a:pPr>
            <a:r>
              <a:rPr lang="en-US" sz="1900" dirty="0" err="1">
                <a:latin typeface="Arial" panose="020B0604020202020204" pitchFamily="34" charset="0"/>
                <a:cs typeface="Arial" panose="020B0604020202020204" pitchFamily="34" charset="0"/>
              </a:rPr>
              <a:t>WellSpan</a:t>
            </a:r>
            <a:r>
              <a:rPr lang="en-US" sz="1900" dirty="0">
                <a:latin typeface="Arial" panose="020B0604020202020204" pitchFamily="34" charset="0"/>
                <a:cs typeface="Arial" panose="020B0604020202020204" pitchFamily="34" charset="0"/>
              </a:rPr>
              <a:t> York Hospital (US) (Dr. Davies) (173)</a:t>
            </a:r>
          </a:p>
          <a:p>
            <a:pPr marL="342880" indent="-342880">
              <a:buFontTx/>
              <a:buAutoNum type="arabicPeriod"/>
            </a:pPr>
            <a:r>
              <a:rPr lang="en-US" sz="1900" dirty="0">
                <a:latin typeface="Arial" panose="020B0604020202020204" pitchFamily="34" charset="0"/>
                <a:cs typeface="Arial" panose="020B0604020202020204" pitchFamily="34" charset="0"/>
              </a:rPr>
              <a:t>Novosibirsk Research (Russia) (Drs. </a:t>
            </a:r>
            <a:r>
              <a:rPr lang="en-US" sz="1900" dirty="0" err="1">
                <a:latin typeface="Arial" panose="020B0604020202020204" pitchFamily="34" charset="0"/>
                <a:cs typeface="Arial" panose="020B0604020202020204" pitchFamily="34" charset="0"/>
              </a:rPr>
              <a:t>Khelimskii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Krestyaninov</a:t>
            </a:r>
            <a:r>
              <a:rPr lang="en-US" sz="1900" dirty="0">
                <a:latin typeface="Arial" panose="020B0604020202020204" pitchFamily="34" charset="0"/>
                <a:cs typeface="Arial" panose="020B0604020202020204" pitchFamily="34" charset="0"/>
              </a:rPr>
              <a:t>) (159)</a:t>
            </a:r>
          </a:p>
          <a:p>
            <a:pPr marL="342880" indent="-342880">
              <a:buFontTx/>
              <a:buAutoNum type="arabicPeriod"/>
            </a:pPr>
            <a:r>
              <a:rPr lang="en-US" sz="1900" dirty="0">
                <a:latin typeface="Arial" panose="020B0604020202020204" pitchFamily="34" charset="0"/>
                <a:cs typeface="Arial" panose="020B0604020202020204" pitchFamily="34" charset="0"/>
              </a:rPr>
              <a:t>Cleveland Clinic (USA) (Dr. Khatri, Dr. Young) (129)</a:t>
            </a:r>
          </a:p>
        </p:txBody>
      </p:sp>
      <p:sp>
        <p:nvSpPr>
          <p:cNvPr id="2" name="TextBox 1">
            <a:extLst>
              <a:ext uri="{FF2B5EF4-FFF2-40B4-BE49-F238E27FC236}">
                <a16:creationId xmlns:a16="http://schemas.microsoft.com/office/drawing/2014/main" id="{6BA3AB66-5901-0BD2-FA50-1206CC0F7AA3}"/>
              </a:ext>
            </a:extLst>
          </p:cNvPr>
          <p:cNvSpPr txBox="1"/>
          <p:nvPr/>
        </p:nvSpPr>
        <p:spPr>
          <a:xfrm>
            <a:off x="136634" y="4843506"/>
            <a:ext cx="5625546" cy="3308598"/>
          </a:xfrm>
          <a:prstGeom prst="rect">
            <a:avLst/>
          </a:prstGeom>
          <a:noFill/>
        </p:spPr>
        <p:txBody>
          <a:bodyPr wrap="square" rtlCol="0">
            <a:spAutoFit/>
          </a:bodyPr>
          <a:lstStyle/>
          <a:p>
            <a:r>
              <a:rPr lang="en-US" sz="1900" b="1" dirty="0">
                <a:solidFill>
                  <a:srgbClr val="C00000"/>
                </a:solidFill>
                <a:latin typeface="Arial" panose="020B0604020202020204" pitchFamily="34" charset="0"/>
                <a:cs typeface="Arial" panose="020B0604020202020204" pitchFamily="34" charset="0"/>
              </a:rPr>
              <a:t>Top 5 enrollers (2024):</a:t>
            </a:r>
          </a:p>
          <a:p>
            <a:pPr marL="342880" indent="-342880">
              <a:buAutoNum type="arabicPeriod"/>
            </a:pPr>
            <a:endParaRPr lang="en-US" sz="1900" dirty="0">
              <a:latin typeface="Arial" panose="020B0604020202020204" pitchFamily="34" charset="0"/>
              <a:cs typeface="Arial" panose="020B0604020202020204" pitchFamily="34" charset="0"/>
            </a:endParaRPr>
          </a:p>
          <a:p>
            <a:pPr marL="342880" indent="-342880">
              <a:buFontTx/>
              <a:buAutoNum type="arabicPeriod"/>
            </a:pPr>
            <a:r>
              <a:rPr lang="en-US" sz="1900" dirty="0" err="1">
                <a:latin typeface="Arial" panose="020B0604020202020204" pitchFamily="34" charset="0"/>
                <a:cs typeface="Arial" panose="020B0604020202020204" pitchFamily="34" charset="0"/>
              </a:rPr>
              <a:t>Biruni</a:t>
            </a:r>
            <a:r>
              <a:rPr lang="en-US" sz="1900" dirty="0">
                <a:latin typeface="Arial" panose="020B0604020202020204" pitchFamily="34" charset="0"/>
                <a:cs typeface="Arial" panose="020B0604020202020204" pitchFamily="34" charset="0"/>
              </a:rPr>
              <a:t> University &amp; </a:t>
            </a:r>
            <a:r>
              <a:rPr lang="en-US" sz="1900" dirty="0" err="1">
                <a:latin typeface="Arial" panose="020B0604020202020204" pitchFamily="34" charset="0"/>
                <a:cs typeface="Arial" panose="020B0604020202020204" pitchFamily="34" charset="0"/>
              </a:rPr>
              <a:t>Kocaeli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Acibadem</a:t>
            </a:r>
            <a:r>
              <a:rPr lang="en-US" sz="1900" dirty="0">
                <a:latin typeface="Arial" panose="020B0604020202020204" pitchFamily="34" charset="0"/>
                <a:cs typeface="Arial" panose="020B0604020202020204" pitchFamily="34" charset="0"/>
              </a:rPr>
              <a:t> Hospital (Turkey) (Dr. </a:t>
            </a:r>
            <a:r>
              <a:rPr lang="en-US" sz="1900" dirty="0" err="1">
                <a:latin typeface="Arial" panose="020B0604020202020204" pitchFamily="34" charset="0"/>
                <a:cs typeface="Arial" panose="020B0604020202020204" pitchFamily="34" charset="0"/>
              </a:rPr>
              <a:t>Gorgulu</a:t>
            </a:r>
            <a:r>
              <a:rPr lang="en-US" sz="1900" dirty="0">
                <a:latin typeface="Arial" panose="020B0604020202020204" pitchFamily="34" charset="0"/>
                <a:cs typeface="Arial" panose="020B0604020202020204" pitchFamily="34" charset="0"/>
              </a:rPr>
              <a:t>) (118)</a:t>
            </a:r>
          </a:p>
          <a:p>
            <a:pPr marL="342880" indent="-342880">
              <a:buAutoNum type="arabicPeriod"/>
            </a:pPr>
            <a:r>
              <a:rPr lang="en-US" sz="1900" dirty="0">
                <a:latin typeface="Arial" panose="020B0604020202020204" pitchFamily="34" charset="0"/>
                <a:cs typeface="Arial" panose="020B0604020202020204" pitchFamily="34" charset="0"/>
              </a:rPr>
              <a:t>Henry Ford (US) (Dr. </a:t>
            </a:r>
            <a:r>
              <a:rPr lang="en-US" sz="1900" dirty="0" err="1">
                <a:latin typeface="Arial" panose="020B0604020202020204" pitchFamily="34" charset="0"/>
                <a:cs typeface="Arial" panose="020B0604020202020204" pitchFamily="34" charset="0"/>
              </a:rPr>
              <a:t>Alaswad</a:t>
            </a:r>
            <a:r>
              <a:rPr lang="en-US" sz="1900" dirty="0">
                <a:latin typeface="Arial" panose="020B0604020202020204" pitchFamily="34" charset="0"/>
                <a:cs typeface="Arial" panose="020B0604020202020204" pitchFamily="34" charset="0"/>
              </a:rPr>
              <a:t>) (83)</a:t>
            </a:r>
          </a:p>
          <a:p>
            <a:pPr marL="342880" indent="-342880">
              <a:buAutoNum type="arabicPeriod"/>
            </a:pPr>
            <a:r>
              <a:rPr lang="en-US" sz="1900" dirty="0" err="1">
                <a:latin typeface="Arial" panose="020B0604020202020204" pitchFamily="34" charset="0"/>
                <a:cs typeface="Arial" panose="020B0604020202020204" pitchFamily="34" charset="0"/>
              </a:rPr>
              <a:t>Benzmialem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Vakif</a:t>
            </a:r>
            <a:r>
              <a:rPr lang="en-US" sz="1900" dirty="0">
                <a:latin typeface="Arial" panose="020B0604020202020204" pitchFamily="34" charset="0"/>
                <a:cs typeface="Arial" panose="020B0604020202020204" pitchFamily="34" charset="0"/>
              </a:rPr>
              <a:t> University (Turkey) (Dr. </a:t>
            </a:r>
            <a:r>
              <a:rPr lang="en-US" sz="1900" dirty="0" err="1">
                <a:latin typeface="Arial" panose="020B0604020202020204" pitchFamily="34" charset="0"/>
                <a:cs typeface="Arial" panose="020B0604020202020204" pitchFamily="34" charset="0"/>
              </a:rPr>
              <a:t>Ozdemir</a:t>
            </a:r>
            <a:r>
              <a:rPr lang="en-US" sz="1900" dirty="0">
                <a:latin typeface="Arial" panose="020B0604020202020204" pitchFamily="34" charset="0"/>
                <a:cs typeface="Arial" panose="020B0604020202020204" pitchFamily="34" charset="0"/>
              </a:rPr>
              <a:t>, Dr. </a:t>
            </a:r>
            <a:r>
              <a:rPr lang="en-US" sz="1900" dirty="0" err="1">
                <a:latin typeface="Arial" panose="020B0604020202020204" pitchFamily="34" charset="0"/>
                <a:cs typeface="Arial" panose="020B0604020202020204" pitchFamily="34" charset="0"/>
              </a:rPr>
              <a:t>Uluganyan</a:t>
            </a:r>
            <a:r>
              <a:rPr lang="en-US" sz="1900" dirty="0">
                <a:latin typeface="Arial" panose="020B0604020202020204" pitchFamily="34" charset="0"/>
                <a:cs typeface="Arial" panose="020B0604020202020204" pitchFamily="34" charset="0"/>
              </a:rPr>
              <a:t>) (38)</a:t>
            </a:r>
          </a:p>
          <a:p>
            <a:pPr marL="342880" indent="-342880">
              <a:buAutoNum type="arabicPeriod"/>
            </a:pPr>
            <a:r>
              <a:rPr lang="en-US" sz="1900" dirty="0">
                <a:latin typeface="Arial" panose="020B0604020202020204" pitchFamily="34" charset="0"/>
                <a:cs typeface="Arial" panose="020B0604020202020204" pitchFamily="34" charset="0"/>
              </a:rPr>
              <a:t>Minneapolis Heart Institute (US) (Dr. </a:t>
            </a:r>
            <a:r>
              <a:rPr lang="en-US" sz="1900" dirty="0" err="1">
                <a:latin typeface="Arial" panose="020B0604020202020204" pitchFamily="34" charset="0"/>
                <a:cs typeface="Arial" panose="020B0604020202020204" pitchFamily="34" charset="0"/>
              </a:rPr>
              <a:t>Brilakis</a:t>
            </a:r>
            <a:r>
              <a:rPr lang="en-US" sz="1900" dirty="0">
                <a:latin typeface="Arial" panose="020B0604020202020204" pitchFamily="34" charset="0"/>
                <a:cs typeface="Arial" panose="020B0604020202020204" pitchFamily="34" charset="0"/>
              </a:rPr>
              <a:t>) (37)</a:t>
            </a:r>
          </a:p>
          <a:p>
            <a:pPr marL="342880" indent="-342880">
              <a:buAutoNum type="arabicPeriod"/>
            </a:pPr>
            <a:r>
              <a:rPr lang="en-US" sz="1900" dirty="0">
                <a:latin typeface="Arial" panose="020B0604020202020204" pitchFamily="34" charset="0"/>
                <a:cs typeface="Arial" panose="020B0604020202020204" pitchFamily="34" charset="0"/>
              </a:rPr>
              <a:t>Cleveland Clinic (US) (Dr. Khatri, Dr. Young) (30)</a:t>
            </a:r>
          </a:p>
        </p:txBody>
      </p:sp>
    </p:spTree>
    <p:extLst>
      <p:ext uri="{BB962C8B-B14F-4D97-AF65-F5344CB8AC3E}">
        <p14:creationId xmlns:p14="http://schemas.microsoft.com/office/powerpoint/2010/main" val="13359209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827313" y="1965128"/>
            <a:ext cx="10515600" cy="333375"/>
          </a:xfrm>
        </p:spPr>
        <p:txBody>
          <a:bodyPr>
            <a:noAutofit/>
          </a:bodyPr>
          <a:lstStyle/>
          <a:p>
            <a:pPr algn="ctr">
              <a:lnSpc>
                <a:spcPct val="150000"/>
              </a:lnSpc>
              <a:spcBef>
                <a:spcPts val="3000"/>
              </a:spcBef>
            </a:pPr>
            <a:r>
              <a:rPr lang="en-US" sz="2400" b="1" dirty="0">
                <a:solidFill>
                  <a:srgbClr val="92D050"/>
                </a:solidFill>
                <a:latin typeface="Arial" panose="020B0604020202020204" pitchFamily="34" charset="0"/>
                <a:cs typeface="Arial" panose="020B0604020202020204" pitchFamily="34" charset="0"/>
              </a:rPr>
              <a:t>Successful crossing strategy stratified by J-CTO score</a:t>
            </a:r>
          </a:p>
        </p:txBody>
      </p:sp>
      <p:graphicFrame>
        <p:nvGraphicFramePr>
          <p:cNvPr id="11" name="Chart 10"/>
          <p:cNvGraphicFramePr>
            <a:graphicFrameLocks/>
          </p:cNvGraphicFramePr>
          <p:nvPr/>
        </p:nvGraphicFramePr>
        <p:xfrm>
          <a:off x="893735" y="2447834"/>
          <a:ext cx="10382760" cy="48739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449536" y="2746505"/>
            <a:ext cx="1271161" cy="307777"/>
          </a:xfrm>
          <a:prstGeom prst="rect">
            <a:avLst/>
          </a:prstGeom>
          <a:solidFill>
            <a:srgbClr val="FF9999">
              <a:alpha val="16863"/>
            </a:srgbClr>
          </a:solidFill>
          <a:ln w="19050">
            <a:solidFill>
              <a:srgbClr val="C00000"/>
            </a:solidFill>
          </a:ln>
        </p:spPr>
        <p:txBody>
          <a:bodyPr wrap="square" rtlCol="0">
            <a:spAutoFit/>
          </a:bodyPr>
          <a:lstStyle/>
          <a:p>
            <a:pPr algn="ctr"/>
            <a:r>
              <a:rPr lang="en-US" sz="1400" b="1" dirty="0">
                <a:solidFill>
                  <a:srgbClr val="C00000"/>
                </a:solidFill>
                <a:latin typeface="Arial" panose="020B0604020202020204" pitchFamily="34" charset="0"/>
                <a:cs typeface="Arial" panose="020B0604020202020204" pitchFamily="34" charset="0"/>
              </a:rPr>
              <a:t>p&lt;0.0001</a:t>
            </a:r>
          </a:p>
        </p:txBody>
      </p:sp>
    </p:spTree>
    <p:extLst>
      <p:ext uri="{BB962C8B-B14F-4D97-AF65-F5344CB8AC3E}">
        <p14:creationId xmlns:p14="http://schemas.microsoft.com/office/powerpoint/2010/main" val="1111864925"/>
      </p:ext>
    </p:extLst>
  </p:cSld>
  <p:clrMapOvr>
    <a:masterClrMapping/>
  </p:clrMapOvr>
  <mc:AlternateContent xmlns:mc="http://schemas.openxmlformats.org/markup-compatibility/2006" xmlns:p14="http://schemas.microsoft.com/office/powerpoint/2010/main">
    <mc:Choice Requires="p14">
      <p:transition spd="slow" p14:dur="2000" advTm="31493"/>
    </mc:Choice>
    <mc:Fallback xmlns="">
      <p:transition spd="slow" advTm="31493"/>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827315" y="1975988"/>
            <a:ext cx="10515600" cy="333375"/>
          </a:xfrm>
        </p:spPr>
        <p:txBody>
          <a:bodyPr>
            <a:noAutofit/>
          </a:bodyPr>
          <a:lstStyle/>
          <a:p>
            <a:pPr algn="ctr">
              <a:lnSpc>
                <a:spcPct val="150000"/>
              </a:lnSpc>
              <a:spcBef>
                <a:spcPts val="3000"/>
              </a:spcBef>
            </a:pPr>
            <a:r>
              <a:rPr lang="en-US" sz="2000" b="1" dirty="0">
                <a:solidFill>
                  <a:srgbClr val="92D050"/>
                </a:solidFill>
                <a:latin typeface="Arial" panose="020B0604020202020204" pitchFamily="34" charset="0"/>
                <a:cs typeface="Arial" panose="020B0604020202020204" pitchFamily="34" charset="0"/>
              </a:rPr>
              <a:t>Successful crossing strategy stratified by PROGRESS CTO score</a:t>
            </a:r>
          </a:p>
        </p:txBody>
      </p:sp>
      <p:graphicFrame>
        <p:nvGraphicFramePr>
          <p:cNvPr id="14" name="Chart 13"/>
          <p:cNvGraphicFramePr>
            <a:graphicFrameLocks/>
          </p:cNvGraphicFramePr>
          <p:nvPr/>
        </p:nvGraphicFramePr>
        <p:xfrm>
          <a:off x="1134655" y="2396310"/>
          <a:ext cx="9900920" cy="5039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6818281"/>
      </p:ext>
    </p:extLst>
  </p:cSld>
  <p:clrMapOvr>
    <a:masterClrMapping/>
  </p:clrMapOvr>
  <mc:AlternateContent xmlns:mc="http://schemas.openxmlformats.org/markup-compatibility/2006" xmlns:p14="http://schemas.microsoft.com/office/powerpoint/2010/main">
    <mc:Choice Requires="p14">
      <p:transition spd="slow" p14:dur="2000" advTm="31366"/>
    </mc:Choice>
    <mc:Fallback xmlns="">
      <p:transition spd="slow" advTm="31366"/>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nvGraphicFramePr>
        <p:xfrm>
          <a:off x="143240" y="2554171"/>
          <a:ext cx="5980176" cy="4978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nvGraphicFramePr>
        <p:xfrm>
          <a:off x="6232072" y="2554171"/>
          <a:ext cx="5871632" cy="49784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044429" y="7113094"/>
            <a:ext cx="939800" cy="307777"/>
          </a:xfrm>
          <a:prstGeom prst="rect">
            <a:avLst/>
          </a:prstGeom>
          <a:noFill/>
          <a:ln>
            <a:noFill/>
          </a:ln>
          <a:effectLst/>
        </p:spPr>
        <p:txBody>
          <a:bodyPr wrap="square" rtlCol="0">
            <a:spAutoFit/>
          </a:bodyPr>
          <a:lstStyle/>
          <a:p>
            <a:pPr algn="ctr"/>
            <a:r>
              <a:rPr lang="en-US" sz="1400" b="1" dirty="0">
                <a:solidFill>
                  <a:schemeClr val="accent4">
                    <a:lumMod val="75000"/>
                  </a:schemeClr>
                </a:solidFill>
                <a:latin typeface="Arial" panose="020B0604020202020204" pitchFamily="34" charset="0"/>
                <a:cs typeface="Arial" panose="020B0604020202020204" pitchFamily="34" charset="0"/>
              </a:rPr>
              <a:t>J-CTO</a:t>
            </a:r>
          </a:p>
        </p:txBody>
      </p:sp>
      <p:sp>
        <p:nvSpPr>
          <p:cNvPr id="16" name="TextBox 15"/>
          <p:cNvSpPr txBox="1"/>
          <p:nvPr/>
        </p:nvSpPr>
        <p:spPr>
          <a:xfrm>
            <a:off x="9076930" y="7117440"/>
            <a:ext cx="939800" cy="307777"/>
          </a:xfrm>
          <a:prstGeom prst="rect">
            <a:avLst/>
          </a:prstGeom>
          <a:noFill/>
          <a:ln>
            <a:noFill/>
          </a:ln>
          <a:effectLst/>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J-CTO</a:t>
            </a:r>
          </a:p>
        </p:txBody>
      </p:sp>
      <p:sp>
        <p:nvSpPr>
          <p:cNvPr id="8" name="TextBox 7"/>
          <p:cNvSpPr txBox="1"/>
          <p:nvPr/>
        </p:nvSpPr>
        <p:spPr>
          <a:xfrm>
            <a:off x="143240" y="3723025"/>
            <a:ext cx="369332" cy="2495550"/>
          </a:xfrm>
          <a:prstGeom prst="rect">
            <a:avLst/>
          </a:prstGeom>
          <a:noFill/>
        </p:spPr>
        <p:txBody>
          <a:bodyPr vert="vert270" wrap="square" rtlCol="0">
            <a:spAutoFit/>
          </a:bodyPr>
          <a:lstStyle/>
          <a:p>
            <a:pPr algn="ctr"/>
            <a:r>
              <a:rPr lang="en-US" sz="1200" dirty="0">
                <a:latin typeface="Arial" panose="020B0604020202020204" pitchFamily="34" charset="0"/>
                <a:cs typeface="Arial" panose="020B0604020202020204" pitchFamily="34" charset="0"/>
              </a:rPr>
              <a:t>AK Radiation dose (Gray)</a:t>
            </a:r>
          </a:p>
        </p:txBody>
      </p:sp>
      <p:sp>
        <p:nvSpPr>
          <p:cNvPr id="17" name="TextBox 16"/>
          <p:cNvSpPr txBox="1"/>
          <p:nvPr/>
        </p:nvSpPr>
        <p:spPr>
          <a:xfrm>
            <a:off x="6232073" y="3723025"/>
            <a:ext cx="369332" cy="2495550"/>
          </a:xfrm>
          <a:prstGeom prst="rect">
            <a:avLst/>
          </a:prstGeom>
          <a:noFill/>
        </p:spPr>
        <p:txBody>
          <a:bodyPr vert="vert270" wrap="square" rtlCol="0">
            <a:spAutoFit/>
          </a:bodyPr>
          <a:lstStyle/>
          <a:p>
            <a:pPr algn="ctr"/>
            <a:r>
              <a:rPr lang="en-US" sz="1200" dirty="0">
                <a:latin typeface="Arial" panose="020B0604020202020204" pitchFamily="34" charset="0"/>
                <a:cs typeface="Arial" panose="020B0604020202020204" pitchFamily="34" charset="0"/>
              </a:rPr>
              <a:t>Contrast volume (mL)</a:t>
            </a:r>
          </a:p>
        </p:txBody>
      </p:sp>
      <p:sp>
        <p:nvSpPr>
          <p:cNvPr id="18" name="TextBox 5"/>
          <p:cNvSpPr txBox="1"/>
          <p:nvPr/>
        </p:nvSpPr>
        <p:spPr>
          <a:xfrm>
            <a:off x="1240394" y="2607114"/>
            <a:ext cx="1271161" cy="307777"/>
          </a:xfrm>
          <a:prstGeom prst="rect">
            <a:avLst/>
          </a:prstGeom>
          <a:solidFill>
            <a:srgbClr val="FF9999">
              <a:alpha val="16863"/>
            </a:srgbClr>
          </a:solidFill>
          <a:ln w="19050">
            <a:solidFill>
              <a:srgbClr val="C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rgbClr val="C00000"/>
                </a:solidFill>
                <a:latin typeface="Arial" panose="020B0604020202020204" pitchFamily="34" charset="0"/>
                <a:cs typeface="Arial" panose="020B0604020202020204" pitchFamily="34" charset="0"/>
              </a:rPr>
              <a:t>p&lt;0.0001</a:t>
            </a:r>
          </a:p>
        </p:txBody>
      </p:sp>
      <p:sp>
        <p:nvSpPr>
          <p:cNvPr id="19" name="TextBox 5"/>
          <p:cNvSpPr txBox="1"/>
          <p:nvPr/>
        </p:nvSpPr>
        <p:spPr>
          <a:xfrm>
            <a:off x="7450694" y="2607114"/>
            <a:ext cx="1271161" cy="307777"/>
          </a:xfrm>
          <a:prstGeom prst="rect">
            <a:avLst/>
          </a:prstGeom>
          <a:solidFill>
            <a:srgbClr val="FF9999">
              <a:alpha val="16863"/>
            </a:srgbClr>
          </a:solidFill>
          <a:ln w="19050">
            <a:solidFill>
              <a:srgbClr val="C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rgbClr val="C00000"/>
                </a:solidFill>
                <a:latin typeface="Arial" panose="020B0604020202020204" pitchFamily="34" charset="0"/>
                <a:cs typeface="Arial" panose="020B0604020202020204" pitchFamily="34" charset="0"/>
              </a:rPr>
              <a:t>p&lt;0.0001</a:t>
            </a:r>
          </a:p>
        </p:txBody>
      </p:sp>
      <p:sp>
        <p:nvSpPr>
          <p:cNvPr id="20" name="TextBox 19"/>
          <p:cNvSpPr txBox="1"/>
          <p:nvPr/>
        </p:nvSpPr>
        <p:spPr>
          <a:xfrm>
            <a:off x="783828" y="2127591"/>
            <a:ext cx="4699000" cy="400110"/>
          </a:xfrm>
          <a:prstGeom prst="rect">
            <a:avLst/>
          </a:prstGeom>
          <a:noFill/>
        </p:spPr>
        <p:txBody>
          <a:bodyPr wrap="square" rtlCol="0">
            <a:spAutoFit/>
          </a:bodyPr>
          <a:lstStyle/>
          <a:p>
            <a:pPr algn="ctr"/>
            <a:r>
              <a:rPr lang="en-US" sz="2000" b="1" dirty="0">
                <a:solidFill>
                  <a:schemeClr val="accent4">
                    <a:lumMod val="75000"/>
                  </a:schemeClr>
                </a:solidFill>
                <a:latin typeface="Arial" panose="020B0604020202020204" pitchFamily="34" charset="0"/>
                <a:cs typeface="Arial" panose="020B0604020202020204" pitchFamily="34" charset="0"/>
              </a:rPr>
              <a:t>AK Radiation Dose</a:t>
            </a:r>
          </a:p>
        </p:txBody>
      </p:sp>
      <p:sp>
        <p:nvSpPr>
          <p:cNvPr id="21" name="TextBox 20"/>
          <p:cNvSpPr txBox="1"/>
          <p:nvPr/>
        </p:nvSpPr>
        <p:spPr>
          <a:xfrm>
            <a:off x="6818389" y="2127591"/>
            <a:ext cx="4699000" cy="400110"/>
          </a:xfrm>
          <a:prstGeom prst="rect">
            <a:avLst/>
          </a:prstGeom>
          <a:noFill/>
        </p:spPr>
        <p:txBody>
          <a:bodyPr wrap="square" rtlCol="0">
            <a:spAutoFit/>
          </a:bodyPr>
          <a:lstStyle/>
          <a:p>
            <a:pPr algn="ctr"/>
            <a:r>
              <a:rPr lang="en-US" sz="2000" b="1" dirty="0">
                <a:solidFill>
                  <a:srgbClr val="0070C0"/>
                </a:solidFill>
                <a:latin typeface="Arial" panose="020B0604020202020204" pitchFamily="34" charset="0"/>
                <a:cs typeface="Arial" panose="020B0604020202020204" pitchFamily="34" charset="0"/>
              </a:rPr>
              <a:t>Contrast volume</a:t>
            </a:r>
          </a:p>
        </p:txBody>
      </p:sp>
    </p:spTree>
    <p:extLst>
      <p:ext uri="{BB962C8B-B14F-4D97-AF65-F5344CB8AC3E}">
        <p14:creationId xmlns:p14="http://schemas.microsoft.com/office/powerpoint/2010/main" val="1143118532"/>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4900" y="1834304"/>
            <a:ext cx="10515600" cy="298450"/>
          </a:xfrm>
        </p:spPr>
        <p:txBody>
          <a:bodyPr>
            <a:noAutofit/>
          </a:bodyPr>
          <a:lstStyle/>
          <a:p>
            <a:pPr algn="ctr">
              <a:lnSpc>
                <a:spcPct val="150000"/>
              </a:lnSpc>
              <a:spcBef>
                <a:spcPts val="3000"/>
              </a:spcBef>
            </a:pPr>
            <a:r>
              <a:rPr lang="en-US" sz="2400" b="1" dirty="0">
                <a:solidFill>
                  <a:srgbClr val="92D050"/>
                </a:solidFill>
                <a:latin typeface="Arial" panose="020B0604020202020204" pitchFamily="34" charset="0"/>
                <a:cs typeface="Arial" panose="020B0604020202020204" pitchFamily="34" charset="0"/>
              </a:rPr>
              <a:t>Procedural complications</a:t>
            </a:r>
          </a:p>
        </p:txBody>
      </p:sp>
      <p:graphicFrame>
        <p:nvGraphicFramePr>
          <p:cNvPr id="8" name="Chart 7"/>
          <p:cNvGraphicFramePr>
            <a:graphicFrameLocks/>
          </p:cNvGraphicFramePr>
          <p:nvPr/>
        </p:nvGraphicFramePr>
        <p:xfrm>
          <a:off x="2" y="2248672"/>
          <a:ext cx="12045401" cy="52161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519873" y="3347974"/>
            <a:ext cx="872836" cy="276999"/>
          </a:xfrm>
          <a:prstGeom prst="rect">
            <a:avLst/>
          </a:prstGeom>
          <a:solidFill>
            <a:srgbClr val="FF9999">
              <a:alpha val="23137"/>
            </a:srgbClr>
          </a:solidFill>
          <a:ln>
            <a:solidFill>
              <a:srgbClr val="C00000"/>
            </a:solidFill>
          </a:ln>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p&lt;0.0001</a:t>
            </a:r>
          </a:p>
        </p:txBody>
      </p:sp>
      <p:sp>
        <p:nvSpPr>
          <p:cNvPr id="10" name="TextBox 9"/>
          <p:cNvSpPr txBox="1"/>
          <p:nvPr/>
        </p:nvSpPr>
        <p:spPr>
          <a:xfrm>
            <a:off x="2834901" y="4995232"/>
            <a:ext cx="872836" cy="276999"/>
          </a:xfrm>
          <a:prstGeom prst="rect">
            <a:avLst/>
          </a:prstGeom>
          <a:solidFill>
            <a:srgbClr val="FF9999">
              <a:alpha val="23137"/>
            </a:srgbClr>
          </a:solidFill>
          <a:ln>
            <a:solidFill>
              <a:srgbClr val="C00000"/>
            </a:solidFill>
          </a:ln>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p=0.0171</a:t>
            </a:r>
          </a:p>
        </p:txBody>
      </p:sp>
      <p:sp>
        <p:nvSpPr>
          <p:cNvPr id="11" name="TextBox 10"/>
          <p:cNvSpPr txBox="1"/>
          <p:nvPr/>
        </p:nvSpPr>
        <p:spPr>
          <a:xfrm>
            <a:off x="4180410" y="4718233"/>
            <a:ext cx="872836" cy="276999"/>
          </a:xfrm>
          <a:prstGeom prst="rect">
            <a:avLst/>
          </a:prstGeom>
          <a:solidFill>
            <a:srgbClr val="FF9999">
              <a:alpha val="23137"/>
            </a:srgbClr>
          </a:solidFill>
          <a:ln>
            <a:solidFill>
              <a:srgbClr val="C00000"/>
            </a:solidFill>
          </a:ln>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p&lt;0.0001</a:t>
            </a:r>
          </a:p>
        </p:txBody>
      </p:sp>
      <p:sp>
        <p:nvSpPr>
          <p:cNvPr id="12" name="TextBox 11"/>
          <p:cNvSpPr txBox="1"/>
          <p:nvPr/>
        </p:nvSpPr>
        <p:spPr>
          <a:xfrm>
            <a:off x="5508831" y="5498059"/>
            <a:ext cx="872836" cy="276999"/>
          </a:xfrm>
          <a:prstGeom prst="rect">
            <a:avLst/>
          </a:prstGeom>
          <a:no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p=0.2629</a:t>
            </a:r>
          </a:p>
        </p:txBody>
      </p:sp>
      <p:sp>
        <p:nvSpPr>
          <p:cNvPr id="13" name="TextBox 12"/>
          <p:cNvSpPr txBox="1"/>
          <p:nvPr/>
        </p:nvSpPr>
        <p:spPr>
          <a:xfrm>
            <a:off x="6872810" y="5376223"/>
            <a:ext cx="872836" cy="276999"/>
          </a:xfrm>
          <a:prstGeom prst="rect">
            <a:avLst/>
          </a:prstGeom>
          <a:no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p=0.1228</a:t>
            </a:r>
          </a:p>
        </p:txBody>
      </p:sp>
      <p:sp>
        <p:nvSpPr>
          <p:cNvPr id="14" name="TextBox 13"/>
          <p:cNvSpPr txBox="1"/>
          <p:nvPr/>
        </p:nvSpPr>
        <p:spPr>
          <a:xfrm>
            <a:off x="8155739" y="5584097"/>
            <a:ext cx="872836" cy="276999"/>
          </a:xfrm>
          <a:prstGeom prst="rect">
            <a:avLst/>
          </a:prstGeom>
          <a:no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p=0.6637</a:t>
            </a:r>
          </a:p>
        </p:txBody>
      </p:sp>
      <p:sp>
        <p:nvSpPr>
          <p:cNvPr id="15" name="TextBox 14"/>
          <p:cNvSpPr txBox="1"/>
          <p:nvPr/>
        </p:nvSpPr>
        <p:spPr>
          <a:xfrm>
            <a:off x="9565670" y="5238924"/>
            <a:ext cx="872836" cy="276999"/>
          </a:xfrm>
          <a:prstGeom prst="rect">
            <a:avLst/>
          </a:prstGeom>
          <a:no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p=0.2999</a:t>
            </a:r>
          </a:p>
        </p:txBody>
      </p:sp>
      <p:sp>
        <p:nvSpPr>
          <p:cNvPr id="16" name="TextBox 15"/>
          <p:cNvSpPr txBox="1"/>
          <p:nvPr/>
        </p:nvSpPr>
        <p:spPr>
          <a:xfrm>
            <a:off x="10897785" y="2533180"/>
            <a:ext cx="872836" cy="276999"/>
          </a:xfrm>
          <a:prstGeom prst="rect">
            <a:avLst/>
          </a:prstGeom>
          <a:solidFill>
            <a:srgbClr val="FF9999">
              <a:alpha val="23137"/>
            </a:srgbClr>
          </a:solidFill>
          <a:ln>
            <a:solidFill>
              <a:srgbClr val="C00000"/>
            </a:solidFill>
          </a:ln>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p&lt;0.0001</a:t>
            </a:r>
          </a:p>
        </p:txBody>
      </p:sp>
    </p:spTree>
    <p:extLst>
      <p:ext uri="{BB962C8B-B14F-4D97-AF65-F5344CB8AC3E}">
        <p14:creationId xmlns:p14="http://schemas.microsoft.com/office/powerpoint/2010/main" val="611481367"/>
      </p:ext>
    </p:extLst>
  </p:cSld>
  <p:clrMapOvr>
    <a:masterClrMapping/>
  </p:clrMapOvr>
  <mc:AlternateContent xmlns:mc="http://schemas.openxmlformats.org/markup-compatibility/2006" xmlns:p14="http://schemas.microsoft.com/office/powerpoint/2010/main">
    <mc:Choice Requires="p14">
      <p:transition spd="slow" p14:dur="2000" advTm="29980"/>
    </mc:Choice>
    <mc:Fallback xmlns="">
      <p:transition spd="slow" advTm="2998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1314"/>
          <a:stretch/>
        </p:blipFill>
        <p:spPr>
          <a:xfrm>
            <a:off x="1056907" y="1415853"/>
            <a:ext cx="10076596" cy="6038885"/>
          </a:xfrm>
          <a:prstGeom prst="rect">
            <a:avLst/>
          </a:prstGeom>
          <a:ln>
            <a:solidFill>
              <a:schemeClr val="bg1">
                <a:lumMod val="75000"/>
              </a:schemeClr>
            </a:solidFill>
          </a:ln>
          <a:effectLst>
            <a:outerShdw blurRad="50800" dist="76200" dir="2700000" algn="tl" rotWithShape="0">
              <a:prstClr val="black">
                <a:alpha val="40000"/>
              </a:prstClr>
            </a:outerShdw>
          </a:effectLst>
        </p:spPr>
      </p:pic>
      <p:sp>
        <p:nvSpPr>
          <p:cNvPr id="2" name="Title 1"/>
          <p:cNvSpPr>
            <a:spLocks noGrp="1"/>
          </p:cNvSpPr>
          <p:nvPr>
            <p:ph type="title"/>
          </p:nvPr>
        </p:nvSpPr>
        <p:spPr>
          <a:xfrm>
            <a:off x="838199" y="761789"/>
            <a:ext cx="10515600" cy="450322"/>
          </a:xfrm>
        </p:spPr>
        <p:txBody>
          <a:bodyPr>
            <a:noAutofit/>
          </a:bodyPr>
          <a:lstStyle/>
          <a:p>
            <a:pPr algn="ctr">
              <a:lnSpc>
                <a:spcPct val="150000"/>
              </a:lnSpc>
              <a:spcBef>
                <a:spcPts val="3000"/>
              </a:spcBef>
            </a:pPr>
            <a:r>
              <a:rPr lang="en-US" sz="2799" b="1" dirty="0">
                <a:solidFill>
                  <a:srgbClr val="92D050"/>
                </a:solidFill>
                <a:latin typeface="Arial" panose="020B0604020202020204" pitchFamily="34" charset="0"/>
                <a:cs typeface="Arial" panose="020B0604020202020204" pitchFamily="34" charset="0"/>
              </a:rPr>
              <a:t>Multivariable logistic regression</a:t>
            </a:r>
          </a:p>
        </p:txBody>
      </p:sp>
      <p:sp>
        <p:nvSpPr>
          <p:cNvPr id="3" name="Rounded Rectangle 2"/>
          <p:cNvSpPr/>
          <p:nvPr/>
        </p:nvSpPr>
        <p:spPr>
          <a:xfrm>
            <a:off x="1430976" y="2631374"/>
            <a:ext cx="9509760" cy="325121"/>
          </a:xfrm>
          <a:prstGeom prst="roundRect">
            <a:avLst/>
          </a:prstGeom>
          <a:solidFill>
            <a:srgbClr val="C00000">
              <a:alpha val="2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497201"/>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9061" y="3625544"/>
            <a:ext cx="5079788" cy="29718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5070" b="1137"/>
          <a:stretch/>
        </p:blipFill>
        <p:spPr>
          <a:xfrm>
            <a:off x="419764" y="2103121"/>
            <a:ext cx="6996023" cy="5308040"/>
          </a:xfrm>
          <a:prstGeom prst="rect">
            <a:avLst/>
          </a:prstGeom>
          <a:ln>
            <a:solidFill>
              <a:schemeClr val="bg1">
                <a:lumMod val="85000"/>
              </a:schemeClr>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381435663"/>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C8A00-7F53-4A76-AE94-B03524DC6855}"/>
              </a:ext>
            </a:extLst>
          </p:cNvPr>
          <p:cNvSpPr/>
          <p:nvPr/>
        </p:nvSpPr>
        <p:spPr>
          <a:xfrm>
            <a:off x="6350708" y="4192236"/>
            <a:ext cx="4758117" cy="1277273"/>
          </a:xfrm>
          <a:prstGeom prst="rect">
            <a:avLst/>
          </a:prstGeom>
        </p:spPr>
        <p:txBody>
          <a:bodyPr wrap="square">
            <a:spAutoFit/>
          </a:bodyPr>
          <a:lstStyle/>
          <a:p>
            <a:pPr algn="ctr"/>
            <a:r>
              <a:rPr lang="en-US" sz="1100" b="1" i="1" dirty="0" err="1">
                <a:solidFill>
                  <a:srgbClr val="0070C0"/>
                </a:solidFill>
                <a:latin typeface="Arial"/>
                <a:cs typeface="Arial" pitchFamily="34" charset="0"/>
              </a:rPr>
              <a:t>Xenogiannis</a:t>
            </a:r>
            <a:r>
              <a:rPr lang="en-US" sz="1100" b="1" i="1" dirty="0">
                <a:solidFill>
                  <a:srgbClr val="0070C0"/>
                </a:solidFill>
                <a:latin typeface="Arial"/>
                <a:cs typeface="Arial" pitchFamily="34" charset="0"/>
              </a:rPr>
              <a:t> I, </a:t>
            </a:r>
            <a:r>
              <a:rPr lang="en-US" sz="1100" b="1" i="1" dirty="0" err="1">
                <a:solidFill>
                  <a:srgbClr val="0070C0"/>
                </a:solidFill>
                <a:latin typeface="Arial"/>
                <a:cs typeface="Arial" pitchFamily="34" charset="0"/>
              </a:rPr>
              <a:t>Karmpaliotis</a:t>
            </a:r>
            <a:r>
              <a:rPr lang="en-US" sz="1100" b="1" i="1" dirty="0">
                <a:solidFill>
                  <a:srgbClr val="0070C0"/>
                </a:solidFill>
                <a:latin typeface="Arial"/>
                <a:cs typeface="Arial" pitchFamily="34" charset="0"/>
              </a:rPr>
              <a:t> D, </a:t>
            </a:r>
            <a:r>
              <a:rPr lang="en-US" sz="1100" b="1" i="1" dirty="0" err="1">
                <a:solidFill>
                  <a:srgbClr val="0070C0"/>
                </a:solidFill>
                <a:latin typeface="Arial"/>
                <a:cs typeface="Arial" pitchFamily="34" charset="0"/>
              </a:rPr>
              <a:t>Alaswad</a:t>
            </a:r>
            <a:r>
              <a:rPr lang="en-US" sz="1100" b="1" i="1" dirty="0">
                <a:solidFill>
                  <a:srgbClr val="0070C0"/>
                </a:solidFill>
                <a:latin typeface="Arial"/>
                <a:cs typeface="Arial" pitchFamily="34" charset="0"/>
              </a:rPr>
              <a:t> K, Jaffer FA, Yeh RW, Patel M, Mahmud E, Choi JW, Burke MN, Doing AH, Dattilo P, Toma K,  </a:t>
            </a:r>
            <a:r>
              <a:rPr lang="en-US" sz="1100" b="1" i="1" dirty="0" err="1">
                <a:solidFill>
                  <a:srgbClr val="0070C0"/>
                </a:solidFill>
                <a:latin typeface="Arial"/>
                <a:cs typeface="Arial" pitchFamily="34" charset="0"/>
              </a:rPr>
              <a:t>Uretsky</a:t>
            </a:r>
            <a:r>
              <a:rPr lang="en-US" sz="1100" b="1" i="1" dirty="0">
                <a:solidFill>
                  <a:srgbClr val="0070C0"/>
                </a:solidFill>
                <a:latin typeface="Arial"/>
                <a:cs typeface="Arial" pitchFamily="34" charset="0"/>
              </a:rPr>
              <a:t> B, </a:t>
            </a:r>
            <a:r>
              <a:rPr lang="en-US" sz="1100" b="1" i="1" dirty="0" err="1">
                <a:solidFill>
                  <a:srgbClr val="0070C0"/>
                </a:solidFill>
                <a:latin typeface="Arial"/>
                <a:cs typeface="Arial" pitchFamily="34" charset="0"/>
              </a:rPr>
              <a:t>Krestyaninov</a:t>
            </a:r>
            <a:r>
              <a:rPr lang="en-US" sz="1100" b="1" i="1" dirty="0">
                <a:solidFill>
                  <a:srgbClr val="0070C0"/>
                </a:solidFill>
                <a:latin typeface="Arial"/>
                <a:cs typeface="Arial" pitchFamily="34" charset="0"/>
              </a:rPr>
              <a:t> O, </a:t>
            </a:r>
            <a:r>
              <a:rPr lang="en-US" sz="1100" b="1" i="1" dirty="0" err="1">
                <a:solidFill>
                  <a:srgbClr val="0070C0"/>
                </a:solidFill>
                <a:latin typeface="Arial"/>
                <a:cs typeface="Arial" pitchFamily="34" charset="0"/>
              </a:rPr>
              <a:t>Khelimskii</a:t>
            </a:r>
            <a:r>
              <a:rPr lang="en-US" sz="1100" b="1" i="1" dirty="0">
                <a:solidFill>
                  <a:srgbClr val="0070C0"/>
                </a:solidFill>
                <a:latin typeface="Arial"/>
                <a:cs typeface="Arial" pitchFamily="34" charset="0"/>
              </a:rPr>
              <a:t> D, </a:t>
            </a:r>
            <a:r>
              <a:rPr lang="en-US" sz="1100" b="1" i="1" dirty="0" err="1">
                <a:solidFill>
                  <a:srgbClr val="0070C0"/>
                </a:solidFill>
                <a:latin typeface="Arial"/>
                <a:cs typeface="Arial" pitchFamily="34" charset="0"/>
              </a:rPr>
              <a:t>Holper</a:t>
            </a:r>
            <a:r>
              <a:rPr lang="en-US" sz="1100" b="1" i="1" dirty="0">
                <a:solidFill>
                  <a:srgbClr val="0070C0"/>
                </a:solidFill>
                <a:latin typeface="Arial"/>
                <a:cs typeface="Arial" pitchFamily="34" charset="0"/>
              </a:rPr>
              <a:t> E, Potluri S, Wyman RM, </a:t>
            </a:r>
            <a:r>
              <a:rPr lang="en-US" sz="1100" b="1" i="1" dirty="0" err="1">
                <a:solidFill>
                  <a:srgbClr val="0070C0"/>
                </a:solidFill>
                <a:latin typeface="Arial"/>
                <a:cs typeface="Arial" pitchFamily="34" charset="0"/>
              </a:rPr>
              <a:t>Kandzari</a:t>
            </a:r>
            <a:r>
              <a:rPr lang="en-US" sz="1100" b="1" i="1" dirty="0">
                <a:solidFill>
                  <a:srgbClr val="0070C0"/>
                </a:solidFill>
                <a:latin typeface="Arial"/>
                <a:cs typeface="Arial" pitchFamily="34" charset="0"/>
              </a:rPr>
              <a:t> DE, Garcia S, </a:t>
            </a:r>
            <a:r>
              <a:rPr lang="en-US" sz="1100" b="1" i="1" dirty="0" err="1">
                <a:solidFill>
                  <a:srgbClr val="0070C0"/>
                </a:solidFill>
                <a:latin typeface="Arial"/>
                <a:cs typeface="Arial" pitchFamily="34" charset="0"/>
              </a:rPr>
              <a:t>Koutouzis</a:t>
            </a:r>
            <a:r>
              <a:rPr lang="en-US" sz="1100" b="1" i="1" dirty="0">
                <a:solidFill>
                  <a:srgbClr val="0070C0"/>
                </a:solidFill>
                <a:latin typeface="Arial"/>
                <a:cs typeface="Arial" pitchFamily="34" charset="0"/>
              </a:rPr>
              <a:t> M, </a:t>
            </a:r>
            <a:r>
              <a:rPr lang="en-US" sz="1100" b="1" i="1" dirty="0" err="1">
                <a:solidFill>
                  <a:srgbClr val="0070C0"/>
                </a:solidFill>
                <a:latin typeface="Arial"/>
                <a:cs typeface="Arial" pitchFamily="34" charset="0"/>
              </a:rPr>
              <a:t>Tsiafoutis</a:t>
            </a:r>
            <a:r>
              <a:rPr lang="en-US" sz="1100" b="1" i="1" dirty="0">
                <a:solidFill>
                  <a:srgbClr val="0070C0"/>
                </a:solidFill>
                <a:latin typeface="Arial"/>
                <a:cs typeface="Arial" pitchFamily="34" charset="0"/>
              </a:rPr>
              <a:t> I, Khatri JJ, Jaber W, </a:t>
            </a:r>
            <a:r>
              <a:rPr lang="en-US" sz="1100" b="1" i="1" dirty="0" err="1">
                <a:solidFill>
                  <a:srgbClr val="0070C0"/>
                </a:solidFill>
                <a:latin typeface="Arial"/>
                <a:cs typeface="Arial" pitchFamily="34" charset="0"/>
              </a:rPr>
              <a:t>Samady</a:t>
            </a:r>
            <a:r>
              <a:rPr lang="en-US" sz="1100" b="1" i="1" dirty="0">
                <a:solidFill>
                  <a:srgbClr val="0070C0"/>
                </a:solidFill>
                <a:latin typeface="Arial"/>
                <a:cs typeface="Arial" pitchFamily="34" charset="0"/>
              </a:rPr>
              <a:t> H, Jefferson BK, Patel T, Moses JW, </a:t>
            </a:r>
            <a:r>
              <a:rPr lang="en-US" sz="1100" b="1" i="1" dirty="0" err="1">
                <a:solidFill>
                  <a:srgbClr val="0070C0"/>
                </a:solidFill>
                <a:latin typeface="Arial"/>
                <a:cs typeface="Arial" pitchFamily="34" charset="0"/>
              </a:rPr>
              <a:t>Lembo</a:t>
            </a:r>
            <a:r>
              <a:rPr lang="en-US" sz="1100" b="1" i="1" dirty="0">
                <a:solidFill>
                  <a:srgbClr val="0070C0"/>
                </a:solidFill>
                <a:latin typeface="Arial"/>
                <a:cs typeface="Arial" pitchFamily="34" charset="0"/>
              </a:rPr>
              <a:t> NJ, Parikh M, </a:t>
            </a:r>
            <a:r>
              <a:rPr lang="en-US" sz="1100" b="1" i="1" dirty="0" err="1">
                <a:solidFill>
                  <a:srgbClr val="0070C0"/>
                </a:solidFill>
                <a:latin typeface="Arial"/>
                <a:cs typeface="Arial" pitchFamily="34" charset="0"/>
              </a:rPr>
              <a:t>Kirtane</a:t>
            </a:r>
            <a:r>
              <a:rPr lang="en-US" sz="1100" b="1" i="1" dirty="0">
                <a:solidFill>
                  <a:srgbClr val="0070C0"/>
                </a:solidFill>
                <a:latin typeface="Arial"/>
                <a:cs typeface="Arial" pitchFamily="34" charset="0"/>
              </a:rPr>
              <a:t> AJ, Ali ZA, </a:t>
            </a:r>
            <a:r>
              <a:rPr lang="en-US" sz="1100" b="1" i="1" dirty="0" err="1">
                <a:solidFill>
                  <a:srgbClr val="0070C0"/>
                </a:solidFill>
                <a:latin typeface="Arial"/>
                <a:cs typeface="Arial" pitchFamily="34" charset="0"/>
              </a:rPr>
              <a:t>Gkargkoulas</a:t>
            </a:r>
            <a:r>
              <a:rPr lang="en-US" sz="1100" b="1" i="1" dirty="0">
                <a:solidFill>
                  <a:srgbClr val="0070C0"/>
                </a:solidFill>
                <a:latin typeface="Arial"/>
                <a:cs typeface="Arial" pitchFamily="34" charset="0"/>
              </a:rPr>
              <a:t> F, </a:t>
            </a:r>
            <a:r>
              <a:rPr lang="en-US" sz="1100" b="1" i="1" dirty="0" err="1">
                <a:solidFill>
                  <a:srgbClr val="0070C0"/>
                </a:solidFill>
                <a:latin typeface="Arial"/>
                <a:cs typeface="Arial" pitchFamily="34" charset="0"/>
              </a:rPr>
              <a:t>Tajti</a:t>
            </a:r>
            <a:r>
              <a:rPr lang="en-US" sz="1100" b="1" i="1" dirty="0">
                <a:solidFill>
                  <a:srgbClr val="0070C0"/>
                </a:solidFill>
                <a:latin typeface="Arial"/>
                <a:cs typeface="Arial" pitchFamily="34" charset="0"/>
              </a:rPr>
              <a:t> P, Hall A, </a:t>
            </a:r>
            <a:r>
              <a:rPr lang="en-US" sz="1100" b="1" i="1" dirty="0" err="1">
                <a:solidFill>
                  <a:srgbClr val="0070C0"/>
                </a:solidFill>
                <a:latin typeface="Arial"/>
                <a:cs typeface="Arial" pitchFamily="34" charset="0"/>
              </a:rPr>
              <a:t>Rangan</a:t>
            </a:r>
            <a:r>
              <a:rPr lang="en-US" sz="1100" b="1" i="1" dirty="0">
                <a:solidFill>
                  <a:srgbClr val="0070C0"/>
                </a:solidFill>
                <a:latin typeface="Arial"/>
                <a:cs typeface="Arial" pitchFamily="34" charset="0"/>
              </a:rPr>
              <a:t> BV, Abdullah S, Banerjee S, </a:t>
            </a:r>
            <a:r>
              <a:rPr lang="en-US" sz="1100" b="1" i="1" dirty="0" err="1">
                <a:solidFill>
                  <a:srgbClr val="0070C0"/>
                </a:solidFill>
                <a:latin typeface="Arial"/>
                <a:cs typeface="Arial" pitchFamily="34" charset="0"/>
              </a:rPr>
              <a:t>Brilakis</a:t>
            </a:r>
            <a:r>
              <a:rPr lang="en-US" sz="1100" b="1" i="1" dirty="0">
                <a:solidFill>
                  <a:srgbClr val="0070C0"/>
                </a:solidFill>
                <a:latin typeface="Arial"/>
                <a:cs typeface="Arial" pitchFamily="34" charset="0"/>
              </a:rPr>
              <a:t> ES</a:t>
            </a:r>
            <a:r>
              <a:rPr lang="en-US" sz="1100" b="1" i="1" dirty="0">
                <a:solidFill>
                  <a:srgbClr val="92D050"/>
                </a:solidFill>
                <a:latin typeface="Arial"/>
                <a:cs typeface="Arial" pitchFamily="34" charset="0"/>
              </a:rPr>
              <a:t>. Int J </a:t>
            </a:r>
            <a:r>
              <a:rPr lang="en-US" sz="1100" b="1" i="1" dirty="0" err="1">
                <a:solidFill>
                  <a:srgbClr val="92D050"/>
                </a:solidFill>
                <a:latin typeface="Arial"/>
                <a:cs typeface="Arial" pitchFamily="34" charset="0"/>
              </a:rPr>
              <a:t>Cardiol</a:t>
            </a:r>
            <a:r>
              <a:rPr lang="en-US" sz="1100" b="1" i="1" dirty="0">
                <a:solidFill>
                  <a:srgbClr val="92D050"/>
                </a:solidFill>
                <a:latin typeface="Arial"/>
                <a:cs typeface="Arial" pitchFamily="34" charset="0"/>
              </a:rPr>
              <a:t> 2019 [In press]</a:t>
            </a:r>
          </a:p>
        </p:txBody>
      </p:sp>
      <p:pic>
        <p:nvPicPr>
          <p:cNvPr id="3" name="Picture 2">
            <a:extLst>
              <a:ext uri="{FF2B5EF4-FFF2-40B4-BE49-F238E27FC236}">
                <a16:creationId xmlns:a16="http://schemas.microsoft.com/office/drawing/2014/main" id="{5B46FE56-C118-462D-B159-F0DE353A550D}"/>
              </a:ext>
            </a:extLst>
          </p:cNvPr>
          <p:cNvPicPr>
            <a:picLocks noChangeAspect="1"/>
          </p:cNvPicPr>
          <p:nvPr/>
        </p:nvPicPr>
        <p:blipFill>
          <a:blip r:embed="rId2"/>
          <a:stretch>
            <a:fillRect/>
          </a:stretch>
        </p:blipFill>
        <p:spPr>
          <a:xfrm>
            <a:off x="1364144" y="1860260"/>
            <a:ext cx="4516541" cy="5683541"/>
          </a:xfrm>
          <a:prstGeom prst="rect">
            <a:avLst/>
          </a:prstGeom>
        </p:spPr>
      </p:pic>
      <p:sp>
        <p:nvSpPr>
          <p:cNvPr id="4" name="Rectangle 3">
            <a:extLst>
              <a:ext uri="{FF2B5EF4-FFF2-40B4-BE49-F238E27FC236}">
                <a16:creationId xmlns:a16="http://schemas.microsoft.com/office/drawing/2014/main" id="{DDF29C05-826F-4319-9ED4-5FB3C7E10F5F}"/>
              </a:ext>
            </a:extLst>
          </p:cNvPr>
          <p:cNvSpPr/>
          <p:nvPr/>
        </p:nvSpPr>
        <p:spPr>
          <a:xfrm>
            <a:off x="1501632" y="2690770"/>
            <a:ext cx="4160940" cy="444616"/>
          </a:xfrm>
          <a:prstGeom prst="rect">
            <a:avLst/>
          </a:prstGeom>
          <a:solidFill>
            <a:schemeClr val="accent6">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A43F2D-1EC1-44E7-9C9A-DA559AC3C5BF}"/>
              </a:ext>
            </a:extLst>
          </p:cNvPr>
          <p:cNvSpPr/>
          <p:nvPr/>
        </p:nvSpPr>
        <p:spPr>
          <a:xfrm>
            <a:off x="1501632" y="3135388"/>
            <a:ext cx="4160940" cy="979415"/>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9FE12-845A-4D21-A2E5-F4E01E40FC80}"/>
              </a:ext>
            </a:extLst>
          </p:cNvPr>
          <p:cNvSpPr/>
          <p:nvPr/>
        </p:nvSpPr>
        <p:spPr>
          <a:xfrm>
            <a:off x="1501632" y="4114800"/>
            <a:ext cx="4160940" cy="346046"/>
          </a:xfrm>
          <a:prstGeom prst="rect">
            <a:avLst/>
          </a:prstGeom>
          <a:solidFill>
            <a:schemeClr val="accent6">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345464-15E6-497D-B047-D2B36DABE436}"/>
              </a:ext>
            </a:extLst>
          </p:cNvPr>
          <p:cNvSpPr txBox="1"/>
          <p:nvPr/>
        </p:nvSpPr>
        <p:spPr>
          <a:xfrm>
            <a:off x="6613218" y="2913079"/>
            <a:ext cx="4006671" cy="1077218"/>
          </a:xfrm>
          <a:prstGeom prst="rect">
            <a:avLst/>
          </a:prstGeom>
        </p:spPr>
        <p:txBody>
          <a:bodyPr wrap="square">
            <a:spAutoFit/>
          </a:bodyPr>
          <a:lstStyle/>
          <a:p>
            <a:pPr algn="ctr">
              <a:defRPr/>
            </a:pPr>
            <a:r>
              <a:rPr lang="en-US" sz="3200" b="1" i="1" kern="0" dirty="0">
                <a:solidFill>
                  <a:srgbClr val="92D050"/>
                </a:solidFill>
                <a:latin typeface="Arial"/>
              </a:rPr>
              <a:t>Concomitant </a:t>
            </a:r>
          </a:p>
          <a:p>
            <a:pPr algn="ctr">
              <a:defRPr/>
            </a:pPr>
            <a:r>
              <a:rPr lang="en-US" sz="3200" b="1" i="1" kern="0" dirty="0">
                <a:solidFill>
                  <a:srgbClr val="92D050"/>
                </a:solidFill>
                <a:latin typeface="Arial"/>
              </a:rPr>
              <a:t>non-CTO</a:t>
            </a:r>
          </a:p>
        </p:txBody>
      </p:sp>
    </p:spTree>
    <p:extLst>
      <p:ext uri="{BB962C8B-B14F-4D97-AF65-F5344CB8AC3E}">
        <p14:creationId xmlns:p14="http://schemas.microsoft.com/office/powerpoint/2010/main" val="12307409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109DA-9652-41D3-B51A-F6F390E16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606" y="2296029"/>
            <a:ext cx="3748244" cy="3515433"/>
          </a:xfrm>
          <a:prstGeom prst="rect">
            <a:avLst/>
          </a:prstGeom>
        </p:spPr>
      </p:pic>
      <p:sp>
        <p:nvSpPr>
          <p:cNvPr id="4" name="TextBox 3">
            <a:extLst>
              <a:ext uri="{FF2B5EF4-FFF2-40B4-BE49-F238E27FC236}">
                <a16:creationId xmlns:a16="http://schemas.microsoft.com/office/drawing/2014/main" id="{56BF4224-038F-4CC5-A9AE-50AE0A8CA899}"/>
              </a:ext>
            </a:extLst>
          </p:cNvPr>
          <p:cNvSpPr txBox="1"/>
          <p:nvPr/>
        </p:nvSpPr>
        <p:spPr>
          <a:xfrm>
            <a:off x="2551017" y="1772805"/>
            <a:ext cx="6934200" cy="523092"/>
          </a:xfrm>
          <a:prstGeom prst="rect">
            <a:avLst/>
          </a:prstGeom>
        </p:spPr>
        <p:txBody>
          <a:bodyPr wrap="square">
            <a:spAutoFit/>
          </a:bodyPr>
          <a:lstStyle/>
          <a:p>
            <a:pPr algn="ctr">
              <a:defRPr/>
            </a:pPr>
            <a:r>
              <a:rPr lang="en-US" sz="2799" b="1" i="1" kern="0" dirty="0">
                <a:solidFill>
                  <a:srgbClr val="92D050"/>
                </a:solidFill>
                <a:latin typeface="Arial"/>
              </a:rPr>
              <a:t>Left Main CTO PCI</a:t>
            </a:r>
          </a:p>
        </p:txBody>
      </p:sp>
      <p:pic>
        <p:nvPicPr>
          <p:cNvPr id="6" name="Picture 5">
            <a:extLst>
              <a:ext uri="{FF2B5EF4-FFF2-40B4-BE49-F238E27FC236}">
                <a16:creationId xmlns:a16="http://schemas.microsoft.com/office/drawing/2014/main" id="{04F75B99-C6E4-40E9-B88B-40F46D02C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940" y="2682811"/>
            <a:ext cx="3891214" cy="3165598"/>
          </a:xfrm>
          <a:prstGeom prst="rect">
            <a:avLst/>
          </a:prstGeom>
        </p:spPr>
      </p:pic>
      <p:sp>
        <p:nvSpPr>
          <p:cNvPr id="10" name="Rectangle 9">
            <a:extLst>
              <a:ext uri="{FF2B5EF4-FFF2-40B4-BE49-F238E27FC236}">
                <a16:creationId xmlns:a16="http://schemas.microsoft.com/office/drawing/2014/main" id="{2B9DB8B9-BCD0-4238-B4B3-B099D8CE7D11}"/>
              </a:ext>
            </a:extLst>
          </p:cNvPr>
          <p:cNvSpPr/>
          <p:nvPr/>
        </p:nvSpPr>
        <p:spPr>
          <a:xfrm>
            <a:off x="1934936" y="6198244"/>
            <a:ext cx="8445911" cy="1015663"/>
          </a:xfrm>
          <a:prstGeom prst="rect">
            <a:avLst/>
          </a:prstGeom>
        </p:spPr>
        <p:txBody>
          <a:bodyPr wrap="square">
            <a:spAutoFit/>
          </a:bodyPr>
          <a:lstStyle/>
          <a:p>
            <a:r>
              <a:rPr lang="en-US" sz="1200" b="1" dirty="0">
                <a:solidFill>
                  <a:srgbClr val="0070C0"/>
                </a:solidFill>
                <a:latin typeface="Arial" panose="020B0604020202020204" pitchFamily="34" charset="0"/>
                <a:cs typeface="Arial" panose="020B0604020202020204" pitchFamily="34" charset="0"/>
              </a:rPr>
              <a:t>Xenogiannis I, </a:t>
            </a:r>
            <a:r>
              <a:rPr lang="en-US" sz="1200" b="1" dirty="0" err="1">
                <a:solidFill>
                  <a:srgbClr val="0070C0"/>
                </a:solidFill>
                <a:latin typeface="Arial" panose="020B0604020202020204" pitchFamily="34" charset="0"/>
                <a:cs typeface="Arial" panose="020B0604020202020204" pitchFamily="34" charset="0"/>
              </a:rPr>
              <a:t>Karmpaliotis</a:t>
            </a:r>
            <a:r>
              <a:rPr lang="en-US" sz="1200" b="1" dirty="0">
                <a:solidFill>
                  <a:srgbClr val="0070C0"/>
                </a:solidFill>
                <a:latin typeface="Arial" panose="020B0604020202020204" pitchFamily="34" charset="0"/>
                <a:cs typeface="Arial" panose="020B0604020202020204" pitchFamily="34" charset="0"/>
              </a:rPr>
              <a:t> D, </a:t>
            </a:r>
            <a:r>
              <a:rPr lang="en-US" sz="1200" b="1" dirty="0" err="1">
                <a:solidFill>
                  <a:srgbClr val="0070C0"/>
                </a:solidFill>
                <a:latin typeface="Arial" panose="020B0604020202020204" pitchFamily="34" charset="0"/>
                <a:cs typeface="Arial" panose="020B0604020202020204" pitchFamily="34" charset="0"/>
              </a:rPr>
              <a:t>Alaswad</a:t>
            </a:r>
            <a:r>
              <a:rPr lang="en-US" sz="1200" b="1" dirty="0">
                <a:solidFill>
                  <a:srgbClr val="0070C0"/>
                </a:solidFill>
                <a:latin typeface="Arial" panose="020B0604020202020204" pitchFamily="34" charset="0"/>
                <a:cs typeface="Arial" panose="020B0604020202020204" pitchFamily="34" charset="0"/>
              </a:rPr>
              <a:t> K, </a:t>
            </a:r>
            <a:r>
              <a:rPr lang="en-US" sz="1200" b="1" dirty="0" err="1">
                <a:solidFill>
                  <a:srgbClr val="0070C0"/>
                </a:solidFill>
                <a:latin typeface="Arial" panose="020B0604020202020204" pitchFamily="34" charset="0"/>
                <a:cs typeface="Arial" panose="020B0604020202020204" pitchFamily="34" charset="0"/>
              </a:rPr>
              <a:t>Basir</a:t>
            </a:r>
            <a:r>
              <a:rPr lang="en-US" sz="1200" b="1" dirty="0">
                <a:solidFill>
                  <a:srgbClr val="0070C0"/>
                </a:solidFill>
                <a:latin typeface="Arial" panose="020B0604020202020204" pitchFamily="34" charset="0"/>
                <a:cs typeface="Arial" panose="020B0604020202020204" pitchFamily="34" charset="0"/>
              </a:rPr>
              <a:t> MR, Yeh RW, </a:t>
            </a:r>
            <a:r>
              <a:rPr lang="en-US" sz="1200" b="1" dirty="0" err="1">
                <a:solidFill>
                  <a:srgbClr val="0070C0"/>
                </a:solidFill>
                <a:latin typeface="Arial" panose="020B0604020202020204" pitchFamily="34" charset="0"/>
                <a:cs typeface="Arial" panose="020B0604020202020204" pitchFamily="34" charset="0"/>
              </a:rPr>
              <a:t>Tamez</a:t>
            </a:r>
            <a:r>
              <a:rPr lang="en-US" sz="1200" b="1" dirty="0">
                <a:solidFill>
                  <a:srgbClr val="0070C0"/>
                </a:solidFill>
                <a:latin typeface="Arial" panose="020B0604020202020204" pitchFamily="34" charset="0"/>
                <a:cs typeface="Arial" panose="020B0604020202020204" pitchFamily="34" charset="0"/>
              </a:rPr>
              <a:t> H, Patel M, Mahmud E, Choi JW, Burke MN, Doing AH, Dattilo P, Khatri JJ, </a:t>
            </a:r>
            <a:r>
              <a:rPr lang="en-US" sz="1200" b="1" dirty="0" err="1">
                <a:solidFill>
                  <a:srgbClr val="0070C0"/>
                </a:solidFill>
                <a:latin typeface="Arial" panose="020B0604020202020204" pitchFamily="34" charset="0"/>
                <a:cs typeface="Arial" panose="020B0604020202020204" pitchFamily="34" charset="0"/>
              </a:rPr>
              <a:t>Sheikhi</a:t>
            </a:r>
            <a:r>
              <a:rPr lang="en-US" sz="1200" b="1" dirty="0">
                <a:solidFill>
                  <a:srgbClr val="0070C0"/>
                </a:solidFill>
                <a:latin typeface="Arial" panose="020B0604020202020204" pitchFamily="34" charset="0"/>
                <a:cs typeface="Arial" panose="020B0604020202020204" pitchFamily="34" charset="0"/>
              </a:rPr>
              <a:t> AM, Malik BA, Greene ME, Abi </a:t>
            </a:r>
            <a:r>
              <a:rPr lang="en-US" sz="1200" b="1" dirty="0" err="1">
                <a:solidFill>
                  <a:srgbClr val="0070C0"/>
                </a:solidFill>
                <a:latin typeface="Arial" panose="020B0604020202020204" pitchFamily="34" charset="0"/>
                <a:cs typeface="Arial" panose="020B0604020202020204" pitchFamily="34" charset="0"/>
              </a:rPr>
              <a:t>Rafeh</a:t>
            </a:r>
            <a:r>
              <a:rPr lang="en-US" sz="1200" b="1" dirty="0">
                <a:solidFill>
                  <a:srgbClr val="0070C0"/>
                </a:solidFill>
                <a:latin typeface="Arial" panose="020B0604020202020204" pitchFamily="34" charset="0"/>
                <a:cs typeface="Arial" panose="020B0604020202020204" pitchFamily="34" charset="0"/>
              </a:rPr>
              <a:t> N, </a:t>
            </a:r>
            <a:r>
              <a:rPr lang="en-US" sz="1200" b="1" dirty="0" err="1">
                <a:solidFill>
                  <a:srgbClr val="0070C0"/>
                </a:solidFill>
                <a:latin typeface="Arial" panose="020B0604020202020204" pitchFamily="34" charset="0"/>
                <a:cs typeface="Arial" panose="020B0604020202020204" pitchFamily="34" charset="0"/>
              </a:rPr>
              <a:t>Maallouf</a:t>
            </a:r>
            <a:r>
              <a:rPr lang="en-US" sz="1200" b="1" dirty="0">
                <a:solidFill>
                  <a:srgbClr val="0070C0"/>
                </a:solidFill>
                <a:latin typeface="Arial" panose="020B0604020202020204" pitchFamily="34" charset="0"/>
                <a:cs typeface="Arial" panose="020B0604020202020204" pitchFamily="34" charset="0"/>
              </a:rPr>
              <a:t> A, </a:t>
            </a:r>
            <a:r>
              <a:rPr lang="en-US" sz="1200" b="1" dirty="0" err="1">
                <a:solidFill>
                  <a:srgbClr val="0070C0"/>
                </a:solidFill>
                <a:latin typeface="Arial" panose="020B0604020202020204" pitchFamily="34" charset="0"/>
                <a:cs typeface="Arial" panose="020B0604020202020204" pitchFamily="34" charset="0"/>
              </a:rPr>
              <a:t>Abou</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Jaoudeh</a:t>
            </a:r>
            <a:r>
              <a:rPr lang="en-US" sz="1200" b="1" dirty="0">
                <a:solidFill>
                  <a:srgbClr val="0070C0"/>
                </a:solidFill>
                <a:latin typeface="Arial" panose="020B0604020202020204" pitchFamily="34" charset="0"/>
                <a:cs typeface="Arial" panose="020B0604020202020204" pitchFamily="34" charset="0"/>
              </a:rPr>
              <a:t> F, Moses JW, </a:t>
            </a:r>
            <a:r>
              <a:rPr lang="en-US" sz="1200" b="1" dirty="0" err="1">
                <a:solidFill>
                  <a:srgbClr val="0070C0"/>
                </a:solidFill>
                <a:latin typeface="Arial" panose="020B0604020202020204" pitchFamily="34" charset="0"/>
                <a:cs typeface="Arial" panose="020B0604020202020204" pitchFamily="34" charset="0"/>
              </a:rPr>
              <a:t>Lembo</a:t>
            </a:r>
            <a:r>
              <a:rPr lang="en-US" sz="1200" b="1" dirty="0">
                <a:solidFill>
                  <a:srgbClr val="0070C0"/>
                </a:solidFill>
                <a:latin typeface="Arial" panose="020B0604020202020204" pitchFamily="34" charset="0"/>
                <a:cs typeface="Arial" panose="020B0604020202020204" pitchFamily="34" charset="0"/>
              </a:rPr>
              <a:t> NJ, Parikh M, </a:t>
            </a:r>
            <a:r>
              <a:rPr lang="en-US" sz="1200" b="1" dirty="0" err="1">
                <a:solidFill>
                  <a:srgbClr val="0070C0"/>
                </a:solidFill>
                <a:latin typeface="Arial" panose="020B0604020202020204" pitchFamily="34" charset="0"/>
                <a:cs typeface="Arial" panose="020B0604020202020204" pitchFamily="34" charset="0"/>
              </a:rPr>
              <a:t>Kirtane</a:t>
            </a:r>
            <a:r>
              <a:rPr lang="en-US" sz="1200" b="1" dirty="0">
                <a:solidFill>
                  <a:srgbClr val="0070C0"/>
                </a:solidFill>
                <a:latin typeface="Arial" panose="020B0604020202020204" pitchFamily="34" charset="0"/>
                <a:cs typeface="Arial" panose="020B0604020202020204" pitchFamily="34" charset="0"/>
              </a:rPr>
              <a:t> AJ, Ali ZA, </a:t>
            </a:r>
            <a:r>
              <a:rPr lang="en-US" sz="1200" b="1" dirty="0" err="1">
                <a:solidFill>
                  <a:srgbClr val="0070C0"/>
                </a:solidFill>
                <a:latin typeface="Arial" panose="020B0604020202020204" pitchFamily="34" charset="0"/>
                <a:cs typeface="Arial" panose="020B0604020202020204" pitchFamily="34" charset="0"/>
              </a:rPr>
              <a:t>Gkargkoulas</a:t>
            </a:r>
            <a:r>
              <a:rPr lang="en-US" sz="1200" b="1" dirty="0">
                <a:solidFill>
                  <a:srgbClr val="0070C0"/>
                </a:solidFill>
                <a:latin typeface="Arial" panose="020B0604020202020204" pitchFamily="34" charset="0"/>
                <a:cs typeface="Arial" panose="020B0604020202020204" pitchFamily="34" charset="0"/>
              </a:rPr>
              <a:t> F, Russo JJ, </a:t>
            </a:r>
            <a:r>
              <a:rPr lang="en-US" sz="1200" b="1" dirty="0" err="1">
                <a:solidFill>
                  <a:srgbClr val="0070C0"/>
                </a:solidFill>
                <a:latin typeface="Arial" panose="020B0604020202020204" pitchFamily="34" charset="0"/>
                <a:cs typeface="Arial" panose="020B0604020202020204" pitchFamily="34" charset="0"/>
              </a:rPr>
              <a:t>Hakemi</a:t>
            </a:r>
            <a:r>
              <a:rPr lang="en-US" sz="1200" b="1" dirty="0">
                <a:solidFill>
                  <a:srgbClr val="0070C0"/>
                </a:solidFill>
                <a:latin typeface="Arial" panose="020B0604020202020204" pitchFamily="34" charset="0"/>
                <a:cs typeface="Arial" panose="020B0604020202020204" pitchFamily="34" charset="0"/>
              </a:rPr>
              <a:t> </a:t>
            </a:r>
            <a:r>
              <a:rPr lang="en-US" sz="1200" b="1" dirty="0" err="1">
                <a:solidFill>
                  <a:srgbClr val="0070C0"/>
                </a:solidFill>
                <a:latin typeface="Arial" panose="020B0604020202020204" pitchFamily="34" charset="0"/>
                <a:cs typeface="Arial" panose="020B0604020202020204" pitchFamily="34" charset="0"/>
              </a:rPr>
              <a:t>E,Tajti</a:t>
            </a:r>
            <a:r>
              <a:rPr lang="en-US" sz="1200" b="1" dirty="0">
                <a:solidFill>
                  <a:srgbClr val="0070C0"/>
                </a:solidFill>
                <a:latin typeface="Arial" panose="020B0604020202020204" pitchFamily="34" charset="0"/>
                <a:cs typeface="Arial" panose="020B0604020202020204" pitchFamily="34" charset="0"/>
              </a:rPr>
              <a:t> P, Hall AB, Vemmou E, Nikolakopoulos I, Rangan BV, Abdullah S, Banerjee S, </a:t>
            </a:r>
            <a:r>
              <a:rPr lang="en-US" sz="1200" b="1" dirty="0" err="1">
                <a:solidFill>
                  <a:srgbClr val="0070C0"/>
                </a:solidFill>
                <a:latin typeface="Arial" panose="020B0604020202020204" pitchFamily="34" charset="0"/>
                <a:cs typeface="Arial" panose="020B0604020202020204" pitchFamily="34" charset="0"/>
              </a:rPr>
              <a:t>Brilakis</a:t>
            </a:r>
            <a:r>
              <a:rPr lang="en-US" sz="1200" b="1" dirty="0">
                <a:solidFill>
                  <a:srgbClr val="0070C0"/>
                </a:solidFill>
                <a:latin typeface="Arial" panose="020B0604020202020204" pitchFamily="34" charset="0"/>
                <a:cs typeface="Arial" panose="020B0604020202020204" pitchFamily="34" charset="0"/>
              </a:rPr>
              <a:t> ES.</a:t>
            </a:r>
            <a:r>
              <a:rPr lang="en-US" sz="1200" b="1" dirty="0">
                <a:latin typeface="Arial" panose="020B0604020202020204" pitchFamily="34" charset="0"/>
                <a:cs typeface="Arial" panose="020B0604020202020204" pitchFamily="34" charset="0"/>
              </a:rPr>
              <a:t> </a:t>
            </a:r>
            <a:r>
              <a:rPr lang="en-US" sz="1200" b="1" dirty="0">
                <a:solidFill>
                  <a:srgbClr val="92D050"/>
                </a:solidFill>
                <a:latin typeface="Arial" panose="020B0604020202020204" pitchFamily="34" charset="0"/>
                <a:cs typeface="Arial" panose="020B0604020202020204" pitchFamily="34" charset="0"/>
              </a:rPr>
              <a:t>J Invasive </a:t>
            </a:r>
            <a:r>
              <a:rPr lang="en-US" sz="1200" b="1" dirty="0" err="1">
                <a:solidFill>
                  <a:srgbClr val="92D050"/>
                </a:solidFill>
                <a:latin typeface="Arial" panose="020B0604020202020204" pitchFamily="34" charset="0"/>
                <a:cs typeface="Arial" panose="020B0604020202020204" pitchFamily="34" charset="0"/>
              </a:rPr>
              <a:t>Cardiol</a:t>
            </a:r>
            <a:r>
              <a:rPr lang="en-US" sz="1200" b="1" dirty="0">
                <a:solidFill>
                  <a:srgbClr val="92D050"/>
                </a:solidFill>
                <a:latin typeface="Arial" panose="020B0604020202020204" pitchFamily="34" charset="0"/>
                <a:cs typeface="Arial" panose="020B0604020202020204" pitchFamily="34" charset="0"/>
              </a:rPr>
              <a:t>. 2018 [in press]</a:t>
            </a:r>
            <a:endParaRPr lang="en-US" sz="1200" dirty="0">
              <a:latin typeface="Arial" panose="020B0604020202020204" pitchFamily="34" charset="0"/>
              <a:cs typeface="Arial" panose="020B0604020202020204" pitchFamily="34" charset="0"/>
            </a:endParaRPr>
          </a:p>
          <a:p>
            <a:endParaRPr lang="en-US" sz="1200"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9864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5DA767-5F68-4FC6-A718-D68EBCA4C377}"/>
              </a:ext>
            </a:extLst>
          </p:cNvPr>
          <p:cNvPicPr>
            <a:picLocks noChangeAspect="1"/>
          </p:cNvPicPr>
          <p:nvPr/>
        </p:nvPicPr>
        <p:blipFill rotWithShape="1">
          <a:blip r:embed="rId2"/>
          <a:srcRect l="26353" t="20795" r="39175" b="25627"/>
          <a:stretch/>
        </p:blipFill>
        <p:spPr>
          <a:xfrm>
            <a:off x="-696" y="1984453"/>
            <a:ext cx="6065241" cy="5302545"/>
          </a:xfrm>
          <a:prstGeom prst="rect">
            <a:avLst/>
          </a:prstGeom>
        </p:spPr>
      </p:pic>
      <p:sp>
        <p:nvSpPr>
          <p:cNvPr id="3" name="Title 1">
            <a:extLst>
              <a:ext uri="{FF2B5EF4-FFF2-40B4-BE49-F238E27FC236}">
                <a16:creationId xmlns:a16="http://schemas.microsoft.com/office/drawing/2014/main" id="{6607E733-FBBC-4BAC-8747-92071F3B5E7A}"/>
              </a:ext>
            </a:extLst>
          </p:cNvPr>
          <p:cNvSpPr txBox="1">
            <a:spLocks/>
          </p:cNvSpPr>
          <p:nvPr/>
        </p:nvSpPr>
        <p:spPr>
          <a:xfrm>
            <a:off x="6381066" y="3234112"/>
            <a:ext cx="4864217" cy="5746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99" b="1" i="1" dirty="0">
                <a:solidFill>
                  <a:srgbClr val="92D050"/>
                </a:solidFill>
                <a:latin typeface="Arial"/>
                <a:ea typeface="+mn-ea"/>
                <a:cs typeface="+mn-cs"/>
              </a:rPr>
              <a:t>Use of the </a:t>
            </a:r>
            <a:r>
              <a:rPr lang="en-US" sz="2799" b="1" i="1" dirty="0" err="1">
                <a:solidFill>
                  <a:srgbClr val="92D050"/>
                </a:solidFill>
                <a:latin typeface="Arial"/>
                <a:ea typeface="+mn-ea"/>
                <a:cs typeface="+mn-cs"/>
              </a:rPr>
              <a:t>DyeVert</a:t>
            </a:r>
            <a:r>
              <a:rPr lang="en-US" sz="2799" b="1" i="1" dirty="0">
                <a:solidFill>
                  <a:srgbClr val="92D050"/>
                </a:solidFill>
                <a:latin typeface="Arial"/>
                <a:ea typeface="+mn-ea"/>
                <a:cs typeface="+mn-cs"/>
              </a:rPr>
              <a:t> System</a:t>
            </a:r>
          </a:p>
        </p:txBody>
      </p:sp>
      <p:sp>
        <p:nvSpPr>
          <p:cNvPr id="5" name="Rectangle 4">
            <a:extLst>
              <a:ext uri="{FF2B5EF4-FFF2-40B4-BE49-F238E27FC236}">
                <a16:creationId xmlns:a16="http://schemas.microsoft.com/office/drawing/2014/main" id="{A1A632D6-567E-4BFB-8AAE-C18CA95E0496}"/>
              </a:ext>
            </a:extLst>
          </p:cNvPr>
          <p:cNvSpPr/>
          <p:nvPr/>
        </p:nvSpPr>
        <p:spPr>
          <a:xfrm>
            <a:off x="5954375" y="4127892"/>
            <a:ext cx="6392412" cy="1015663"/>
          </a:xfrm>
          <a:prstGeom prst="rect">
            <a:avLst/>
          </a:prstGeom>
        </p:spPr>
        <p:txBody>
          <a:bodyPr wrap="square">
            <a:spAutoFit/>
          </a:bodyPr>
          <a:lstStyle/>
          <a:p>
            <a:r>
              <a:rPr lang="en-US" sz="1200" dirty="0">
                <a:solidFill>
                  <a:srgbClr val="0070C0"/>
                </a:solidFill>
                <a:latin typeface="Arial" panose="020B0604020202020204" pitchFamily="34" charset="0"/>
                <a:cs typeface="Arial" panose="020B0604020202020204" pitchFamily="34" charset="0"/>
              </a:rPr>
              <a:t>Peter </a:t>
            </a:r>
            <a:r>
              <a:rPr lang="en-US" sz="1200" dirty="0" err="1">
                <a:solidFill>
                  <a:srgbClr val="0070C0"/>
                </a:solidFill>
                <a:latin typeface="Arial" panose="020B0604020202020204" pitchFamily="34" charset="0"/>
                <a:cs typeface="Arial" panose="020B0604020202020204" pitchFamily="34" charset="0"/>
              </a:rPr>
              <a:t>Tajti</a:t>
            </a:r>
            <a:r>
              <a:rPr lang="en-US" sz="1200" dirty="0">
                <a:solidFill>
                  <a:srgbClr val="0070C0"/>
                </a:solidFill>
                <a:latin typeface="Arial" panose="020B0604020202020204" pitchFamily="34" charset="0"/>
                <a:cs typeface="Arial" panose="020B0604020202020204" pitchFamily="34" charset="0"/>
              </a:rPr>
              <a:t>, MD;  </a:t>
            </a:r>
            <a:r>
              <a:rPr lang="en-US" sz="1200" dirty="0" err="1">
                <a:solidFill>
                  <a:srgbClr val="0070C0"/>
                </a:solidFill>
                <a:latin typeface="Arial" panose="020B0604020202020204" pitchFamily="34" charset="0"/>
                <a:cs typeface="Arial" panose="020B0604020202020204" pitchFamily="34" charset="0"/>
              </a:rPr>
              <a:t>Iosif</a:t>
            </a:r>
            <a:r>
              <a:rPr lang="en-US" sz="1200" dirty="0">
                <a:solidFill>
                  <a:srgbClr val="0070C0"/>
                </a:solidFill>
                <a:latin typeface="Arial" panose="020B0604020202020204" pitchFamily="34" charset="0"/>
                <a:cs typeface="Arial" panose="020B0604020202020204" pitchFamily="34" charset="0"/>
              </a:rPr>
              <a:t> </a:t>
            </a:r>
            <a:r>
              <a:rPr lang="en-US" sz="1200" dirty="0" err="1">
                <a:solidFill>
                  <a:srgbClr val="0070C0"/>
                </a:solidFill>
                <a:latin typeface="Arial" panose="020B0604020202020204" pitchFamily="34" charset="0"/>
                <a:cs typeface="Arial" panose="020B0604020202020204" pitchFamily="34" charset="0"/>
              </a:rPr>
              <a:t>Xenogiannis</a:t>
            </a:r>
            <a:r>
              <a:rPr lang="en-US" sz="1200" dirty="0">
                <a:solidFill>
                  <a:srgbClr val="0070C0"/>
                </a:solidFill>
                <a:latin typeface="Arial" panose="020B0604020202020204" pitchFamily="34" charset="0"/>
                <a:cs typeface="Arial" panose="020B0604020202020204" pitchFamily="34" charset="0"/>
              </a:rPr>
              <a:t>, MD;  Allison Hall, MD;  M. Nicholas Burke, MD;  Ivan Chavez, MD; Santiago Garcia, MD;  Mario </a:t>
            </a:r>
            <a:r>
              <a:rPr lang="en-US" sz="1200" dirty="0" err="1">
                <a:solidFill>
                  <a:srgbClr val="0070C0"/>
                </a:solidFill>
                <a:latin typeface="Arial" panose="020B0604020202020204" pitchFamily="34" charset="0"/>
                <a:cs typeface="Arial" panose="020B0604020202020204" pitchFamily="34" charset="0"/>
              </a:rPr>
              <a:t>Gössl</a:t>
            </a:r>
            <a:r>
              <a:rPr lang="en-US" sz="1200" dirty="0">
                <a:solidFill>
                  <a:srgbClr val="0070C0"/>
                </a:solidFill>
                <a:latin typeface="Arial" panose="020B0604020202020204" pitchFamily="34" charset="0"/>
                <a:cs typeface="Arial" panose="020B0604020202020204" pitchFamily="34" charset="0"/>
              </a:rPr>
              <a:t>, MD, PhD;  Michael Mooney, MD;  Anil </a:t>
            </a:r>
            <a:r>
              <a:rPr lang="en-US" sz="1200" dirty="0" err="1">
                <a:solidFill>
                  <a:srgbClr val="0070C0"/>
                </a:solidFill>
                <a:latin typeface="Arial" panose="020B0604020202020204" pitchFamily="34" charset="0"/>
                <a:cs typeface="Arial" panose="020B0604020202020204" pitchFamily="34" charset="0"/>
              </a:rPr>
              <a:t>Poulose</a:t>
            </a:r>
            <a:r>
              <a:rPr lang="en-US" sz="1200" dirty="0">
                <a:solidFill>
                  <a:srgbClr val="0070C0"/>
                </a:solidFill>
                <a:latin typeface="Arial" panose="020B0604020202020204" pitchFamily="34" charset="0"/>
                <a:cs typeface="Arial" panose="020B0604020202020204" pitchFamily="34" charset="0"/>
              </a:rPr>
              <a:t>, MD;  Paul </a:t>
            </a:r>
            <a:r>
              <a:rPr lang="en-US" sz="1200" dirty="0" err="1">
                <a:solidFill>
                  <a:srgbClr val="0070C0"/>
                </a:solidFill>
                <a:latin typeface="Arial" panose="020B0604020202020204" pitchFamily="34" charset="0"/>
                <a:cs typeface="Arial" panose="020B0604020202020204" pitchFamily="34" charset="0"/>
              </a:rPr>
              <a:t>Sorajja</a:t>
            </a:r>
            <a:r>
              <a:rPr lang="en-US" sz="1200" dirty="0">
                <a:solidFill>
                  <a:srgbClr val="0070C0"/>
                </a:solidFill>
                <a:latin typeface="Arial" panose="020B0604020202020204" pitchFamily="34" charset="0"/>
                <a:cs typeface="Arial" panose="020B0604020202020204" pitchFamily="34" charset="0"/>
              </a:rPr>
              <a:t>, MD; Yale Wang, MD;  </a:t>
            </a:r>
            <a:r>
              <a:rPr lang="en-US" sz="1200" dirty="0" err="1">
                <a:solidFill>
                  <a:srgbClr val="0070C0"/>
                </a:solidFill>
                <a:latin typeface="Arial" panose="020B0604020202020204" pitchFamily="34" charset="0"/>
                <a:cs typeface="Arial" panose="020B0604020202020204" pitchFamily="34" charset="0"/>
              </a:rPr>
              <a:t>Evangelia</a:t>
            </a:r>
            <a:r>
              <a:rPr lang="en-US" sz="1200" dirty="0">
                <a:solidFill>
                  <a:srgbClr val="0070C0"/>
                </a:solidFill>
                <a:latin typeface="Arial" panose="020B0604020202020204" pitchFamily="34" charset="0"/>
                <a:cs typeface="Arial" panose="020B0604020202020204" pitchFamily="34" charset="0"/>
              </a:rPr>
              <a:t> Vemmou, MD;  Ilias Nikolakopoulos, MD; Pamela Morley, RN; </a:t>
            </a:r>
            <a:r>
              <a:rPr lang="en-US" sz="1200" dirty="0" err="1">
                <a:solidFill>
                  <a:srgbClr val="0070C0"/>
                </a:solidFill>
                <a:latin typeface="Arial" panose="020B0604020202020204" pitchFamily="34" charset="0"/>
                <a:cs typeface="Arial" panose="020B0604020202020204" pitchFamily="34" charset="0"/>
              </a:rPr>
              <a:t>Bavana</a:t>
            </a:r>
            <a:r>
              <a:rPr lang="en-US" sz="1200" dirty="0">
                <a:solidFill>
                  <a:srgbClr val="0070C0"/>
                </a:solidFill>
                <a:latin typeface="Arial" panose="020B0604020202020204" pitchFamily="34" charset="0"/>
                <a:cs typeface="Arial" panose="020B0604020202020204" pitchFamily="34" charset="0"/>
              </a:rPr>
              <a:t> V. </a:t>
            </a:r>
            <a:r>
              <a:rPr lang="en-US" sz="1200" dirty="0" err="1">
                <a:solidFill>
                  <a:srgbClr val="0070C0"/>
                </a:solidFill>
                <a:latin typeface="Arial" panose="020B0604020202020204" pitchFamily="34" charset="0"/>
                <a:cs typeface="Arial" panose="020B0604020202020204" pitchFamily="34" charset="0"/>
              </a:rPr>
              <a:t>Rangan</a:t>
            </a:r>
            <a:r>
              <a:rPr lang="en-US" sz="1200" dirty="0">
                <a:solidFill>
                  <a:srgbClr val="0070C0"/>
                </a:solidFill>
                <a:latin typeface="Arial" panose="020B0604020202020204" pitchFamily="34" charset="0"/>
                <a:cs typeface="Arial" panose="020B0604020202020204" pitchFamily="34" charset="0"/>
              </a:rPr>
              <a:t>, BDS, MPH;  </a:t>
            </a:r>
            <a:r>
              <a:rPr lang="en-US" sz="1200" dirty="0" err="1">
                <a:solidFill>
                  <a:srgbClr val="0070C0"/>
                </a:solidFill>
                <a:latin typeface="Arial" panose="020B0604020202020204" pitchFamily="34" charset="0"/>
                <a:cs typeface="Arial" panose="020B0604020202020204" pitchFamily="34" charset="0"/>
              </a:rPr>
              <a:t>Imre</a:t>
            </a:r>
            <a:r>
              <a:rPr lang="en-US" sz="1200" dirty="0">
                <a:solidFill>
                  <a:srgbClr val="0070C0"/>
                </a:solidFill>
                <a:latin typeface="Arial" panose="020B0604020202020204" pitchFamily="34" charset="0"/>
                <a:cs typeface="Arial" panose="020B0604020202020204" pitchFamily="34" charset="0"/>
              </a:rPr>
              <a:t> </a:t>
            </a:r>
            <a:r>
              <a:rPr lang="en-US" sz="1200" dirty="0" err="1">
                <a:solidFill>
                  <a:srgbClr val="0070C0"/>
                </a:solidFill>
                <a:latin typeface="Arial" panose="020B0604020202020204" pitchFamily="34" charset="0"/>
                <a:cs typeface="Arial" panose="020B0604020202020204" pitchFamily="34" charset="0"/>
              </a:rPr>
              <a:t>Ungi</a:t>
            </a:r>
            <a:r>
              <a:rPr lang="en-US" sz="1200" dirty="0">
                <a:solidFill>
                  <a:srgbClr val="0070C0"/>
                </a:solidFill>
                <a:latin typeface="Arial" panose="020B0604020202020204" pitchFamily="34" charset="0"/>
                <a:cs typeface="Arial" panose="020B0604020202020204" pitchFamily="34" charset="0"/>
              </a:rPr>
              <a:t>, MD, PhD;  </a:t>
            </a:r>
            <a:r>
              <a:rPr lang="en-US" sz="1200" dirty="0" err="1">
                <a:solidFill>
                  <a:srgbClr val="0070C0"/>
                </a:solidFill>
                <a:latin typeface="Arial" panose="020B0604020202020204" pitchFamily="34" charset="0"/>
                <a:cs typeface="Arial" panose="020B0604020202020204" pitchFamily="34" charset="0"/>
              </a:rPr>
              <a:t>Emmanouil</a:t>
            </a:r>
            <a:r>
              <a:rPr lang="en-US" sz="1200" dirty="0">
                <a:solidFill>
                  <a:srgbClr val="0070C0"/>
                </a:solidFill>
                <a:latin typeface="Arial" panose="020B0604020202020204" pitchFamily="34" charset="0"/>
                <a:cs typeface="Arial" panose="020B0604020202020204" pitchFamily="34" charset="0"/>
              </a:rPr>
              <a:t> S. </a:t>
            </a:r>
            <a:r>
              <a:rPr lang="en-US" sz="1200" dirty="0" err="1">
                <a:solidFill>
                  <a:srgbClr val="0070C0"/>
                </a:solidFill>
                <a:latin typeface="Arial" panose="020B0604020202020204" pitchFamily="34" charset="0"/>
                <a:cs typeface="Arial" panose="020B0604020202020204" pitchFamily="34" charset="0"/>
              </a:rPr>
              <a:t>Brilakis</a:t>
            </a:r>
            <a:r>
              <a:rPr lang="en-US" sz="1200" dirty="0">
                <a:solidFill>
                  <a:srgbClr val="0070C0"/>
                </a:solidFill>
                <a:latin typeface="Arial" panose="020B0604020202020204" pitchFamily="34" charset="0"/>
                <a:cs typeface="Arial" panose="020B0604020202020204" pitchFamily="34" charset="0"/>
              </a:rPr>
              <a:t>, MD, PhD, </a:t>
            </a:r>
            <a:r>
              <a:rPr lang="en-US" sz="1200" dirty="0">
                <a:solidFill>
                  <a:srgbClr val="92D050"/>
                </a:solidFill>
                <a:latin typeface="Arial" panose="020B0604020202020204" pitchFamily="34" charset="0"/>
                <a:cs typeface="Arial" panose="020B0604020202020204" pitchFamily="34" charset="0"/>
              </a:rPr>
              <a:t>J Invasive </a:t>
            </a:r>
            <a:r>
              <a:rPr lang="en-US" sz="1200" dirty="0" err="1">
                <a:solidFill>
                  <a:srgbClr val="92D050"/>
                </a:solidFill>
                <a:latin typeface="Arial" panose="020B0604020202020204" pitchFamily="34" charset="0"/>
                <a:cs typeface="Arial" panose="020B0604020202020204" pitchFamily="34" charset="0"/>
              </a:rPr>
              <a:t>Cardiol</a:t>
            </a:r>
            <a:r>
              <a:rPr lang="en-US" sz="1200" dirty="0">
                <a:solidFill>
                  <a:srgbClr val="92D050"/>
                </a:solidFill>
                <a:latin typeface="Arial" panose="020B0604020202020204" pitchFamily="34" charset="0"/>
                <a:cs typeface="Arial" panose="020B0604020202020204" pitchFamily="34" charset="0"/>
              </a:rPr>
              <a:t> 2019;31(9):253-259. </a:t>
            </a:r>
          </a:p>
        </p:txBody>
      </p:sp>
    </p:spTree>
    <p:extLst>
      <p:ext uri="{BB962C8B-B14F-4D97-AF65-F5344CB8AC3E}">
        <p14:creationId xmlns:p14="http://schemas.microsoft.com/office/powerpoint/2010/main" val="1690233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4EE314-7AEE-451C-BA49-D6FE7FED13CF}"/>
              </a:ext>
            </a:extLst>
          </p:cNvPr>
          <p:cNvSpPr txBox="1"/>
          <p:nvPr/>
        </p:nvSpPr>
        <p:spPr>
          <a:xfrm>
            <a:off x="3947890" y="1738121"/>
            <a:ext cx="4296222" cy="461665"/>
          </a:xfrm>
          <a:prstGeom prst="rect">
            <a:avLst/>
          </a:prstGeom>
          <a:noFill/>
        </p:spPr>
        <p:txBody>
          <a:bodyPr wrap="square" rtlCol="0">
            <a:spAutoFit/>
          </a:bodyPr>
          <a:lstStyle/>
          <a:p>
            <a:pPr algn="ctr"/>
            <a:r>
              <a:rPr lang="en-US" sz="2400" b="1" i="1" dirty="0">
                <a:solidFill>
                  <a:srgbClr val="92D050"/>
                </a:solidFill>
                <a:latin typeface="Arial" panose="020B0604020202020204" pitchFamily="34" charset="0"/>
                <a:cs typeface="Arial" panose="020B0604020202020204" pitchFamily="34" charset="0"/>
              </a:rPr>
              <a:t>CKD vs no CKD</a:t>
            </a:r>
          </a:p>
        </p:txBody>
      </p:sp>
      <p:sp>
        <p:nvSpPr>
          <p:cNvPr id="3" name="Rectangle 2">
            <a:extLst>
              <a:ext uri="{FF2B5EF4-FFF2-40B4-BE49-F238E27FC236}">
                <a16:creationId xmlns:a16="http://schemas.microsoft.com/office/drawing/2014/main" id="{5140217A-AA9A-4076-A7A8-EFDEF500A09C}"/>
              </a:ext>
            </a:extLst>
          </p:cNvPr>
          <p:cNvSpPr/>
          <p:nvPr/>
        </p:nvSpPr>
        <p:spPr>
          <a:xfrm>
            <a:off x="1573162" y="6657570"/>
            <a:ext cx="9409471" cy="646331"/>
          </a:xfrm>
          <a:prstGeom prst="rect">
            <a:avLst/>
          </a:prstGeom>
        </p:spPr>
        <p:txBody>
          <a:bodyPr wrap="square">
            <a:spAutoFit/>
          </a:bodyPr>
          <a:lstStyle/>
          <a:p>
            <a:r>
              <a:rPr lang="en-US" sz="1200" b="1" dirty="0" err="1">
                <a:solidFill>
                  <a:srgbClr val="0070C0"/>
                </a:solidFill>
                <a:latin typeface="Arial" panose="020B0604020202020204" pitchFamily="34" charset="0"/>
                <a:cs typeface="Arial" panose="020B0604020202020204" pitchFamily="34" charset="0"/>
              </a:rPr>
              <a:t>Tajti</a:t>
            </a:r>
            <a:r>
              <a:rPr lang="en-US" sz="1200" b="1" dirty="0">
                <a:solidFill>
                  <a:srgbClr val="0070C0"/>
                </a:solidFill>
                <a:latin typeface="Arial" panose="020B0604020202020204" pitchFamily="34" charset="0"/>
                <a:cs typeface="Arial" panose="020B0604020202020204" pitchFamily="34" charset="0"/>
              </a:rPr>
              <a:t> P, Karatasakis A, </a:t>
            </a:r>
            <a:r>
              <a:rPr lang="en-US" sz="1200" b="1" dirty="0" err="1">
                <a:solidFill>
                  <a:srgbClr val="0070C0"/>
                </a:solidFill>
                <a:latin typeface="Arial" panose="020B0604020202020204" pitchFamily="34" charset="0"/>
                <a:cs typeface="Arial" panose="020B0604020202020204" pitchFamily="34" charset="0"/>
              </a:rPr>
              <a:t>Danek</a:t>
            </a:r>
            <a:r>
              <a:rPr lang="en-US" sz="1200" b="1" dirty="0">
                <a:solidFill>
                  <a:srgbClr val="0070C0"/>
                </a:solidFill>
                <a:latin typeface="Arial" panose="020B0604020202020204" pitchFamily="34" charset="0"/>
                <a:cs typeface="Arial" panose="020B0604020202020204" pitchFamily="34" charset="0"/>
              </a:rPr>
              <a:t> BA, </a:t>
            </a:r>
            <a:r>
              <a:rPr lang="en-US" sz="1200" b="1" dirty="0" err="1">
                <a:solidFill>
                  <a:srgbClr val="0070C0"/>
                </a:solidFill>
                <a:latin typeface="Arial" panose="020B0604020202020204" pitchFamily="34" charset="0"/>
                <a:cs typeface="Arial" panose="020B0604020202020204" pitchFamily="34" charset="0"/>
              </a:rPr>
              <a:t>Alaswad</a:t>
            </a:r>
            <a:r>
              <a:rPr lang="en-US" sz="1200" b="1" dirty="0">
                <a:solidFill>
                  <a:srgbClr val="0070C0"/>
                </a:solidFill>
                <a:latin typeface="Arial" panose="020B0604020202020204" pitchFamily="34" charset="0"/>
                <a:cs typeface="Arial" panose="020B0604020202020204" pitchFamily="34" charset="0"/>
              </a:rPr>
              <a:t> K, </a:t>
            </a:r>
            <a:r>
              <a:rPr lang="en-US" sz="1200" b="1" dirty="0" err="1">
                <a:solidFill>
                  <a:srgbClr val="0070C0"/>
                </a:solidFill>
                <a:latin typeface="Arial" panose="020B0604020202020204" pitchFamily="34" charset="0"/>
                <a:cs typeface="Arial" panose="020B0604020202020204" pitchFamily="34" charset="0"/>
              </a:rPr>
              <a:t>Karmpaliotis</a:t>
            </a:r>
            <a:r>
              <a:rPr lang="en-US" sz="1200" b="1" dirty="0">
                <a:solidFill>
                  <a:srgbClr val="0070C0"/>
                </a:solidFill>
                <a:latin typeface="Arial" panose="020B0604020202020204" pitchFamily="34" charset="0"/>
                <a:cs typeface="Arial" panose="020B0604020202020204" pitchFamily="34" charset="0"/>
              </a:rPr>
              <a:t> D, Jaffer FA, Choi JW, Yeh RW, Patel MP, Mahmud E, Burke MN, </a:t>
            </a:r>
            <a:r>
              <a:rPr lang="en-US" sz="1200" b="1" dirty="0" err="1">
                <a:solidFill>
                  <a:srgbClr val="0070C0"/>
                </a:solidFill>
                <a:latin typeface="Arial" panose="020B0604020202020204" pitchFamily="34" charset="0"/>
                <a:cs typeface="Arial" panose="020B0604020202020204" pitchFamily="34" charset="0"/>
              </a:rPr>
              <a:t>Krestyaninov</a:t>
            </a:r>
            <a:r>
              <a:rPr lang="en-US" sz="1200" b="1" dirty="0">
                <a:solidFill>
                  <a:srgbClr val="0070C0"/>
                </a:solidFill>
                <a:latin typeface="Arial" panose="020B0604020202020204" pitchFamily="34" charset="0"/>
                <a:cs typeface="Arial" panose="020B0604020202020204" pitchFamily="34" charset="0"/>
              </a:rPr>
              <a:t> O, </a:t>
            </a:r>
            <a:r>
              <a:rPr lang="en-US" sz="1200" b="1" dirty="0" err="1">
                <a:solidFill>
                  <a:srgbClr val="0070C0"/>
                </a:solidFill>
                <a:latin typeface="Arial" panose="020B0604020202020204" pitchFamily="34" charset="0"/>
                <a:cs typeface="Arial" panose="020B0604020202020204" pitchFamily="34" charset="0"/>
              </a:rPr>
              <a:t>Khelimskii</a:t>
            </a:r>
            <a:r>
              <a:rPr lang="en-US" sz="1200" b="1" dirty="0">
                <a:solidFill>
                  <a:srgbClr val="0070C0"/>
                </a:solidFill>
                <a:latin typeface="Arial" panose="020B0604020202020204" pitchFamily="34" charset="0"/>
                <a:cs typeface="Arial" panose="020B0604020202020204" pitchFamily="34" charset="0"/>
              </a:rPr>
              <a:t> D, Toma C, Doing AH, </a:t>
            </a:r>
            <a:r>
              <a:rPr lang="en-US" sz="1200" b="1" dirty="0" err="1">
                <a:solidFill>
                  <a:srgbClr val="0070C0"/>
                </a:solidFill>
                <a:latin typeface="Arial" panose="020B0604020202020204" pitchFamily="34" charset="0"/>
                <a:cs typeface="Arial" panose="020B0604020202020204" pitchFamily="34" charset="0"/>
              </a:rPr>
              <a:t>Uretsky</a:t>
            </a:r>
            <a:r>
              <a:rPr lang="en-US" sz="1200" b="1" dirty="0">
                <a:solidFill>
                  <a:srgbClr val="0070C0"/>
                </a:solidFill>
                <a:latin typeface="Arial" panose="020B0604020202020204" pitchFamily="34" charset="0"/>
                <a:cs typeface="Arial" panose="020B0604020202020204" pitchFamily="34" charset="0"/>
              </a:rPr>
              <a:t> B, </a:t>
            </a:r>
            <a:r>
              <a:rPr lang="en-US" sz="1200" b="1" dirty="0" err="1">
                <a:solidFill>
                  <a:srgbClr val="0070C0"/>
                </a:solidFill>
                <a:latin typeface="Arial" panose="020B0604020202020204" pitchFamily="34" charset="0"/>
                <a:cs typeface="Arial" panose="020B0604020202020204" pitchFamily="34" charset="0"/>
              </a:rPr>
              <a:t>Koutouzis</a:t>
            </a:r>
            <a:r>
              <a:rPr lang="en-US" sz="1200" b="1" dirty="0">
                <a:solidFill>
                  <a:srgbClr val="0070C0"/>
                </a:solidFill>
                <a:latin typeface="Arial" panose="020B0604020202020204" pitchFamily="34" charset="0"/>
                <a:cs typeface="Arial" panose="020B0604020202020204" pitchFamily="34" charset="0"/>
              </a:rPr>
              <a:t> M, </a:t>
            </a:r>
            <a:r>
              <a:rPr lang="en-US" sz="1200" b="1" dirty="0" err="1">
                <a:solidFill>
                  <a:srgbClr val="0070C0"/>
                </a:solidFill>
                <a:latin typeface="Arial" panose="020B0604020202020204" pitchFamily="34" charset="0"/>
                <a:cs typeface="Arial" panose="020B0604020202020204" pitchFamily="34" charset="0"/>
              </a:rPr>
              <a:t>Tsiafoutis</a:t>
            </a:r>
            <a:r>
              <a:rPr lang="en-US" sz="1200" b="1" dirty="0">
                <a:solidFill>
                  <a:srgbClr val="0070C0"/>
                </a:solidFill>
                <a:latin typeface="Arial" panose="020B0604020202020204" pitchFamily="34" charset="0"/>
                <a:cs typeface="Arial" panose="020B0604020202020204" pitchFamily="34" charset="0"/>
              </a:rPr>
              <a:t> I, Wyman RM, Garcia S, </a:t>
            </a:r>
            <a:r>
              <a:rPr lang="en-US" sz="1200" b="1" dirty="0" err="1">
                <a:solidFill>
                  <a:srgbClr val="0070C0"/>
                </a:solidFill>
                <a:latin typeface="Arial" panose="020B0604020202020204" pitchFamily="34" charset="0"/>
                <a:cs typeface="Arial" panose="020B0604020202020204" pitchFamily="34" charset="0"/>
              </a:rPr>
              <a:t>Holper</a:t>
            </a:r>
            <a:r>
              <a:rPr lang="en-US" sz="1200" b="1" dirty="0">
                <a:solidFill>
                  <a:srgbClr val="0070C0"/>
                </a:solidFill>
                <a:latin typeface="Arial" panose="020B0604020202020204" pitchFamily="34" charset="0"/>
                <a:cs typeface="Arial" panose="020B0604020202020204" pitchFamily="34" charset="0"/>
              </a:rPr>
              <a:t> E, </a:t>
            </a:r>
            <a:r>
              <a:rPr lang="en-US" sz="1200" b="1" dirty="0" err="1">
                <a:solidFill>
                  <a:srgbClr val="0070C0"/>
                </a:solidFill>
                <a:latin typeface="Arial" panose="020B0604020202020204" pitchFamily="34" charset="0"/>
                <a:cs typeface="Arial" panose="020B0604020202020204" pitchFamily="34" charset="0"/>
              </a:rPr>
              <a:t>Xenogiannis</a:t>
            </a:r>
            <a:r>
              <a:rPr lang="en-US" sz="1200" b="1" dirty="0">
                <a:solidFill>
                  <a:srgbClr val="0070C0"/>
                </a:solidFill>
                <a:latin typeface="Arial" panose="020B0604020202020204" pitchFamily="34" charset="0"/>
                <a:cs typeface="Arial" panose="020B0604020202020204" pitchFamily="34" charset="0"/>
              </a:rPr>
              <a:t> I, </a:t>
            </a:r>
            <a:r>
              <a:rPr lang="en-US" sz="1200" b="1" dirty="0" err="1">
                <a:solidFill>
                  <a:srgbClr val="0070C0"/>
                </a:solidFill>
                <a:latin typeface="Arial" panose="020B0604020202020204" pitchFamily="34" charset="0"/>
                <a:cs typeface="Arial" panose="020B0604020202020204" pitchFamily="34" charset="0"/>
              </a:rPr>
              <a:t>Rangan</a:t>
            </a:r>
            <a:r>
              <a:rPr lang="en-US" sz="1200" b="1" dirty="0">
                <a:solidFill>
                  <a:srgbClr val="0070C0"/>
                </a:solidFill>
                <a:latin typeface="Arial" panose="020B0604020202020204" pitchFamily="34" charset="0"/>
                <a:cs typeface="Arial" panose="020B0604020202020204" pitchFamily="34" charset="0"/>
              </a:rPr>
              <a:t> BV, Banerjee S, </a:t>
            </a:r>
            <a:r>
              <a:rPr lang="en-US" sz="1200" b="1" dirty="0" err="1">
                <a:solidFill>
                  <a:srgbClr val="0070C0"/>
                </a:solidFill>
                <a:latin typeface="Arial" panose="020B0604020202020204" pitchFamily="34" charset="0"/>
                <a:cs typeface="Arial" panose="020B0604020202020204" pitchFamily="34" charset="0"/>
              </a:rPr>
              <a:t>Ungi</a:t>
            </a:r>
            <a:r>
              <a:rPr lang="en-US" sz="1200" b="1" dirty="0">
                <a:solidFill>
                  <a:srgbClr val="0070C0"/>
                </a:solidFill>
                <a:latin typeface="Arial" panose="020B0604020202020204" pitchFamily="34" charset="0"/>
                <a:cs typeface="Arial" panose="020B0604020202020204" pitchFamily="34" charset="0"/>
              </a:rPr>
              <a:t> I, </a:t>
            </a:r>
            <a:r>
              <a:rPr lang="en-US" sz="1200" b="1" dirty="0" err="1">
                <a:solidFill>
                  <a:srgbClr val="0070C0"/>
                </a:solidFill>
                <a:latin typeface="Arial" panose="020B0604020202020204" pitchFamily="34" charset="0"/>
                <a:cs typeface="Arial" panose="020B0604020202020204" pitchFamily="34" charset="0"/>
              </a:rPr>
              <a:t>Brilakis</a:t>
            </a:r>
            <a:r>
              <a:rPr lang="en-US" sz="1200" b="1" dirty="0">
                <a:solidFill>
                  <a:srgbClr val="0070C0"/>
                </a:solidFill>
                <a:latin typeface="Arial" panose="020B0604020202020204" pitchFamily="34" charset="0"/>
                <a:cs typeface="Arial" panose="020B0604020202020204" pitchFamily="34" charset="0"/>
              </a:rPr>
              <a:t> ES.</a:t>
            </a:r>
            <a:r>
              <a:rPr lang="en-US" sz="1200" b="1" dirty="0">
                <a:solidFill>
                  <a:srgbClr val="000000"/>
                </a:solidFill>
                <a:latin typeface="Arial" panose="020B0604020202020204" pitchFamily="34" charset="0"/>
                <a:cs typeface="Arial" panose="020B0604020202020204" pitchFamily="34" charset="0"/>
              </a:rPr>
              <a:t> </a:t>
            </a:r>
            <a:r>
              <a:rPr lang="en-US" sz="1200" b="1" dirty="0">
                <a:solidFill>
                  <a:srgbClr val="92D050"/>
                </a:solidFill>
                <a:latin typeface="Arial" panose="020B0604020202020204" pitchFamily="34" charset="0"/>
                <a:cs typeface="Arial" panose="020B0604020202020204" pitchFamily="34" charset="0"/>
              </a:rPr>
              <a:t>J Invasive </a:t>
            </a:r>
            <a:r>
              <a:rPr lang="en-US" sz="1200" b="1" dirty="0" err="1">
                <a:solidFill>
                  <a:srgbClr val="92D050"/>
                </a:solidFill>
                <a:latin typeface="Arial" panose="020B0604020202020204" pitchFamily="34" charset="0"/>
                <a:cs typeface="Arial" panose="020B0604020202020204" pitchFamily="34" charset="0"/>
              </a:rPr>
              <a:t>Cardiol</a:t>
            </a:r>
            <a:r>
              <a:rPr lang="en-US" sz="1200" b="1" dirty="0">
                <a:solidFill>
                  <a:srgbClr val="92D050"/>
                </a:solidFill>
                <a:latin typeface="Arial" panose="020B0604020202020204" pitchFamily="34" charset="0"/>
                <a:cs typeface="Arial" panose="020B0604020202020204" pitchFamily="34" charset="0"/>
              </a:rPr>
              <a:t>. 2018 Nov;30(11):E113-E121. </a:t>
            </a:r>
            <a:r>
              <a:rPr lang="en-US" sz="1200" b="1" dirty="0" err="1">
                <a:solidFill>
                  <a:srgbClr val="92D050"/>
                </a:solidFill>
                <a:latin typeface="Arial" panose="020B0604020202020204" pitchFamily="34" charset="0"/>
                <a:cs typeface="Arial" panose="020B0604020202020204" pitchFamily="34" charset="0"/>
              </a:rPr>
              <a:t>Epub</a:t>
            </a:r>
            <a:r>
              <a:rPr lang="en-US" sz="1200" b="1" dirty="0">
                <a:solidFill>
                  <a:srgbClr val="92D050"/>
                </a:solidFill>
                <a:latin typeface="Arial" panose="020B0604020202020204" pitchFamily="34" charset="0"/>
                <a:cs typeface="Arial" panose="020B0604020202020204" pitchFamily="34" charset="0"/>
              </a:rPr>
              <a:t> 2018 Sep 15.</a:t>
            </a:r>
            <a:endParaRPr lang="en-US" sz="1200" dirty="0">
              <a:solidFill>
                <a:srgbClr val="92D05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58220B4-D6B8-4F3C-85A0-3EAE7B577015}"/>
              </a:ext>
            </a:extLst>
          </p:cNvPr>
          <p:cNvPicPr>
            <a:picLocks noChangeAspect="1"/>
          </p:cNvPicPr>
          <p:nvPr/>
        </p:nvPicPr>
        <p:blipFill rotWithShape="1">
          <a:blip r:embed="rId2"/>
          <a:srcRect b="44854"/>
          <a:stretch/>
        </p:blipFill>
        <p:spPr>
          <a:xfrm>
            <a:off x="875073" y="2292190"/>
            <a:ext cx="4149213" cy="3917728"/>
          </a:xfrm>
          <a:prstGeom prst="rect">
            <a:avLst/>
          </a:prstGeom>
        </p:spPr>
      </p:pic>
      <p:pic>
        <p:nvPicPr>
          <p:cNvPr id="5" name="Picture 4">
            <a:extLst>
              <a:ext uri="{FF2B5EF4-FFF2-40B4-BE49-F238E27FC236}">
                <a16:creationId xmlns:a16="http://schemas.microsoft.com/office/drawing/2014/main" id="{E502FB5D-CFF8-4F3C-81C1-A4DAC9C7D3EF}"/>
              </a:ext>
            </a:extLst>
          </p:cNvPr>
          <p:cNvPicPr>
            <a:picLocks noChangeAspect="1"/>
          </p:cNvPicPr>
          <p:nvPr/>
        </p:nvPicPr>
        <p:blipFill rotWithShape="1">
          <a:blip r:embed="rId2"/>
          <a:srcRect t="55443"/>
          <a:stretch/>
        </p:blipFill>
        <p:spPr>
          <a:xfrm>
            <a:off x="6012429" y="2721077"/>
            <a:ext cx="4459137" cy="3401962"/>
          </a:xfrm>
          <a:prstGeom prst="rect">
            <a:avLst/>
          </a:prstGeom>
        </p:spPr>
      </p:pic>
    </p:spTree>
    <p:extLst>
      <p:ext uri="{BB962C8B-B14F-4D97-AF65-F5344CB8AC3E}">
        <p14:creationId xmlns:p14="http://schemas.microsoft.com/office/powerpoint/2010/main" val="180207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6504" y="3505197"/>
            <a:ext cx="5542671" cy="830997"/>
          </a:xfrm>
          <a:prstGeom prst="rect">
            <a:avLst/>
          </a:prstGeom>
          <a:noFill/>
        </p:spPr>
        <p:txBody>
          <a:bodyPr wrap="none" rtlCol="0">
            <a:spAutoFit/>
          </a:bodyPr>
          <a:lstStyle/>
          <a:p>
            <a:pPr>
              <a:defRPr/>
            </a:pPr>
            <a:r>
              <a:rPr lang="en-US" sz="4800" b="1" dirty="0">
                <a:solidFill>
                  <a:srgbClr val="000000"/>
                </a:solidFill>
                <a:latin typeface="Arial"/>
              </a:rPr>
              <a:t>B. PUBLICATIONS</a:t>
            </a:r>
          </a:p>
        </p:txBody>
      </p:sp>
    </p:spTree>
    <p:extLst>
      <p:ext uri="{BB962C8B-B14F-4D97-AF65-F5344CB8AC3E}">
        <p14:creationId xmlns:p14="http://schemas.microsoft.com/office/powerpoint/2010/main" val="17241906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50304D-A9C6-46A0-925A-559940B07D6E}"/>
              </a:ext>
            </a:extLst>
          </p:cNvPr>
          <p:cNvPicPr>
            <a:picLocks noChangeAspect="1"/>
          </p:cNvPicPr>
          <p:nvPr/>
        </p:nvPicPr>
        <p:blipFill>
          <a:blip r:embed="rId2"/>
          <a:stretch>
            <a:fillRect/>
          </a:stretch>
        </p:blipFill>
        <p:spPr>
          <a:xfrm>
            <a:off x="159692" y="2258964"/>
            <a:ext cx="4817589" cy="3106994"/>
          </a:xfrm>
          <a:prstGeom prst="rect">
            <a:avLst/>
          </a:prstGeom>
        </p:spPr>
      </p:pic>
      <p:pic>
        <p:nvPicPr>
          <p:cNvPr id="4" name="Picture 3">
            <a:extLst>
              <a:ext uri="{FF2B5EF4-FFF2-40B4-BE49-F238E27FC236}">
                <a16:creationId xmlns:a16="http://schemas.microsoft.com/office/drawing/2014/main" id="{5DA70912-4C2E-4F0B-AB33-C52AA2DECD0C}"/>
              </a:ext>
            </a:extLst>
          </p:cNvPr>
          <p:cNvPicPr>
            <a:picLocks noChangeAspect="1"/>
          </p:cNvPicPr>
          <p:nvPr/>
        </p:nvPicPr>
        <p:blipFill>
          <a:blip r:embed="rId3"/>
          <a:stretch>
            <a:fillRect/>
          </a:stretch>
        </p:blipFill>
        <p:spPr>
          <a:xfrm>
            <a:off x="4977280" y="3303703"/>
            <a:ext cx="7172402" cy="2172800"/>
          </a:xfrm>
          <a:prstGeom prst="rect">
            <a:avLst/>
          </a:prstGeom>
        </p:spPr>
      </p:pic>
      <p:sp>
        <p:nvSpPr>
          <p:cNvPr id="5" name="Rectangle 4">
            <a:extLst>
              <a:ext uri="{FF2B5EF4-FFF2-40B4-BE49-F238E27FC236}">
                <a16:creationId xmlns:a16="http://schemas.microsoft.com/office/drawing/2014/main" id="{9B1BE9DC-7DEB-49A7-997C-7C42D4FD2124}"/>
              </a:ext>
            </a:extLst>
          </p:cNvPr>
          <p:cNvSpPr/>
          <p:nvPr/>
        </p:nvSpPr>
        <p:spPr>
          <a:xfrm>
            <a:off x="1229035" y="6243421"/>
            <a:ext cx="10255044" cy="830997"/>
          </a:xfrm>
          <a:prstGeom prst="rect">
            <a:avLst/>
          </a:prstGeom>
        </p:spPr>
        <p:txBody>
          <a:bodyPr wrap="square">
            <a:spAutoFit/>
          </a:bodyPr>
          <a:lstStyle/>
          <a:p>
            <a:r>
              <a:rPr lang="en-US" sz="1200" b="1" dirty="0" err="1">
                <a:solidFill>
                  <a:srgbClr val="0070C0"/>
                </a:solidFill>
                <a:latin typeface="Arial" panose="020B0604020202020204" pitchFamily="34" charset="0"/>
                <a:cs typeface="Arial" panose="020B0604020202020204" pitchFamily="34" charset="0"/>
              </a:rPr>
              <a:t>Xenogiannis</a:t>
            </a:r>
            <a:r>
              <a:rPr lang="en-US" sz="1200" b="1" dirty="0">
                <a:solidFill>
                  <a:srgbClr val="0070C0"/>
                </a:solidFill>
                <a:latin typeface="Arial" panose="020B0604020202020204" pitchFamily="34" charset="0"/>
                <a:cs typeface="Arial" panose="020B0604020202020204" pitchFamily="34" charset="0"/>
              </a:rPr>
              <a:t> I, </a:t>
            </a:r>
            <a:r>
              <a:rPr lang="en-US" sz="1200" b="1" dirty="0" err="1">
                <a:solidFill>
                  <a:srgbClr val="0070C0"/>
                </a:solidFill>
                <a:latin typeface="Arial" panose="020B0604020202020204" pitchFamily="34" charset="0"/>
                <a:cs typeface="Arial" panose="020B0604020202020204" pitchFamily="34" charset="0"/>
              </a:rPr>
              <a:t>Karmpaliotis</a:t>
            </a:r>
            <a:r>
              <a:rPr lang="en-US" sz="1200" b="1" dirty="0">
                <a:solidFill>
                  <a:srgbClr val="0070C0"/>
                </a:solidFill>
                <a:latin typeface="Arial" panose="020B0604020202020204" pitchFamily="34" charset="0"/>
                <a:cs typeface="Arial" panose="020B0604020202020204" pitchFamily="34" charset="0"/>
              </a:rPr>
              <a:t> D, </a:t>
            </a:r>
            <a:r>
              <a:rPr lang="en-US" sz="1200" b="1" dirty="0" err="1">
                <a:solidFill>
                  <a:srgbClr val="0070C0"/>
                </a:solidFill>
                <a:latin typeface="Arial" panose="020B0604020202020204" pitchFamily="34" charset="0"/>
                <a:cs typeface="Arial" panose="020B0604020202020204" pitchFamily="34" charset="0"/>
              </a:rPr>
              <a:t>Alaswad</a:t>
            </a:r>
            <a:r>
              <a:rPr lang="en-US" sz="1200" b="1" dirty="0">
                <a:solidFill>
                  <a:srgbClr val="0070C0"/>
                </a:solidFill>
                <a:latin typeface="Arial" panose="020B0604020202020204" pitchFamily="34" charset="0"/>
                <a:cs typeface="Arial" panose="020B0604020202020204" pitchFamily="34" charset="0"/>
              </a:rPr>
              <a:t> K, Jaffer FA, Yeh RW, Patel M, Mahmud E, Choi JW, Burke MN, Doing AH, Dattilo P, Toma K,  Smith AJC, </a:t>
            </a:r>
            <a:r>
              <a:rPr lang="en-US" sz="1200" b="1" dirty="0" err="1">
                <a:solidFill>
                  <a:srgbClr val="0070C0"/>
                </a:solidFill>
                <a:latin typeface="Arial" panose="020B0604020202020204" pitchFamily="34" charset="0"/>
                <a:cs typeface="Arial" panose="020B0604020202020204" pitchFamily="34" charset="0"/>
              </a:rPr>
              <a:t>Uretsky</a:t>
            </a:r>
            <a:r>
              <a:rPr lang="en-US" sz="1200" b="1" dirty="0">
                <a:solidFill>
                  <a:srgbClr val="0070C0"/>
                </a:solidFill>
                <a:latin typeface="Arial" panose="020B0604020202020204" pitchFamily="34" charset="0"/>
                <a:cs typeface="Arial" panose="020B0604020202020204" pitchFamily="34" charset="0"/>
              </a:rPr>
              <a:t> B, </a:t>
            </a:r>
            <a:r>
              <a:rPr lang="en-US" sz="1200" b="1" dirty="0" err="1">
                <a:solidFill>
                  <a:srgbClr val="0070C0"/>
                </a:solidFill>
                <a:latin typeface="Arial" panose="020B0604020202020204" pitchFamily="34" charset="0"/>
                <a:cs typeface="Arial" panose="020B0604020202020204" pitchFamily="34" charset="0"/>
              </a:rPr>
              <a:t>Krestyaninov</a:t>
            </a:r>
            <a:r>
              <a:rPr lang="en-US" sz="1200" b="1" dirty="0">
                <a:solidFill>
                  <a:srgbClr val="0070C0"/>
                </a:solidFill>
                <a:latin typeface="Arial" panose="020B0604020202020204" pitchFamily="34" charset="0"/>
                <a:cs typeface="Arial" panose="020B0604020202020204" pitchFamily="34" charset="0"/>
              </a:rPr>
              <a:t> O, </a:t>
            </a:r>
            <a:r>
              <a:rPr lang="en-US" sz="1200" b="1" dirty="0" err="1">
                <a:solidFill>
                  <a:srgbClr val="0070C0"/>
                </a:solidFill>
                <a:latin typeface="Arial" panose="020B0604020202020204" pitchFamily="34" charset="0"/>
                <a:cs typeface="Arial" panose="020B0604020202020204" pitchFamily="34" charset="0"/>
              </a:rPr>
              <a:t>Khelimskii</a:t>
            </a:r>
            <a:r>
              <a:rPr lang="en-US" sz="1200" b="1" dirty="0">
                <a:solidFill>
                  <a:srgbClr val="0070C0"/>
                </a:solidFill>
                <a:latin typeface="Arial" panose="020B0604020202020204" pitchFamily="34" charset="0"/>
                <a:cs typeface="Arial" panose="020B0604020202020204" pitchFamily="34" charset="0"/>
              </a:rPr>
              <a:t> D, </a:t>
            </a:r>
            <a:r>
              <a:rPr lang="en-US" sz="1200" b="1" dirty="0" err="1">
                <a:solidFill>
                  <a:srgbClr val="0070C0"/>
                </a:solidFill>
                <a:latin typeface="Arial" panose="020B0604020202020204" pitchFamily="34" charset="0"/>
                <a:cs typeface="Arial" panose="020B0604020202020204" pitchFamily="34" charset="0"/>
              </a:rPr>
              <a:t>Holper</a:t>
            </a:r>
            <a:r>
              <a:rPr lang="en-US" sz="1200" b="1" dirty="0">
                <a:solidFill>
                  <a:srgbClr val="0070C0"/>
                </a:solidFill>
                <a:latin typeface="Arial" panose="020B0604020202020204" pitchFamily="34" charset="0"/>
                <a:cs typeface="Arial" panose="020B0604020202020204" pitchFamily="34" charset="0"/>
              </a:rPr>
              <a:t> E, Potluri S, Wyman RM, </a:t>
            </a:r>
            <a:r>
              <a:rPr lang="en-US" sz="1200" b="1" dirty="0" err="1">
                <a:solidFill>
                  <a:srgbClr val="0070C0"/>
                </a:solidFill>
                <a:latin typeface="Arial" panose="020B0604020202020204" pitchFamily="34" charset="0"/>
                <a:cs typeface="Arial" panose="020B0604020202020204" pitchFamily="34" charset="0"/>
              </a:rPr>
              <a:t>Kandzari</a:t>
            </a:r>
            <a:r>
              <a:rPr lang="en-US" sz="1200" b="1" dirty="0">
                <a:solidFill>
                  <a:srgbClr val="0070C0"/>
                </a:solidFill>
                <a:latin typeface="Arial" panose="020B0604020202020204" pitchFamily="34" charset="0"/>
                <a:cs typeface="Arial" panose="020B0604020202020204" pitchFamily="34" charset="0"/>
              </a:rPr>
              <a:t> DE, Garcia S, </a:t>
            </a:r>
            <a:r>
              <a:rPr lang="en-US" sz="1200" b="1" dirty="0" err="1">
                <a:solidFill>
                  <a:srgbClr val="0070C0"/>
                </a:solidFill>
                <a:latin typeface="Arial" panose="020B0604020202020204" pitchFamily="34" charset="0"/>
                <a:cs typeface="Arial" panose="020B0604020202020204" pitchFamily="34" charset="0"/>
              </a:rPr>
              <a:t>Koutouzis</a:t>
            </a:r>
            <a:r>
              <a:rPr lang="en-US" sz="1200" b="1" dirty="0">
                <a:solidFill>
                  <a:srgbClr val="0070C0"/>
                </a:solidFill>
                <a:latin typeface="Arial" panose="020B0604020202020204" pitchFamily="34" charset="0"/>
                <a:cs typeface="Arial" panose="020B0604020202020204" pitchFamily="34" charset="0"/>
              </a:rPr>
              <a:t> M, </a:t>
            </a:r>
            <a:r>
              <a:rPr lang="en-US" sz="1200" b="1" dirty="0" err="1">
                <a:solidFill>
                  <a:srgbClr val="0070C0"/>
                </a:solidFill>
                <a:latin typeface="Arial" panose="020B0604020202020204" pitchFamily="34" charset="0"/>
                <a:cs typeface="Arial" panose="020B0604020202020204" pitchFamily="34" charset="0"/>
              </a:rPr>
              <a:t>Tsiafoutis</a:t>
            </a:r>
            <a:r>
              <a:rPr lang="en-US" sz="1200" b="1" dirty="0">
                <a:solidFill>
                  <a:srgbClr val="0070C0"/>
                </a:solidFill>
                <a:latin typeface="Arial" panose="020B0604020202020204" pitchFamily="34" charset="0"/>
                <a:cs typeface="Arial" panose="020B0604020202020204" pitchFamily="34" charset="0"/>
              </a:rPr>
              <a:t> I, Khatri JJ, Jaber W, </a:t>
            </a:r>
            <a:r>
              <a:rPr lang="en-US" sz="1200" b="1" dirty="0" err="1">
                <a:solidFill>
                  <a:srgbClr val="0070C0"/>
                </a:solidFill>
                <a:latin typeface="Arial" panose="020B0604020202020204" pitchFamily="34" charset="0"/>
                <a:cs typeface="Arial" panose="020B0604020202020204" pitchFamily="34" charset="0"/>
              </a:rPr>
              <a:t>Samady</a:t>
            </a:r>
            <a:r>
              <a:rPr lang="en-US" sz="1200" b="1" dirty="0">
                <a:solidFill>
                  <a:srgbClr val="0070C0"/>
                </a:solidFill>
                <a:latin typeface="Arial" panose="020B0604020202020204" pitchFamily="34" charset="0"/>
                <a:cs typeface="Arial" panose="020B0604020202020204" pitchFamily="34" charset="0"/>
              </a:rPr>
              <a:t> H, Jefferson BK, Patel T, Moses JW, </a:t>
            </a:r>
            <a:r>
              <a:rPr lang="en-US" sz="1200" b="1" dirty="0" err="1">
                <a:solidFill>
                  <a:srgbClr val="0070C0"/>
                </a:solidFill>
                <a:latin typeface="Arial" panose="020B0604020202020204" pitchFamily="34" charset="0"/>
                <a:cs typeface="Arial" panose="020B0604020202020204" pitchFamily="34" charset="0"/>
              </a:rPr>
              <a:t>Lembo</a:t>
            </a:r>
            <a:r>
              <a:rPr lang="en-US" sz="1200" b="1" dirty="0">
                <a:solidFill>
                  <a:srgbClr val="0070C0"/>
                </a:solidFill>
                <a:latin typeface="Arial" panose="020B0604020202020204" pitchFamily="34" charset="0"/>
                <a:cs typeface="Arial" panose="020B0604020202020204" pitchFamily="34" charset="0"/>
              </a:rPr>
              <a:t> NJ, Parikh M, </a:t>
            </a:r>
            <a:r>
              <a:rPr lang="en-US" sz="1200" b="1" dirty="0" err="1">
                <a:solidFill>
                  <a:srgbClr val="0070C0"/>
                </a:solidFill>
                <a:latin typeface="Arial" panose="020B0604020202020204" pitchFamily="34" charset="0"/>
                <a:cs typeface="Arial" panose="020B0604020202020204" pitchFamily="34" charset="0"/>
              </a:rPr>
              <a:t>Kirtane</a:t>
            </a:r>
            <a:r>
              <a:rPr lang="en-US" sz="1200" b="1" dirty="0">
                <a:solidFill>
                  <a:srgbClr val="0070C0"/>
                </a:solidFill>
                <a:latin typeface="Arial" panose="020B0604020202020204" pitchFamily="34" charset="0"/>
                <a:cs typeface="Arial" panose="020B0604020202020204" pitchFamily="34" charset="0"/>
              </a:rPr>
              <a:t> AJ, Ali ZA, Doshi D, </a:t>
            </a:r>
            <a:r>
              <a:rPr lang="en-US" sz="1200" b="1" dirty="0" err="1">
                <a:solidFill>
                  <a:srgbClr val="0070C0"/>
                </a:solidFill>
                <a:latin typeface="Arial" panose="020B0604020202020204" pitchFamily="34" charset="0"/>
                <a:cs typeface="Arial" panose="020B0604020202020204" pitchFamily="34" charset="0"/>
              </a:rPr>
              <a:t>Tajti</a:t>
            </a:r>
            <a:r>
              <a:rPr lang="en-US" sz="1200" b="1" dirty="0">
                <a:solidFill>
                  <a:srgbClr val="0070C0"/>
                </a:solidFill>
                <a:latin typeface="Arial" panose="020B0604020202020204" pitchFamily="34" charset="0"/>
                <a:cs typeface="Arial" panose="020B0604020202020204" pitchFamily="34" charset="0"/>
              </a:rPr>
              <a:t> P, </a:t>
            </a:r>
            <a:r>
              <a:rPr lang="en-US" sz="1200" b="1" dirty="0" err="1">
                <a:solidFill>
                  <a:srgbClr val="0070C0"/>
                </a:solidFill>
                <a:latin typeface="Arial" panose="020B0604020202020204" pitchFamily="34" charset="0"/>
                <a:cs typeface="Arial" panose="020B0604020202020204" pitchFamily="34" charset="0"/>
              </a:rPr>
              <a:t>Rangan</a:t>
            </a:r>
            <a:r>
              <a:rPr lang="en-US" sz="1200" b="1" dirty="0">
                <a:solidFill>
                  <a:srgbClr val="0070C0"/>
                </a:solidFill>
                <a:latin typeface="Arial" panose="020B0604020202020204" pitchFamily="34" charset="0"/>
                <a:cs typeface="Arial" panose="020B0604020202020204" pitchFamily="34" charset="0"/>
              </a:rPr>
              <a:t> BV, Abdullah S, Banerjee S, </a:t>
            </a:r>
            <a:r>
              <a:rPr lang="en-US" sz="1200" b="1" dirty="0" err="1">
                <a:solidFill>
                  <a:srgbClr val="0070C0"/>
                </a:solidFill>
                <a:latin typeface="Arial" panose="020B0604020202020204" pitchFamily="34" charset="0"/>
                <a:cs typeface="Arial" panose="020B0604020202020204" pitchFamily="34" charset="0"/>
              </a:rPr>
              <a:t>Brilakis</a:t>
            </a:r>
            <a:r>
              <a:rPr lang="en-US" sz="1200" b="1" dirty="0">
                <a:solidFill>
                  <a:srgbClr val="0070C0"/>
                </a:solidFill>
                <a:latin typeface="Arial" panose="020B0604020202020204" pitchFamily="34" charset="0"/>
                <a:cs typeface="Arial" panose="020B0604020202020204" pitchFamily="34" charset="0"/>
              </a:rPr>
              <a:t> ES.</a:t>
            </a:r>
            <a:r>
              <a:rPr lang="en-US" sz="1200" b="1" dirty="0">
                <a:latin typeface="Arial" panose="020B0604020202020204" pitchFamily="34" charset="0"/>
                <a:cs typeface="Arial" panose="020B0604020202020204" pitchFamily="34" charset="0"/>
              </a:rPr>
              <a:t> </a:t>
            </a:r>
            <a:r>
              <a:rPr lang="en-US" sz="1200" b="1" dirty="0">
                <a:solidFill>
                  <a:srgbClr val="92D050"/>
                </a:solidFill>
                <a:latin typeface="Arial" panose="020B0604020202020204" pitchFamily="34" charset="0"/>
                <a:cs typeface="Arial" panose="020B0604020202020204" pitchFamily="34" charset="0"/>
              </a:rPr>
              <a:t>Am J </a:t>
            </a:r>
            <a:r>
              <a:rPr lang="en-US" sz="1200" b="1" dirty="0" err="1">
                <a:solidFill>
                  <a:srgbClr val="92D050"/>
                </a:solidFill>
                <a:latin typeface="Arial" panose="020B0604020202020204" pitchFamily="34" charset="0"/>
                <a:cs typeface="Arial" panose="020B0604020202020204" pitchFamily="34" charset="0"/>
              </a:rPr>
              <a:t>Cardiol</a:t>
            </a:r>
            <a:r>
              <a:rPr lang="en-US" sz="1200" b="1" dirty="0">
                <a:solidFill>
                  <a:srgbClr val="92D050"/>
                </a:solidFill>
                <a:latin typeface="Arial" panose="020B0604020202020204" pitchFamily="34" charset="0"/>
                <a:cs typeface="Arial" panose="020B0604020202020204" pitchFamily="34" charset="0"/>
              </a:rPr>
              <a:t>. 2019 May 1;123(9):1422-1428.</a:t>
            </a:r>
            <a:endParaRPr lang="en-US" sz="1200" dirty="0">
              <a:solidFill>
                <a:srgbClr val="92D05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DDEE3B1-0216-49A7-AB50-21E273D2409B}"/>
              </a:ext>
            </a:extLst>
          </p:cNvPr>
          <p:cNvSpPr txBox="1">
            <a:spLocks/>
          </p:cNvSpPr>
          <p:nvPr/>
        </p:nvSpPr>
        <p:spPr>
          <a:xfrm>
            <a:off x="3802712" y="1860285"/>
            <a:ext cx="8229600" cy="5762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99" b="1" i="1" dirty="0">
                <a:solidFill>
                  <a:srgbClr val="92D050"/>
                </a:solidFill>
                <a:latin typeface="Arial"/>
                <a:ea typeface="+mn-ea"/>
                <a:cs typeface="+mn-cs"/>
              </a:rPr>
              <a:t>Atherectomy</a:t>
            </a:r>
          </a:p>
        </p:txBody>
      </p:sp>
    </p:spTree>
    <p:extLst>
      <p:ext uri="{BB962C8B-B14F-4D97-AF65-F5344CB8AC3E}">
        <p14:creationId xmlns:p14="http://schemas.microsoft.com/office/powerpoint/2010/main" val="1578585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D6AD66-41D0-4F72-AD24-1BCAECC71395}"/>
              </a:ext>
            </a:extLst>
          </p:cNvPr>
          <p:cNvSpPr txBox="1"/>
          <p:nvPr/>
        </p:nvSpPr>
        <p:spPr>
          <a:xfrm>
            <a:off x="3304586" y="1740841"/>
            <a:ext cx="5582831" cy="461665"/>
          </a:xfrm>
          <a:prstGeom prst="rect">
            <a:avLst/>
          </a:prstGeom>
        </p:spPr>
        <p:txBody>
          <a:bodyPr wrap="square">
            <a:spAutoFit/>
          </a:bodyPr>
          <a:lstStyle/>
          <a:p>
            <a:pPr algn="ctr">
              <a:defRPr/>
            </a:pPr>
            <a:r>
              <a:rPr lang="en-US" sz="2400" b="1" i="1" kern="0" dirty="0">
                <a:solidFill>
                  <a:srgbClr val="92D050"/>
                </a:solidFill>
                <a:latin typeface="Arial"/>
              </a:rPr>
              <a:t>Ostial lesions</a:t>
            </a:r>
          </a:p>
        </p:txBody>
      </p:sp>
      <p:pic>
        <p:nvPicPr>
          <p:cNvPr id="4" name="Picture 3">
            <a:extLst>
              <a:ext uri="{FF2B5EF4-FFF2-40B4-BE49-F238E27FC236}">
                <a16:creationId xmlns:a16="http://schemas.microsoft.com/office/drawing/2014/main" id="{037FD639-61D8-400E-8EAF-FCE56AA224AB}"/>
              </a:ext>
            </a:extLst>
          </p:cNvPr>
          <p:cNvPicPr>
            <a:picLocks noChangeAspect="1"/>
          </p:cNvPicPr>
          <p:nvPr/>
        </p:nvPicPr>
        <p:blipFill>
          <a:blip r:embed="rId2"/>
          <a:stretch>
            <a:fillRect/>
          </a:stretch>
        </p:blipFill>
        <p:spPr>
          <a:xfrm>
            <a:off x="301163" y="2424236"/>
            <a:ext cx="6811201" cy="3931734"/>
          </a:xfrm>
          <a:prstGeom prst="rect">
            <a:avLst/>
          </a:prstGeom>
        </p:spPr>
      </p:pic>
      <p:sp>
        <p:nvSpPr>
          <p:cNvPr id="5" name="Rectangle 4">
            <a:extLst>
              <a:ext uri="{FF2B5EF4-FFF2-40B4-BE49-F238E27FC236}">
                <a16:creationId xmlns:a16="http://schemas.microsoft.com/office/drawing/2014/main" id="{4487D638-6C48-41B2-B75F-E177A3FF9318}"/>
              </a:ext>
            </a:extLst>
          </p:cNvPr>
          <p:cNvSpPr/>
          <p:nvPr/>
        </p:nvSpPr>
        <p:spPr>
          <a:xfrm>
            <a:off x="684620" y="6771800"/>
            <a:ext cx="10212396" cy="646331"/>
          </a:xfrm>
          <a:prstGeom prst="rect">
            <a:avLst/>
          </a:prstGeom>
        </p:spPr>
        <p:txBody>
          <a:bodyPr wrap="square">
            <a:spAutoFit/>
          </a:bodyPr>
          <a:lstStyle/>
          <a:p>
            <a:pPr algn="ctr"/>
            <a:r>
              <a:rPr lang="en-US" sz="1200" b="1" i="1" dirty="0" err="1">
                <a:solidFill>
                  <a:srgbClr val="0070C0"/>
                </a:solidFill>
                <a:latin typeface="Arial" panose="020B0604020202020204" pitchFamily="34" charset="0"/>
                <a:cs typeface="Arial" panose="020B0604020202020204" pitchFamily="34" charset="0"/>
              </a:rPr>
              <a:t>Tajti</a:t>
            </a:r>
            <a:r>
              <a:rPr lang="en-US" sz="1200" b="1" i="1" dirty="0">
                <a:solidFill>
                  <a:srgbClr val="0070C0"/>
                </a:solidFill>
                <a:latin typeface="Arial" panose="020B0604020202020204" pitchFamily="34" charset="0"/>
                <a:cs typeface="Arial" panose="020B0604020202020204" pitchFamily="34" charset="0"/>
              </a:rPr>
              <a:t> P, Burke MN, </a:t>
            </a:r>
            <a:r>
              <a:rPr lang="en-US" sz="1200" b="1" i="1" dirty="0" err="1">
                <a:solidFill>
                  <a:srgbClr val="0070C0"/>
                </a:solidFill>
                <a:latin typeface="Arial" panose="020B0604020202020204" pitchFamily="34" charset="0"/>
                <a:cs typeface="Arial" panose="020B0604020202020204" pitchFamily="34" charset="0"/>
              </a:rPr>
              <a:t>Karmpaliotis</a:t>
            </a:r>
            <a:r>
              <a:rPr lang="en-US" sz="1200" b="1" i="1" dirty="0">
                <a:solidFill>
                  <a:srgbClr val="0070C0"/>
                </a:solidFill>
                <a:latin typeface="Arial" panose="020B0604020202020204" pitchFamily="34" charset="0"/>
                <a:cs typeface="Arial" panose="020B0604020202020204" pitchFamily="34" charset="0"/>
              </a:rPr>
              <a:t> D, </a:t>
            </a:r>
            <a:r>
              <a:rPr lang="en-US" sz="1200" b="1" i="1" dirty="0" err="1">
                <a:solidFill>
                  <a:srgbClr val="0070C0"/>
                </a:solidFill>
                <a:latin typeface="Arial" panose="020B0604020202020204" pitchFamily="34" charset="0"/>
                <a:cs typeface="Arial" panose="020B0604020202020204" pitchFamily="34" charset="0"/>
              </a:rPr>
              <a:t>Alaswad</a:t>
            </a:r>
            <a:r>
              <a:rPr lang="en-US" sz="1200" b="1" i="1" dirty="0">
                <a:solidFill>
                  <a:srgbClr val="0070C0"/>
                </a:solidFill>
                <a:latin typeface="Arial" panose="020B0604020202020204" pitchFamily="34" charset="0"/>
                <a:cs typeface="Arial" panose="020B0604020202020204" pitchFamily="34" charset="0"/>
              </a:rPr>
              <a:t> K, Jaffer FA, Yeh RW, Patel M, Mahmud E, Choi JW, Doing AH, </a:t>
            </a:r>
            <a:r>
              <a:rPr lang="en-US" sz="1200" b="1" i="1" dirty="0" err="1">
                <a:solidFill>
                  <a:srgbClr val="0070C0"/>
                </a:solidFill>
                <a:latin typeface="Arial" panose="020B0604020202020204" pitchFamily="34" charset="0"/>
                <a:cs typeface="Arial" panose="020B0604020202020204" pitchFamily="34" charset="0"/>
              </a:rPr>
              <a:t>Datilo</a:t>
            </a:r>
            <a:r>
              <a:rPr lang="en-US" sz="1200" b="1" i="1" dirty="0">
                <a:solidFill>
                  <a:srgbClr val="0070C0"/>
                </a:solidFill>
                <a:latin typeface="Arial" panose="020B0604020202020204" pitchFamily="34" charset="0"/>
                <a:cs typeface="Arial" panose="020B0604020202020204" pitchFamily="34" charset="0"/>
              </a:rPr>
              <a:t> P, Toma C, Smith AJC, </a:t>
            </a:r>
            <a:r>
              <a:rPr lang="en-US" sz="1200" b="1" i="1" dirty="0" err="1">
                <a:solidFill>
                  <a:srgbClr val="0070C0"/>
                </a:solidFill>
                <a:latin typeface="Arial" panose="020B0604020202020204" pitchFamily="34" charset="0"/>
                <a:cs typeface="Arial" panose="020B0604020202020204" pitchFamily="34" charset="0"/>
              </a:rPr>
              <a:t>Uretsky</a:t>
            </a:r>
            <a:r>
              <a:rPr lang="en-US" sz="1200" b="1" i="1" dirty="0">
                <a:solidFill>
                  <a:srgbClr val="0070C0"/>
                </a:solidFill>
                <a:latin typeface="Arial" panose="020B0604020202020204" pitchFamily="34" charset="0"/>
                <a:cs typeface="Arial" panose="020B0604020202020204" pitchFamily="34" charset="0"/>
              </a:rPr>
              <a:t> B, </a:t>
            </a:r>
            <a:r>
              <a:rPr lang="en-US" sz="1200" b="1" i="1" dirty="0" err="1">
                <a:solidFill>
                  <a:srgbClr val="0070C0"/>
                </a:solidFill>
                <a:latin typeface="Arial" panose="020B0604020202020204" pitchFamily="34" charset="0"/>
                <a:cs typeface="Arial" panose="020B0604020202020204" pitchFamily="34" charset="0"/>
              </a:rPr>
              <a:t>Holper</a:t>
            </a:r>
            <a:r>
              <a:rPr lang="en-US" sz="1200" b="1" i="1" dirty="0">
                <a:solidFill>
                  <a:srgbClr val="0070C0"/>
                </a:solidFill>
                <a:latin typeface="Arial" panose="020B0604020202020204" pitchFamily="34" charset="0"/>
                <a:cs typeface="Arial" panose="020B0604020202020204" pitchFamily="34" charset="0"/>
              </a:rPr>
              <a:t> E, Garcia S, </a:t>
            </a:r>
            <a:r>
              <a:rPr lang="en-US" sz="1200" b="1" i="1" dirty="0" err="1">
                <a:solidFill>
                  <a:srgbClr val="0070C0"/>
                </a:solidFill>
                <a:latin typeface="Arial" panose="020B0604020202020204" pitchFamily="34" charset="0"/>
                <a:cs typeface="Arial" panose="020B0604020202020204" pitchFamily="34" charset="0"/>
              </a:rPr>
              <a:t>Krestyaninov</a:t>
            </a:r>
            <a:r>
              <a:rPr lang="en-US" sz="1200" b="1" i="1" dirty="0">
                <a:solidFill>
                  <a:srgbClr val="0070C0"/>
                </a:solidFill>
                <a:latin typeface="Arial" panose="020B0604020202020204" pitchFamily="34" charset="0"/>
                <a:cs typeface="Arial" panose="020B0604020202020204" pitchFamily="34" charset="0"/>
              </a:rPr>
              <a:t> O, </a:t>
            </a:r>
            <a:r>
              <a:rPr lang="en-US" sz="1200" b="1" i="1" dirty="0" err="1">
                <a:solidFill>
                  <a:srgbClr val="0070C0"/>
                </a:solidFill>
                <a:latin typeface="Arial" panose="020B0604020202020204" pitchFamily="34" charset="0"/>
                <a:cs typeface="Arial" panose="020B0604020202020204" pitchFamily="34" charset="0"/>
              </a:rPr>
              <a:t>Khelimskii</a:t>
            </a:r>
            <a:r>
              <a:rPr lang="en-US" sz="1200" b="1" i="1" dirty="0">
                <a:solidFill>
                  <a:srgbClr val="0070C0"/>
                </a:solidFill>
                <a:latin typeface="Arial" panose="020B0604020202020204" pitchFamily="34" charset="0"/>
                <a:cs typeface="Arial" panose="020B0604020202020204" pitchFamily="34" charset="0"/>
              </a:rPr>
              <a:t> D, </a:t>
            </a:r>
            <a:r>
              <a:rPr lang="en-US" sz="1200" b="1" i="1" dirty="0" err="1">
                <a:solidFill>
                  <a:srgbClr val="0070C0"/>
                </a:solidFill>
                <a:latin typeface="Arial" panose="020B0604020202020204" pitchFamily="34" charset="0"/>
                <a:cs typeface="Arial" panose="020B0604020202020204" pitchFamily="34" charset="0"/>
              </a:rPr>
              <a:t>Koutouzis</a:t>
            </a:r>
            <a:r>
              <a:rPr lang="en-US" sz="1200" b="1" i="1" dirty="0">
                <a:solidFill>
                  <a:srgbClr val="0070C0"/>
                </a:solidFill>
                <a:latin typeface="Arial" panose="020B0604020202020204" pitchFamily="34" charset="0"/>
                <a:cs typeface="Arial" panose="020B0604020202020204" pitchFamily="34" charset="0"/>
              </a:rPr>
              <a:t> M, </a:t>
            </a:r>
            <a:r>
              <a:rPr lang="en-US" sz="1200" b="1" i="1" dirty="0" err="1">
                <a:solidFill>
                  <a:srgbClr val="0070C0"/>
                </a:solidFill>
                <a:latin typeface="Arial" panose="020B0604020202020204" pitchFamily="34" charset="0"/>
                <a:cs typeface="Arial" panose="020B0604020202020204" pitchFamily="34" charset="0"/>
              </a:rPr>
              <a:t>Tsiafoutis</a:t>
            </a:r>
            <a:r>
              <a:rPr lang="en-US" sz="1200" b="1" i="1" dirty="0">
                <a:solidFill>
                  <a:srgbClr val="0070C0"/>
                </a:solidFill>
                <a:latin typeface="Arial" panose="020B0604020202020204" pitchFamily="34" charset="0"/>
                <a:cs typeface="Arial" panose="020B0604020202020204" pitchFamily="34" charset="0"/>
              </a:rPr>
              <a:t> I, Moses JW, </a:t>
            </a:r>
            <a:r>
              <a:rPr lang="en-US" sz="1200" b="1" i="1" dirty="0" err="1">
                <a:solidFill>
                  <a:srgbClr val="0070C0"/>
                </a:solidFill>
                <a:latin typeface="Arial" panose="020B0604020202020204" pitchFamily="34" charset="0"/>
                <a:cs typeface="Arial" panose="020B0604020202020204" pitchFamily="34" charset="0"/>
              </a:rPr>
              <a:t>Lembo</a:t>
            </a:r>
            <a:r>
              <a:rPr lang="en-US" sz="1200" b="1" i="1" dirty="0">
                <a:solidFill>
                  <a:srgbClr val="0070C0"/>
                </a:solidFill>
                <a:latin typeface="Arial" panose="020B0604020202020204" pitchFamily="34" charset="0"/>
                <a:cs typeface="Arial" panose="020B0604020202020204" pitchFamily="34" charset="0"/>
              </a:rPr>
              <a:t> NJ, Parikh M, </a:t>
            </a:r>
            <a:r>
              <a:rPr lang="en-US" sz="1200" b="1" i="1" dirty="0" err="1">
                <a:solidFill>
                  <a:srgbClr val="0070C0"/>
                </a:solidFill>
                <a:latin typeface="Arial" panose="020B0604020202020204" pitchFamily="34" charset="0"/>
                <a:cs typeface="Arial" panose="020B0604020202020204" pitchFamily="34" charset="0"/>
              </a:rPr>
              <a:t>Kirtane</a:t>
            </a:r>
            <a:r>
              <a:rPr lang="en-US" sz="1200" b="1" i="1" dirty="0">
                <a:solidFill>
                  <a:srgbClr val="0070C0"/>
                </a:solidFill>
                <a:latin typeface="Arial" panose="020B0604020202020204" pitchFamily="34" charset="0"/>
                <a:cs typeface="Arial" panose="020B0604020202020204" pitchFamily="34" charset="0"/>
              </a:rPr>
              <a:t> AJ, Ali ZA, Doshi D, Jaber W, </a:t>
            </a:r>
            <a:r>
              <a:rPr lang="en-US" sz="1200" b="1" i="1" dirty="0" err="1">
                <a:solidFill>
                  <a:srgbClr val="0070C0"/>
                </a:solidFill>
                <a:latin typeface="Arial" panose="020B0604020202020204" pitchFamily="34" charset="0"/>
                <a:cs typeface="Arial" panose="020B0604020202020204" pitchFamily="34" charset="0"/>
              </a:rPr>
              <a:t>Samady</a:t>
            </a:r>
            <a:r>
              <a:rPr lang="en-US" sz="1200" b="1" i="1" dirty="0">
                <a:solidFill>
                  <a:srgbClr val="0070C0"/>
                </a:solidFill>
                <a:latin typeface="Arial" panose="020B0604020202020204" pitchFamily="34" charset="0"/>
                <a:cs typeface="Arial" panose="020B0604020202020204" pitchFamily="34" charset="0"/>
              </a:rPr>
              <a:t> H, </a:t>
            </a:r>
            <a:r>
              <a:rPr lang="en-US" sz="1200" b="1" i="1" dirty="0" err="1">
                <a:solidFill>
                  <a:srgbClr val="0070C0"/>
                </a:solidFill>
                <a:latin typeface="Arial" panose="020B0604020202020204" pitchFamily="34" charset="0"/>
                <a:cs typeface="Arial" panose="020B0604020202020204" pitchFamily="34" charset="0"/>
              </a:rPr>
              <a:t>Rangan</a:t>
            </a:r>
            <a:r>
              <a:rPr lang="en-US" sz="1200" b="1" i="1" dirty="0">
                <a:solidFill>
                  <a:srgbClr val="0070C0"/>
                </a:solidFill>
                <a:latin typeface="Arial" panose="020B0604020202020204" pitchFamily="34" charset="0"/>
                <a:cs typeface="Arial" panose="020B0604020202020204" pitchFamily="34" charset="0"/>
              </a:rPr>
              <a:t> BV, </a:t>
            </a:r>
            <a:r>
              <a:rPr lang="en-US" sz="1200" b="1" i="1" dirty="0" err="1">
                <a:solidFill>
                  <a:srgbClr val="0070C0"/>
                </a:solidFill>
                <a:latin typeface="Arial" panose="020B0604020202020204" pitchFamily="34" charset="0"/>
                <a:cs typeface="Arial" panose="020B0604020202020204" pitchFamily="34" charset="0"/>
              </a:rPr>
              <a:t>Xenogiannis</a:t>
            </a:r>
            <a:r>
              <a:rPr lang="en-US" sz="1200" b="1" i="1" dirty="0">
                <a:solidFill>
                  <a:srgbClr val="0070C0"/>
                </a:solidFill>
                <a:latin typeface="Arial" panose="020B0604020202020204" pitchFamily="34" charset="0"/>
                <a:cs typeface="Arial" panose="020B0604020202020204" pitchFamily="34" charset="0"/>
              </a:rPr>
              <a:t> I, </a:t>
            </a:r>
            <a:r>
              <a:rPr lang="en-US" sz="1200" b="1" i="1" dirty="0" err="1">
                <a:solidFill>
                  <a:srgbClr val="0070C0"/>
                </a:solidFill>
                <a:latin typeface="Arial" panose="020B0604020202020204" pitchFamily="34" charset="0"/>
                <a:cs typeface="Arial" panose="020B0604020202020204" pitchFamily="34" charset="0"/>
              </a:rPr>
              <a:t>Ungi</a:t>
            </a:r>
            <a:r>
              <a:rPr lang="en-US" sz="1200" b="1" i="1" dirty="0">
                <a:solidFill>
                  <a:srgbClr val="0070C0"/>
                </a:solidFill>
                <a:latin typeface="Arial" panose="020B0604020202020204" pitchFamily="34" charset="0"/>
                <a:cs typeface="Arial" panose="020B0604020202020204" pitchFamily="34" charset="0"/>
              </a:rPr>
              <a:t> I, Banerjee S, </a:t>
            </a:r>
            <a:r>
              <a:rPr lang="en-US" sz="1200" b="1" i="1" dirty="0" err="1">
                <a:solidFill>
                  <a:srgbClr val="0070C0"/>
                </a:solidFill>
                <a:latin typeface="Arial" panose="020B0604020202020204" pitchFamily="34" charset="0"/>
                <a:cs typeface="Arial" panose="020B0604020202020204" pitchFamily="34" charset="0"/>
              </a:rPr>
              <a:t>Brilakis</a:t>
            </a:r>
            <a:r>
              <a:rPr lang="en-US" sz="1200" b="1" i="1" dirty="0">
                <a:solidFill>
                  <a:srgbClr val="0070C0"/>
                </a:solidFill>
                <a:latin typeface="Arial" panose="020B0604020202020204" pitchFamily="34" charset="0"/>
                <a:cs typeface="Arial" panose="020B0604020202020204" pitchFamily="34" charset="0"/>
              </a:rPr>
              <a:t> ES. </a:t>
            </a:r>
            <a:r>
              <a:rPr lang="en-US" sz="1200" b="1" i="1" dirty="0">
                <a:solidFill>
                  <a:srgbClr val="92D050"/>
                </a:solidFill>
                <a:latin typeface="Arial" panose="020B0604020202020204" pitchFamily="34" charset="0"/>
                <a:cs typeface="Arial" panose="020B0604020202020204" pitchFamily="34" charset="0"/>
              </a:rPr>
              <a:t>Can J </a:t>
            </a:r>
            <a:r>
              <a:rPr lang="en-US" sz="1200" b="1" i="1" dirty="0" err="1">
                <a:solidFill>
                  <a:srgbClr val="92D050"/>
                </a:solidFill>
                <a:latin typeface="Arial" panose="020B0604020202020204" pitchFamily="34" charset="0"/>
                <a:cs typeface="Arial" panose="020B0604020202020204" pitchFamily="34" charset="0"/>
              </a:rPr>
              <a:t>Cardiol</a:t>
            </a:r>
            <a:r>
              <a:rPr lang="en-US" sz="1200" b="1" i="1" dirty="0">
                <a:solidFill>
                  <a:srgbClr val="92D050"/>
                </a:solidFill>
                <a:latin typeface="Arial" panose="020B0604020202020204" pitchFamily="34" charset="0"/>
                <a:cs typeface="Arial" panose="020B0604020202020204" pitchFamily="34" charset="0"/>
              </a:rPr>
              <a:t>. 2018 Oct;34(10):1264-1274. </a:t>
            </a:r>
          </a:p>
        </p:txBody>
      </p:sp>
      <p:pic>
        <p:nvPicPr>
          <p:cNvPr id="6" name="Picture 5">
            <a:extLst>
              <a:ext uri="{FF2B5EF4-FFF2-40B4-BE49-F238E27FC236}">
                <a16:creationId xmlns:a16="http://schemas.microsoft.com/office/drawing/2014/main" id="{38B5F257-1B52-477D-953B-645E54769EAF}"/>
              </a:ext>
            </a:extLst>
          </p:cNvPr>
          <p:cNvPicPr>
            <a:picLocks noChangeAspect="1"/>
          </p:cNvPicPr>
          <p:nvPr/>
        </p:nvPicPr>
        <p:blipFill>
          <a:blip r:embed="rId3"/>
          <a:stretch>
            <a:fillRect/>
          </a:stretch>
        </p:blipFill>
        <p:spPr>
          <a:xfrm>
            <a:off x="7679928" y="2574935"/>
            <a:ext cx="3813985" cy="3781037"/>
          </a:xfrm>
          <a:prstGeom prst="rect">
            <a:avLst/>
          </a:prstGeom>
        </p:spPr>
      </p:pic>
    </p:spTree>
    <p:extLst>
      <p:ext uri="{BB962C8B-B14F-4D97-AF65-F5344CB8AC3E}">
        <p14:creationId xmlns:p14="http://schemas.microsoft.com/office/powerpoint/2010/main" val="12688175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nvGraphicFramePr>
        <p:xfrm>
          <a:off x="990455" y="1881873"/>
          <a:ext cx="10925174" cy="4081548"/>
        </p:xfrm>
        <a:graphic>
          <a:graphicData uri="http://schemas.openxmlformats.org/drawingml/2006/chart">
            <c:chart xmlns:c="http://schemas.openxmlformats.org/drawingml/2006/chart" xmlns:r="http://schemas.openxmlformats.org/officeDocument/2006/relationships" r:id="rId3"/>
          </a:graphicData>
        </a:graphic>
      </p:graphicFrame>
      <p:sp>
        <p:nvSpPr>
          <p:cNvPr id="5123" name="Rectangle 3"/>
          <p:cNvSpPr>
            <a:spLocks noChangeArrowheads="1"/>
          </p:cNvSpPr>
          <p:nvPr/>
        </p:nvSpPr>
        <p:spPr bwMode="hidden">
          <a:xfrm>
            <a:off x="1447800" y="2232994"/>
            <a:ext cx="8547100" cy="4052888"/>
          </a:xfrm>
          <a:prstGeom prst="rect">
            <a:avLst/>
          </a:prstGeom>
          <a:noFill/>
          <a:ln w="19050" algn="ctr">
            <a:noFill/>
            <a:miter lim="800000"/>
            <a:headEnd/>
            <a:tailEnd/>
          </a:ln>
        </p:spPr>
        <p:txBody>
          <a:bodyPr anchor="ctr"/>
          <a:lstStyle/>
          <a:p>
            <a:pPr fontAlgn="base">
              <a:spcBef>
                <a:spcPct val="0"/>
              </a:spcBef>
              <a:spcAft>
                <a:spcPct val="0"/>
              </a:spcAft>
            </a:pPr>
            <a:endParaRPr lang="en-US" sz="2400" dirty="0">
              <a:solidFill>
                <a:srgbClr val="000000"/>
              </a:solidFill>
            </a:endParaRPr>
          </a:p>
        </p:txBody>
      </p:sp>
      <p:sp>
        <p:nvSpPr>
          <p:cNvPr id="5125" name="Rectangle 4"/>
          <p:cNvSpPr>
            <a:spLocks noChangeArrowheads="1"/>
          </p:cNvSpPr>
          <p:nvPr/>
        </p:nvSpPr>
        <p:spPr bwMode="auto">
          <a:xfrm>
            <a:off x="3029076" y="2421330"/>
            <a:ext cx="2011512" cy="461665"/>
          </a:xfrm>
          <a:prstGeom prst="rect">
            <a:avLst/>
          </a:prstGeom>
          <a:noFill/>
          <a:ln w="12700">
            <a:solidFill>
              <a:schemeClr val="tx1"/>
            </a:solidFill>
            <a:miter lim="800000"/>
            <a:headEnd/>
            <a:tailEnd type="none" w="lg" len="lg"/>
          </a:ln>
        </p:spPr>
        <p:txBody>
          <a:bodyPr wrap="none">
            <a:spAutoFit/>
          </a:bodyPr>
          <a:lstStyle/>
          <a:p>
            <a:pPr algn="ctr" eaLnBrk="0" fontAlgn="base" hangingPunct="0">
              <a:spcBef>
                <a:spcPct val="0"/>
              </a:spcBef>
              <a:spcAft>
                <a:spcPct val="0"/>
              </a:spcAft>
            </a:pPr>
            <a:r>
              <a:rPr lang="en-US" altLang="en-US" sz="2400" b="1" dirty="0"/>
              <a:t>Pre Hybrid era</a:t>
            </a:r>
            <a:endParaRPr lang="en-US" altLang="en-US" sz="2799" b="1" dirty="0"/>
          </a:p>
        </p:txBody>
      </p:sp>
      <p:sp>
        <p:nvSpPr>
          <p:cNvPr id="10" name="Rectangle 9"/>
          <p:cNvSpPr>
            <a:spLocks noChangeArrowheads="1"/>
          </p:cNvSpPr>
          <p:nvPr/>
        </p:nvSpPr>
        <p:spPr bwMode="auto">
          <a:xfrm>
            <a:off x="3372912" y="3171293"/>
            <a:ext cx="1041443" cy="523220"/>
          </a:xfrm>
          <a:prstGeom prst="rect">
            <a:avLst/>
          </a:prstGeom>
          <a:solidFill>
            <a:schemeClr val="tx1"/>
          </a:solidFill>
          <a:ln w="9525">
            <a:noFill/>
            <a:miter lim="800000"/>
            <a:headEnd/>
            <a:tailEnd/>
          </a:ln>
        </p:spPr>
        <p:txBody>
          <a:bodyPr wrap="square">
            <a:spAutoFit/>
          </a:bodyPr>
          <a:lstStyle/>
          <a:p>
            <a:pPr algn="ctr" eaLnBrk="0" fontAlgn="base" hangingPunct="0">
              <a:spcBef>
                <a:spcPct val="0"/>
              </a:spcBef>
              <a:spcAft>
                <a:spcPct val="0"/>
              </a:spcAft>
            </a:pPr>
            <a:r>
              <a:rPr lang="el-GR" altLang="en-US" sz="1400" b="1" i="1" dirty="0">
                <a:solidFill>
                  <a:srgbClr val="FFFF00"/>
                </a:solidFill>
                <a:latin typeface="Arial" panose="020B0604020202020204" pitchFamily="34" charset="0"/>
                <a:cs typeface="Arial" panose="020B0604020202020204" pitchFamily="34" charset="0"/>
              </a:rPr>
              <a:t>Δ</a:t>
            </a:r>
            <a:r>
              <a:rPr lang="en-US" altLang="en-US" sz="1400" b="1" i="1" dirty="0">
                <a:solidFill>
                  <a:srgbClr val="FFFF00"/>
                </a:solidFill>
                <a:latin typeface="Arial" panose="020B0604020202020204" pitchFamily="34" charset="0"/>
                <a:cs typeface="Arial" panose="020B0604020202020204" pitchFamily="34" charset="0"/>
              </a:rPr>
              <a:t>=9.1%</a:t>
            </a:r>
          </a:p>
          <a:p>
            <a:pPr algn="ctr" eaLnBrk="0" fontAlgn="base" hangingPunct="0">
              <a:spcBef>
                <a:spcPct val="0"/>
              </a:spcBef>
              <a:spcAft>
                <a:spcPct val="0"/>
              </a:spcAft>
            </a:pPr>
            <a:r>
              <a:rPr lang="en-US" altLang="en-US" sz="1400" b="1" i="1" dirty="0">
                <a:solidFill>
                  <a:srgbClr val="FFFF00"/>
                </a:solidFill>
                <a:latin typeface="Arial" panose="020B0604020202020204" pitchFamily="34" charset="0"/>
                <a:cs typeface="Arial" panose="020B0604020202020204" pitchFamily="34" charset="0"/>
              </a:rPr>
              <a:t>p&lt;0.001</a:t>
            </a:r>
          </a:p>
        </p:txBody>
      </p:sp>
      <p:sp>
        <p:nvSpPr>
          <p:cNvPr id="2" name="Rectangle 1"/>
          <p:cNvSpPr/>
          <p:nvPr/>
        </p:nvSpPr>
        <p:spPr>
          <a:xfrm>
            <a:off x="2781300" y="1742386"/>
            <a:ext cx="6629400" cy="584775"/>
          </a:xfrm>
          <a:prstGeom prst="rect">
            <a:avLst/>
          </a:prstGeom>
        </p:spPr>
        <p:txBody>
          <a:bodyPr wrap="square">
            <a:spAutoFit/>
          </a:bodyPr>
          <a:lstStyle/>
          <a:p>
            <a:pPr algn="ctr" fontAlgn="base">
              <a:spcBef>
                <a:spcPct val="50000"/>
              </a:spcBef>
              <a:spcAft>
                <a:spcPct val="0"/>
              </a:spcAft>
            </a:pPr>
            <a:r>
              <a:rPr lang="en-US" sz="3200" b="1" i="1" dirty="0">
                <a:solidFill>
                  <a:srgbClr val="92D050"/>
                </a:solidFill>
                <a:latin typeface="Arial" panose="020B0604020202020204" pitchFamily="34" charset="0"/>
                <a:cs typeface="Arial" panose="020B0604020202020204" pitchFamily="34" charset="0"/>
              </a:rPr>
              <a:t>Effect of Prior CABG</a:t>
            </a:r>
          </a:p>
        </p:txBody>
      </p:sp>
      <p:grpSp>
        <p:nvGrpSpPr>
          <p:cNvPr id="3" name="Group 2"/>
          <p:cNvGrpSpPr/>
          <p:nvPr/>
        </p:nvGrpSpPr>
        <p:grpSpPr>
          <a:xfrm>
            <a:off x="1327199" y="5529751"/>
            <a:ext cx="4796705" cy="1784276"/>
            <a:chOff x="1131656" y="5042102"/>
            <a:chExt cx="4796705" cy="1784277"/>
          </a:xfrm>
        </p:grpSpPr>
        <p:sp>
          <p:nvSpPr>
            <p:cNvPr id="7" name="Rectangle 2"/>
            <p:cNvSpPr>
              <a:spLocks noChangeArrowheads="1"/>
            </p:cNvSpPr>
            <p:nvPr/>
          </p:nvSpPr>
          <p:spPr bwMode="auto">
            <a:xfrm>
              <a:off x="1131656" y="6180048"/>
              <a:ext cx="479670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200" b="1" i="1" dirty="0">
                  <a:solidFill>
                    <a:srgbClr val="0070C0"/>
                  </a:solidFill>
                  <a:latin typeface="Arial" panose="020B0604020202020204" pitchFamily="34" charset="0"/>
                  <a:cs typeface="Arial" panose="020B0604020202020204" pitchFamily="34" charset="0"/>
                </a:rPr>
                <a:t>Michael, Karmpaliotis, Brilakis, Abdullah, Kirkland, </a:t>
              </a:r>
              <a:r>
                <a:rPr lang="en-US" sz="1200" b="1" i="1" dirty="0" err="1">
                  <a:solidFill>
                    <a:srgbClr val="0070C0"/>
                  </a:solidFill>
                  <a:latin typeface="Arial" panose="020B0604020202020204" pitchFamily="34" charset="0"/>
                  <a:cs typeface="Arial" panose="020B0604020202020204" pitchFamily="34" charset="0"/>
                </a:rPr>
                <a:t>Mishoe</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Lembo</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Kalynych</a:t>
              </a:r>
              <a:r>
                <a:rPr lang="en-US" sz="1200" b="1" i="1" dirty="0">
                  <a:solidFill>
                    <a:srgbClr val="0070C0"/>
                  </a:solidFill>
                  <a:latin typeface="Arial" panose="020B0604020202020204" pitchFamily="34" charset="0"/>
                  <a:cs typeface="Arial" panose="020B0604020202020204" pitchFamily="34" charset="0"/>
                </a:rPr>
                <a:t>, Carlson, Banerjee, Lombardi, </a:t>
              </a:r>
              <a:r>
                <a:rPr lang="en-US" sz="1200" b="1" i="1" dirty="0" err="1">
                  <a:solidFill>
                    <a:srgbClr val="0070C0"/>
                  </a:solidFill>
                  <a:latin typeface="Arial" panose="020B0604020202020204" pitchFamily="34" charset="0"/>
                  <a:cs typeface="Arial" panose="020B0604020202020204" pitchFamily="34" charset="0"/>
                </a:rPr>
                <a:t>Kandzari</a:t>
              </a:r>
              <a:r>
                <a:rPr lang="en-US" sz="1200" b="1" i="1" dirty="0">
                  <a:solidFill>
                    <a:srgbClr val="0070C0"/>
                  </a:solidFill>
                  <a:latin typeface="Arial" panose="020B0604020202020204" pitchFamily="34" charset="0"/>
                  <a:cs typeface="Arial" panose="020B0604020202020204" pitchFamily="34" charset="0"/>
                </a:rPr>
                <a:t>. </a:t>
              </a:r>
            </a:p>
            <a:p>
              <a:pPr algn="ctr" fontAlgn="base">
                <a:spcBef>
                  <a:spcPct val="0"/>
                </a:spcBef>
                <a:spcAft>
                  <a:spcPct val="0"/>
                </a:spcAft>
              </a:pPr>
              <a:r>
                <a:rPr lang="en-US" sz="1200" b="1" i="1" dirty="0">
                  <a:solidFill>
                    <a:srgbClr val="92D050"/>
                  </a:solidFill>
                  <a:latin typeface="Arial" panose="020B0604020202020204" pitchFamily="34" charset="0"/>
                  <a:cs typeface="Arial" panose="020B0604020202020204" pitchFamily="34" charset="0"/>
                </a:rPr>
                <a:t>Heart 2013;99:1515-8</a:t>
              </a:r>
            </a:p>
          </p:txBody>
        </p:sp>
        <p:sp>
          <p:nvSpPr>
            <p:cNvPr id="14" name="Rectangle 13"/>
            <p:cNvSpPr/>
            <p:nvPr/>
          </p:nvSpPr>
          <p:spPr>
            <a:xfrm>
              <a:off x="1624817" y="5042102"/>
              <a:ext cx="3810382" cy="1077219"/>
            </a:xfrm>
            <a:prstGeom prst="rect">
              <a:avLst/>
            </a:prstGeom>
          </p:spPr>
          <p:txBody>
            <a:bodyPr wrap="square">
              <a:spAutoFit/>
            </a:bodyPr>
            <a:lstStyle/>
            <a:p>
              <a:pPr marL="0" lvl="1" algn="ctr" fontAlgn="base">
                <a:spcBef>
                  <a:spcPct val="0"/>
                </a:spcBef>
                <a:spcAft>
                  <a:spcPct val="0"/>
                </a:spcAft>
              </a:pPr>
              <a:r>
                <a:rPr lang="en-US" sz="1600" b="1" dirty="0">
                  <a:solidFill>
                    <a:srgbClr val="FF0000"/>
                  </a:solidFill>
                  <a:latin typeface="Arial" panose="020B0604020202020204" pitchFamily="34" charset="0"/>
                  <a:cs typeface="Arial" panose="020B0604020202020204" pitchFamily="34" charset="0"/>
                </a:rPr>
                <a:t>1,363 </a:t>
              </a:r>
              <a:r>
                <a:rPr lang="en-US" sz="1600" b="1" dirty="0">
                  <a:latin typeface="Arial" panose="020B0604020202020204" pitchFamily="34" charset="0"/>
                  <a:cs typeface="Arial" panose="020B0604020202020204" pitchFamily="34" charset="0"/>
                </a:rPr>
                <a:t>lesions; </a:t>
              </a:r>
              <a:r>
                <a:rPr lang="en-US" sz="1600" b="1" dirty="0">
                  <a:solidFill>
                    <a:srgbClr val="000000">
                      <a:lumMod val="95000"/>
                      <a:lumOff val="5000"/>
                    </a:srgbClr>
                  </a:solidFill>
                  <a:latin typeface="Arial" panose="020B0604020202020204" pitchFamily="34" charset="0"/>
                  <a:cs typeface="Arial" panose="020B0604020202020204" pitchFamily="34" charset="0"/>
                </a:rPr>
                <a:t>3 US sites</a:t>
              </a:r>
            </a:p>
            <a:p>
              <a:pPr marL="0" lvl="1" algn="ctr" fontAlgn="base">
                <a:spcBef>
                  <a:spcPct val="0"/>
                </a:spcBef>
                <a:spcAft>
                  <a:spcPct val="0"/>
                </a:spcAft>
              </a:pPr>
              <a:r>
                <a:rPr lang="en-US" sz="1600" b="1" dirty="0">
                  <a:solidFill>
                    <a:srgbClr val="000000">
                      <a:lumMod val="95000"/>
                      <a:lumOff val="5000"/>
                    </a:srgbClr>
                  </a:solidFill>
                  <a:latin typeface="Arial" panose="020B0604020202020204" pitchFamily="34" charset="0"/>
                  <a:cs typeface="Arial" panose="020B0604020202020204" pitchFamily="34" charset="0"/>
                </a:rPr>
                <a:t>Prior CABG: </a:t>
              </a:r>
              <a:r>
                <a:rPr lang="en-US" sz="1600" b="1" dirty="0">
                  <a:solidFill>
                    <a:srgbClr val="FF0000"/>
                  </a:solidFill>
                  <a:latin typeface="Arial" panose="020B0604020202020204" pitchFamily="34" charset="0"/>
                  <a:cs typeface="Arial" panose="020B0604020202020204" pitchFamily="34" charset="0"/>
                </a:rPr>
                <a:t>37%</a:t>
              </a:r>
            </a:p>
            <a:p>
              <a:pPr marL="0" lvl="1" algn="ctr" fontAlgn="base">
                <a:spcBef>
                  <a:spcPct val="0"/>
                </a:spcBef>
                <a:spcAft>
                  <a:spcPct val="0"/>
                </a:spcAft>
              </a:pPr>
              <a:r>
                <a:rPr lang="en-US" sz="1600" b="1" dirty="0">
                  <a:solidFill>
                    <a:srgbClr val="000000">
                      <a:lumMod val="95000"/>
                      <a:lumOff val="5000"/>
                    </a:srgbClr>
                  </a:solidFill>
                  <a:latin typeface="Arial" panose="020B0604020202020204" pitchFamily="34" charset="0"/>
                  <a:cs typeface="Arial" panose="020B0604020202020204" pitchFamily="34" charset="0"/>
                </a:rPr>
                <a:t>Complications: </a:t>
              </a:r>
              <a:r>
                <a:rPr lang="en-US" sz="1600" b="1" dirty="0">
                  <a:solidFill>
                    <a:srgbClr val="FF0000"/>
                  </a:solidFill>
                  <a:latin typeface="Arial" panose="020B0604020202020204" pitchFamily="34" charset="0"/>
                  <a:cs typeface="Arial" panose="020B0604020202020204" pitchFamily="34" charset="0"/>
                </a:rPr>
                <a:t>1.5% vs. 2.1%</a:t>
              </a:r>
            </a:p>
            <a:p>
              <a:pPr marL="0" lvl="1" algn="ctr" fontAlgn="base">
                <a:spcBef>
                  <a:spcPct val="0"/>
                </a:spcBef>
                <a:spcAft>
                  <a:spcPct val="0"/>
                </a:spcAft>
              </a:pPr>
              <a:r>
                <a:rPr lang="en-US" sz="1600" b="1" dirty="0">
                  <a:solidFill>
                    <a:srgbClr val="000000"/>
                  </a:solidFill>
                  <a:latin typeface="Arial" panose="020B0604020202020204" pitchFamily="34" charset="0"/>
                  <a:cs typeface="Arial" panose="020B0604020202020204" pitchFamily="34" charset="0"/>
                </a:rPr>
                <a:t>Retrograde: </a:t>
              </a:r>
              <a:r>
                <a:rPr lang="en-US" sz="1600" b="1" dirty="0">
                  <a:solidFill>
                    <a:srgbClr val="FF0000"/>
                  </a:solidFill>
                  <a:latin typeface="Arial" panose="020B0604020202020204" pitchFamily="34" charset="0"/>
                  <a:cs typeface="Arial" panose="020B0604020202020204" pitchFamily="34" charset="0"/>
                </a:rPr>
                <a:t>27.1% vs. 46.7% </a:t>
              </a:r>
            </a:p>
          </p:txBody>
        </p:sp>
      </p:grpSp>
      <p:sp>
        <p:nvSpPr>
          <p:cNvPr id="12" name="Rectangle 11"/>
          <p:cNvSpPr>
            <a:spLocks noChangeArrowheads="1"/>
          </p:cNvSpPr>
          <p:nvPr/>
        </p:nvSpPr>
        <p:spPr bwMode="auto">
          <a:xfrm>
            <a:off x="7655175" y="3171293"/>
            <a:ext cx="1041443" cy="523220"/>
          </a:xfrm>
          <a:prstGeom prst="rect">
            <a:avLst/>
          </a:prstGeom>
          <a:solidFill>
            <a:schemeClr val="tx1"/>
          </a:solidFill>
          <a:ln w="9525">
            <a:noFill/>
            <a:miter lim="800000"/>
            <a:headEnd/>
            <a:tailEnd/>
          </a:ln>
        </p:spPr>
        <p:txBody>
          <a:bodyPr wrap="square">
            <a:spAutoFit/>
          </a:bodyPr>
          <a:lstStyle/>
          <a:p>
            <a:pPr algn="ctr" eaLnBrk="0" fontAlgn="base" hangingPunct="0">
              <a:spcBef>
                <a:spcPct val="0"/>
              </a:spcBef>
              <a:spcAft>
                <a:spcPct val="0"/>
              </a:spcAft>
            </a:pPr>
            <a:r>
              <a:rPr lang="el-GR" altLang="en-US" sz="1400" b="1" i="1" dirty="0">
                <a:solidFill>
                  <a:srgbClr val="FFFF00"/>
                </a:solidFill>
                <a:latin typeface="Arial" panose="020B0604020202020204" pitchFamily="34" charset="0"/>
                <a:cs typeface="Arial" panose="020B0604020202020204" pitchFamily="34" charset="0"/>
              </a:rPr>
              <a:t>Δ</a:t>
            </a:r>
            <a:r>
              <a:rPr lang="en-US" altLang="en-US" sz="1400" b="1" i="1" dirty="0">
                <a:solidFill>
                  <a:srgbClr val="FFFF00"/>
                </a:solidFill>
                <a:latin typeface="Arial" panose="020B0604020202020204" pitchFamily="34" charset="0"/>
                <a:cs typeface="Arial" panose="020B0604020202020204" pitchFamily="34" charset="0"/>
              </a:rPr>
              <a:t>=5%</a:t>
            </a:r>
          </a:p>
          <a:p>
            <a:pPr algn="ctr" eaLnBrk="0" fontAlgn="base" hangingPunct="0">
              <a:spcBef>
                <a:spcPct val="0"/>
              </a:spcBef>
              <a:spcAft>
                <a:spcPct val="0"/>
              </a:spcAft>
            </a:pPr>
            <a:r>
              <a:rPr lang="en-US" altLang="en-US" sz="1400" b="1" i="1" dirty="0">
                <a:solidFill>
                  <a:srgbClr val="FFFF00"/>
                </a:solidFill>
                <a:latin typeface="Arial" panose="020B0604020202020204" pitchFamily="34" charset="0"/>
                <a:cs typeface="Arial" panose="020B0604020202020204" pitchFamily="34" charset="0"/>
              </a:rPr>
              <a:t>p=0.001</a:t>
            </a:r>
          </a:p>
        </p:txBody>
      </p:sp>
      <p:sp>
        <p:nvSpPr>
          <p:cNvPr id="15" name="Rectangle 4"/>
          <p:cNvSpPr>
            <a:spLocks noChangeArrowheads="1"/>
          </p:cNvSpPr>
          <p:nvPr/>
        </p:nvSpPr>
        <p:spPr bwMode="auto">
          <a:xfrm>
            <a:off x="7416872" y="2421329"/>
            <a:ext cx="1518044" cy="461665"/>
          </a:xfrm>
          <a:prstGeom prst="rect">
            <a:avLst/>
          </a:prstGeom>
          <a:noFill/>
          <a:ln w="12700">
            <a:solidFill>
              <a:schemeClr val="tx1"/>
            </a:solidFill>
            <a:miter lim="800000"/>
            <a:headEnd/>
            <a:tailEnd type="none" w="lg" len="lg"/>
          </a:ln>
        </p:spPr>
        <p:txBody>
          <a:bodyPr wrap="none">
            <a:spAutoFit/>
          </a:bodyPr>
          <a:lstStyle/>
          <a:p>
            <a:pPr algn="ctr" eaLnBrk="0" fontAlgn="base" hangingPunct="0">
              <a:spcBef>
                <a:spcPct val="0"/>
              </a:spcBef>
              <a:spcAft>
                <a:spcPct val="0"/>
              </a:spcAft>
            </a:pPr>
            <a:r>
              <a:rPr lang="en-US" altLang="en-US" sz="2400" b="1" dirty="0"/>
              <a:t>Hybrid era</a:t>
            </a:r>
            <a:endParaRPr lang="en-US" altLang="en-US" sz="2799" b="1" dirty="0"/>
          </a:p>
        </p:txBody>
      </p:sp>
      <p:grpSp>
        <p:nvGrpSpPr>
          <p:cNvPr id="4" name="Group 3"/>
          <p:cNvGrpSpPr/>
          <p:nvPr/>
        </p:nvGrpSpPr>
        <p:grpSpPr>
          <a:xfrm>
            <a:off x="5896941" y="5529755"/>
            <a:ext cx="6205404" cy="2063913"/>
            <a:chOff x="5867795" y="5002395"/>
            <a:chExt cx="6205404" cy="2063912"/>
          </a:xfrm>
        </p:grpSpPr>
        <p:sp>
          <p:nvSpPr>
            <p:cNvPr id="11" name="Rectangle 2"/>
            <p:cNvSpPr>
              <a:spLocks noChangeArrowheads="1"/>
            </p:cNvSpPr>
            <p:nvPr/>
          </p:nvSpPr>
          <p:spPr bwMode="auto">
            <a:xfrm>
              <a:off x="5867795" y="5958312"/>
              <a:ext cx="6205404" cy="1107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100" b="1" i="1" dirty="0" err="1">
                  <a:solidFill>
                    <a:srgbClr val="0070C0"/>
                  </a:solidFill>
                  <a:latin typeface="Arial" panose="020B0604020202020204" pitchFamily="34" charset="0"/>
                  <a:cs typeface="Arial" panose="020B0604020202020204" pitchFamily="34" charset="0"/>
                </a:rPr>
                <a:t>Tajti</a:t>
              </a:r>
              <a:r>
                <a:rPr lang="en-US" sz="1100" b="1" i="1" dirty="0">
                  <a:solidFill>
                    <a:srgbClr val="0070C0"/>
                  </a:solidFill>
                  <a:latin typeface="Arial" panose="020B0604020202020204" pitchFamily="34" charset="0"/>
                  <a:cs typeface="Arial" panose="020B0604020202020204" pitchFamily="34" charset="0"/>
                </a:rPr>
                <a:t> P, </a:t>
              </a:r>
              <a:r>
                <a:rPr lang="en-US" sz="1100" b="1" i="1" dirty="0" err="1">
                  <a:solidFill>
                    <a:srgbClr val="0070C0"/>
                  </a:solidFill>
                  <a:latin typeface="Arial" panose="020B0604020202020204" pitchFamily="34" charset="0"/>
                  <a:cs typeface="Arial" panose="020B0604020202020204" pitchFamily="34" charset="0"/>
                </a:rPr>
                <a:t>Karmpaliotis</a:t>
              </a:r>
              <a:r>
                <a:rPr lang="en-US" sz="1100" b="1" i="1" dirty="0">
                  <a:solidFill>
                    <a:srgbClr val="0070C0"/>
                  </a:solidFill>
                  <a:latin typeface="Arial" panose="020B0604020202020204" pitchFamily="34" charset="0"/>
                  <a:cs typeface="Arial" panose="020B0604020202020204" pitchFamily="34" charset="0"/>
                </a:rPr>
                <a:t> D, </a:t>
              </a:r>
              <a:r>
                <a:rPr lang="en-US" sz="1100" b="1" i="1" dirty="0" err="1">
                  <a:solidFill>
                    <a:srgbClr val="0070C0"/>
                  </a:solidFill>
                  <a:latin typeface="Arial" panose="020B0604020202020204" pitchFamily="34" charset="0"/>
                  <a:cs typeface="Arial" panose="020B0604020202020204" pitchFamily="34" charset="0"/>
                </a:rPr>
                <a:t>Alaswad</a:t>
              </a:r>
              <a:r>
                <a:rPr lang="en-US" sz="1100" b="1" i="1" dirty="0">
                  <a:solidFill>
                    <a:srgbClr val="0070C0"/>
                  </a:solidFill>
                  <a:latin typeface="Arial" panose="020B0604020202020204" pitchFamily="34" charset="0"/>
                  <a:cs typeface="Arial" panose="020B0604020202020204" pitchFamily="34" charset="0"/>
                </a:rPr>
                <a:t> K, Jaffer FA, Yeh RW, Patel M, Mahmud E, Choi JW, Burke MN, Doing AH, Dattilo P, Toma C, Smith AJC, </a:t>
              </a:r>
              <a:r>
                <a:rPr lang="en-US" sz="1100" b="1" i="1" dirty="0" err="1">
                  <a:solidFill>
                    <a:srgbClr val="0070C0"/>
                  </a:solidFill>
                  <a:latin typeface="Arial" panose="020B0604020202020204" pitchFamily="34" charset="0"/>
                  <a:cs typeface="Arial" panose="020B0604020202020204" pitchFamily="34" charset="0"/>
                </a:rPr>
                <a:t>Uretsky</a:t>
              </a:r>
              <a:r>
                <a:rPr lang="en-US" sz="1100" b="1" i="1" dirty="0">
                  <a:solidFill>
                    <a:srgbClr val="0070C0"/>
                  </a:solidFill>
                  <a:latin typeface="Arial" panose="020B0604020202020204" pitchFamily="34" charset="0"/>
                  <a:cs typeface="Arial" panose="020B0604020202020204" pitchFamily="34" charset="0"/>
                </a:rPr>
                <a:t> B, </a:t>
              </a:r>
              <a:r>
                <a:rPr lang="en-US" sz="1100" b="1" i="1" dirty="0" err="1">
                  <a:solidFill>
                    <a:srgbClr val="0070C0"/>
                  </a:solidFill>
                  <a:latin typeface="Arial" panose="020B0604020202020204" pitchFamily="34" charset="0"/>
                  <a:cs typeface="Arial" panose="020B0604020202020204" pitchFamily="34" charset="0"/>
                </a:rPr>
                <a:t>Holper</a:t>
              </a:r>
              <a:r>
                <a:rPr lang="en-US" sz="1100" b="1" i="1" dirty="0">
                  <a:solidFill>
                    <a:srgbClr val="0070C0"/>
                  </a:solidFill>
                  <a:latin typeface="Arial" panose="020B0604020202020204" pitchFamily="34" charset="0"/>
                  <a:cs typeface="Arial" panose="020B0604020202020204" pitchFamily="34" charset="0"/>
                </a:rPr>
                <a:t> E, Potluri S, Wyman RM, </a:t>
              </a:r>
              <a:r>
                <a:rPr lang="en-US" sz="1100" b="1" i="1" dirty="0" err="1">
                  <a:solidFill>
                    <a:srgbClr val="0070C0"/>
                  </a:solidFill>
                  <a:latin typeface="Arial" panose="020B0604020202020204" pitchFamily="34" charset="0"/>
                  <a:cs typeface="Arial" panose="020B0604020202020204" pitchFamily="34" charset="0"/>
                </a:rPr>
                <a:t>Kandzari</a:t>
              </a:r>
              <a:r>
                <a:rPr lang="en-US" sz="1100" b="1" i="1" dirty="0">
                  <a:solidFill>
                    <a:srgbClr val="0070C0"/>
                  </a:solidFill>
                  <a:latin typeface="Arial" panose="020B0604020202020204" pitchFamily="34" charset="0"/>
                  <a:cs typeface="Arial" panose="020B0604020202020204" pitchFamily="34" charset="0"/>
                </a:rPr>
                <a:t> DE, Garcia S, </a:t>
              </a:r>
              <a:r>
                <a:rPr lang="en-US" sz="1100" b="1" i="1" dirty="0" err="1">
                  <a:solidFill>
                    <a:srgbClr val="0070C0"/>
                  </a:solidFill>
                  <a:latin typeface="Arial" panose="020B0604020202020204" pitchFamily="34" charset="0"/>
                  <a:cs typeface="Arial" panose="020B0604020202020204" pitchFamily="34" charset="0"/>
                </a:rPr>
                <a:t>Krestyaninov</a:t>
              </a:r>
              <a:r>
                <a:rPr lang="en-US" sz="1100" b="1" i="1" dirty="0">
                  <a:solidFill>
                    <a:srgbClr val="0070C0"/>
                  </a:solidFill>
                  <a:latin typeface="Arial" panose="020B0604020202020204" pitchFamily="34" charset="0"/>
                  <a:cs typeface="Arial" panose="020B0604020202020204" pitchFamily="34" charset="0"/>
                </a:rPr>
                <a:t> O, </a:t>
              </a:r>
              <a:r>
                <a:rPr lang="en-US" sz="1100" b="1" i="1" dirty="0" err="1">
                  <a:solidFill>
                    <a:srgbClr val="0070C0"/>
                  </a:solidFill>
                  <a:latin typeface="Arial" panose="020B0604020202020204" pitchFamily="34" charset="0"/>
                  <a:cs typeface="Arial" panose="020B0604020202020204" pitchFamily="34" charset="0"/>
                </a:rPr>
                <a:t>Khelimskii</a:t>
              </a:r>
              <a:r>
                <a:rPr lang="en-US" sz="1100" b="1" i="1" dirty="0">
                  <a:solidFill>
                    <a:srgbClr val="0070C0"/>
                  </a:solidFill>
                  <a:latin typeface="Arial" panose="020B0604020202020204" pitchFamily="34" charset="0"/>
                  <a:cs typeface="Arial" panose="020B0604020202020204" pitchFamily="34" charset="0"/>
                </a:rPr>
                <a:t> D, </a:t>
              </a:r>
              <a:r>
                <a:rPr lang="en-US" sz="1100" b="1" i="1" dirty="0" err="1">
                  <a:solidFill>
                    <a:srgbClr val="0070C0"/>
                  </a:solidFill>
                  <a:latin typeface="Arial" panose="020B0604020202020204" pitchFamily="34" charset="0"/>
                  <a:cs typeface="Arial" panose="020B0604020202020204" pitchFamily="34" charset="0"/>
                </a:rPr>
                <a:t>Koutouzis</a:t>
              </a:r>
              <a:r>
                <a:rPr lang="en-US" sz="1100" b="1" i="1" dirty="0">
                  <a:solidFill>
                    <a:srgbClr val="0070C0"/>
                  </a:solidFill>
                  <a:latin typeface="Arial" panose="020B0604020202020204" pitchFamily="34" charset="0"/>
                  <a:cs typeface="Arial" panose="020B0604020202020204" pitchFamily="34" charset="0"/>
                </a:rPr>
                <a:t> M, </a:t>
              </a:r>
              <a:r>
                <a:rPr lang="en-US" sz="1100" b="1" i="1" dirty="0" err="1">
                  <a:solidFill>
                    <a:srgbClr val="0070C0"/>
                  </a:solidFill>
                  <a:latin typeface="Arial" panose="020B0604020202020204" pitchFamily="34" charset="0"/>
                  <a:cs typeface="Arial" panose="020B0604020202020204" pitchFamily="34" charset="0"/>
                </a:rPr>
                <a:t>Tsiafoutis</a:t>
              </a:r>
              <a:r>
                <a:rPr lang="en-US" sz="1100" b="1" i="1" dirty="0">
                  <a:solidFill>
                    <a:srgbClr val="0070C0"/>
                  </a:solidFill>
                  <a:latin typeface="Arial" panose="020B0604020202020204" pitchFamily="34" charset="0"/>
                  <a:cs typeface="Arial" panose="020B0604020202020204" pitchFamily="34" charset="0"/>
                </a:rPr>
                <a:t> I, Jaber W, </a:t>
              </a:r>
              <a:r>
                <a:rPr lang="en-US" sz="1100" b="1" i="1" dirty="0" err="1">
                  <a:solidFill>
                    <a:srgbClr val="0070C0"/>
                  </a:solidFill>
                  <a:latin typeface="Arial" panose="020B0604020202020204" pitchFamily="34" charset="0"/>
                  <a:cs typeface="Arial" panose="020B0604020202020204" pitchFamily="34" charset="0"/>
                </a:rPr>
                <a:t>Samady</a:t>
              </a:r>
              <a:r>
                <a:rPr lang="en-US" sz="1100" b="1" i="1" dirty="0">
                  <a:solidFill>
                    <a:srgbClr val="0070C0"/>
                  </a:solidFill>
                  <a:latin typeface="Arial" panose="020B0604020202020204" pitchFamily="34" charset="0"/>
                  <a:cs typeface="Arial" panose="020B0604020202020204" pitchFamily="34" charset="0"/>
                </a:rPr>
                <a:t> H, Moses JW, </a:t>
              </a:r>
              <a:r>
                <a:rPr lang="en-US" sz="1100" b="1" i="1" dirty="0" err="1">
                  <a:solidFill>
                    <a:srgbClr val="0070C0"/>
                  </a:solidFill>
                  <a:latin typeface="Arial" panose="020B0604020202020204" pitchFamily="34" charset="0"/>
                  <a:cs typeface="Arial" panose="020B0604020202020204" pitchFamily="34" charset="0"/>
                </a:rPr>
                <a:t>Lembo</a:t>
              </a:r>
              <a:r>
                <a:rPr lang="en-US" sz="1100" b="1" i="1" dirty="0">
                  <a:solidFill>
                    <a:srgbClr val="0070C0"/>
                  </a:solidFill>
                  <a:latin typeface="Arial" panose="020B0604020202020204" pitchFamily="34" charset="0"/>
                  <a:cs typeface="Arial" panose="020B0604020202020204" pitchFamily="34" charset="0"/>
                </a:rPr>
                <a:t> NJ, Parikh M, </a:t>
              </a:r>
              <a:r>
                <a:rPr lang="en-US" sz="1100" b="1" i="1" dirty="0" err="1">
                  <a:solidFill>
                    <a:srgbClr val="0070C0"/>
                  </a:solidFill>
                  <a:latin typeface="Arial" panose="020B0604020202020204" pitchFamily="34" charset="0"/>
                  <a:cs typeface="Arial" panose="020B0604020202020204" pitchFamily="34" charset="0"/>
                </a:rPr>
                <a:t>Kirtane</a:t>
              </a:r>
              <a:r>
                <a:rPr lang="en-US" sz="1100" b="1" i="1" dirty="0">
                  <a:solidFill>
                    <a:srgbClr val="0070C0"/>
                  </a:solidFill>
                  <a:latin typeface="Arial" panose="020B0604020202020204" pitchFamily="34" charset="0"/>
                  <a:cs typeface="Arial" panose="020B0604020202020204" pitchFamily="34" charset="0"/>
                </a:rPr>
                <a:t> AJ, Ali ZA, Doshi D, </a:t>
              </a:r>
              <a:r>
                <a:rPr lang="en-US" sz="1100" b="1" i="1" dirty="0" err="1">
                  <a:solidFill>
                    <a:srgbClr val="0070C0"/>
                  </a:solidFill>
                  <a:latin typeface="Arial" panose="020B0604020202020204" pitchFamily="34" charset="0"/>
                  <a:cs typeface="Arial" panose="020B0604020202020204" pitchFamily="34" charset="0"/>
                </a:rPr>
                <a:t>Xenogiannis</a:t>
              </a:r>
              <a:r>
                <a:rPr lang="en-US" sz="1100" b="1" i="1" dirty="0">
                  <a:solidFill>
                    <a:srgbClr val="0070C0"/>
                  </a:solidFill>
                  <a:latin typeface="Arial" panose="020B0604020202020204" pitchFamily="34" charset="0"/>
                  <a:cs typeface="Arial" panose="020B0604020202020204" pitchFamily="34" charset="0"/>
                </a:rPr>
                <a:t> I, Stanberry LI, </a:t>
              </a:r>
              <a:r>
                <a:rPr lang="en-US" sz="1100" b="1" i="1" dirty="0" err="1">
                  <a:solidFill>
                    <a:srgbClr val="0070C0"/>
                  </a:solidFill>
                  <a:latin typeface="Arial" panose="020B0604020202020204" pitchFamily="34" charset="0"/>
                  <a:cs typeface="Arial" panose="020B0604020202020204" pitchFamily="34" charset="0"/>
                </a:rPr>
                <a:t>Rangan</a:t>
              </a:r>
              <a:r>
                <a:rPr lang="en-US" sz="1100" b="1" i="1" dirty="0">
                  <a:solidFill>
                    <a:srgbClr val="0070C0"/>
                  </a:solidFill>
                  <a:latin typeface="Arial" panose="020B0604020202020204" pitchFamily="34" charset="0"/>
                  <a:cs typeface="Arial" panose="020B0604020202020204" pitchFamily="34" charset="0"/>
                </a:rPr>
                <a:t> BV, </a:t>
              </a:r>
              <a:r>
                <a:rPr lang="en-US" sz="1100" b="1" i="1" dirty="0" err="1">
                  <a:solidFill>
                    <a:srgbClr val="0070C0"/>
                  </a:solidFill>
                  <a:latin typeface="Arial" panose="020B0604020202020204" pitchFamily="34" charset="0"/>
                  <a:cs typeface="Arial" panose="020B0604020202020204" pitchFamily="34" charset="0"/>
                </a:rPr>
                <a:t>Ungi</a:t>
              </a:r>
              <a:r>
                <a:rPr lang="en-US" sz="1100" b="1" i="1" dirty="0">
                  <a:solidFill>
                    <a:srgbClr val="0070C0"/>
                  </a:solidFill>
                  <a:latin typeface="Arial" panose="020B0604020202020204" pitchFamily="34" charset="0"/>
                  <a:cs typeface="Arial" panose="020B0604020202020204" pitchFamily="34" charset="0"/>
                </a:rPr>
                <a:t> I, Banerjee S, </a:t>
              </a:r>
              <a:r>
                <a:rPr lang="en-US" sz="1100" b="1" i="1" dirty="0" err="1">
                  <a:solidFill>
                    <a:srgbClr val="0070C0"/>
                  </a:solidFill>
                  <a:latin typeface="Arial" panose="020B0604020202020204" pitchFamily="34" charset="0"/>
                  <a:cs typeface="Arial" panose="020B0604020202020204" pitchFamily="34" charset="0"/>
                </a:rPr>
                <a:t>Brilakis</a:t>
              </a:r>
              <a:r>
                <a:rPr lang="en-US" sz="1100" b="1" i="1" dirty="0">
                  <a:solidFill>
                    <a:srgbClr val="0070C0"/>
                  </a:solidFill>
                  <a:latin typeface="Arial" panose="020B0604020202020204" pitchFamily="34" charset="0"/>
                  <a:cs typeface="Arial" panose="020B0604020202020204" pitchFamily="34" charset="0"/>
                </a:rPr>
                <a:t> ES. </a:t>
              </a:r>
              <a:r>
                <a:rPr lang="en-US" sz="1100" b="1" i="1" dirty="0">
                  <a:solidFill>
                    <a:srgbClr val="92D050"/>
                  </a:solidFill>
                  <a:latin typeface="Arial" panose="020B0604020202020204" pitchFamily="34" charset="0"/>
                  <a:cs typeface="Arial" panose="020B0604020202020204" pitchFamily="34" charset="0"/>
                </a:rPr>
                <a:t>Circ</a:t>
              </a:r>
              <a:r>
                <a:rPr lang="en-US" sz="1100" b="1" i="1" dirty="0">
                  <a:solidFill>
                    <a:srgbClr val="0070C0"/>
                  </a:solidFill>
                  <a:latin typeface="Arial" panose="020B0604020202020204" pitchFamily="34" charset="0"/>
                  <a:cs typeface="Arial" panose="020B0604020202020204" pitchFamily="34" charset="0"/>
                </a:rPr>
                <a:t> </a:t>
              </a:r>
              <a:r>
                <a:rPr lang="en-US" sz="1100" b="1" i="1" dirty="0">
                  <a:solidFill>
                    <a:srgbClr val="92D050"/>
                  </a:solidFill>
                  <a:latin typeface="Arial" panose="020B0604020202020204" pitchFamily="34" charset="0"/>
                  <a:cs typeface="Arial" panose="020B0604020202020204" pitchFamily="34" charset="0"/>
                </a:rPr>
                <a:t>Cardiovasc </a:t>
              </a:r>
              <a:r>
                <a:rPr lang="en-US" sz="1100" b="1" i="1" dirty="0" err="1">
                  <a:solidFill>
                    <a:srgbClr val="92D050"/>
                  </a:solidFill>
                  <a:latin typeface="Arial" panose="020B0604020202020204" pitchFamily="34" charset="0"/>
                  <a:cs typeface="Arial" panose="020B0604020202020204" pitchFamily="34" charset="0"/>
                </a:rPr>
                <a:t>Interv</a:t>
              </a:r>
              <a:r>
                <a:rPr lang="en-US" sz="1100" b="1" i="1" dirty="0">
                  <a:solidFill>
                    <a:srgbClr val="92D050"/>
                  </a:solidFill>
                  <a:latin typeface="Arial" panose="020B0604020202020204" pitchFamily="34" charset="0"/>
                  <a:cs typeface="Arial" panose="020B0604020202020204" pitchFamily="34" charset="0"/>
                </a:rPr>
                <a:t>. 2019 Mar;12(3):e007338.</a:t>
              </a:r>
            </a:p>
          </p:txBody>
        </p:sp>
        <p:sp>
          <p:nvSpPr>
            <p:cNvPr id="16" name="Rectangle 15"/>
            <p:cNvSpPr/>
            <p:nvPr/>
          </p:nvSpPr>
          <p:spPr>
            <a:xfrm>
              <a:off x="6173671" y="5002395"/>
              <a:ext cx="4228106" cy="1077217"/>
            </a:xfrm>
            <a:prstGeom prst="rect">
              <a:avLst/>
            </a:prstGeom>
          </p:spPr>
          <p:txBody>
            <a:bodyPr wrap="square">
              <a:spAutoFit/>
            </a:bodyPr>
            <a:lstStyle/>
            <a:p>
              <a:pPr marL="0" lvl="1" algn="ctr" fontAlgn="base">
                <a:spcBef>
                  <a:spcPct val="0"/>
                </a:spcBef>
                <a:spcAft>
                  <a:spcPct val="0"/>
                </a:spcAft>
              </a:pPr>
              <a:r>
                <a:rPr lang="en-US" sz="1600" b="1" dirty="0">
                  <a:solidFill>
                    <a:srgbClr val="FF0000"/>
                  </a:solidFill>
                  <a:latin typeface="Arial" panose="020B0604020202020204" pitchFamily="34" charset="0"/>
                  <a:cs typeface="Arial" panose="020B0604020202020204" pitchFamily="34" charset="0"/>
                </a:rPr>
                <a:t>3486 lesions; </a:t>
              </a:r>
              <a:r>
                <a:rPr lang="en-US" sz="1600" b="1" dirty="0">
                  <a:solidFill>
                    <a:srgbClr val="000000">
                      <a:lumMod val="95000"/>
                      <a:lumOff val="5000"/>
                    </a:srgbClr>
                  </a:solidFill>
                  <a:latin typeface="Arial" panose="020B0604020202020204" pitchFamily="34" charset="0"/>
                  <a:cs typeface="Arial" panose="020B0604020202020204" pitchFamily="34" charset="0"/>
                </a:rPr>
                <a:t>21 international sites</a:t>
              </a:r>
            </a:p>
            <a:p>
              <a:pPr marL="0" lvl="1" algn="ctr" fontAlgn="base">
                <a:spcBef>
                  <a:spcPct val="0"/>
                </a:spcBef>
                <a:spcAft>
                  <a:spcPct val="0"/>
                </a:spcAft>
              </a:pPr>
              <a:r>
                <a:rPr lang="en-US" sz="1600" b="1" dirty="0">
                  <a:solidFill>
                    <a:srgbClr val="000000">
                      <a:lumMod val="95000"/>
                      <a:lumOff val="5000"/>
                    </a:srgbClr>
                  </a:solidFill>
                  <a:latin typeface="Arial" panose="020B0604020202020204" pitchFamily="34" charset="0"/>
                  <a:cs typeface="Arial" panose="020B0604020202020204" pitchFamily="34" charset="0"/>
                </a:rPr>
                <a:t>Prior CABG: </a:t>
              </a:r>
              <a:r>
                <a:rPr lang="en-US" sz="1600" b="1" dirty="0">
                  <a:solidFill>
                    <a:srgbClr val="FF0000"/>
                  </a:solidFill>
                  <a:latin typeface="Arial" panose="020B0604020202020204" pitchFamily="34" charset="0"/>
                  <a:cs typeface="Arial" panose="020B0604020202020204" pitchFamily="34" charset="0"/>
                </a:rPr>
                <a:t>32%</a:t>
              </a:r>
            </a:p>
            <a:p>
              <a:pPr marL="0" lvl="1" algn="ctr" fontAlgn="base">
                <a:spcBef>
                  <a:spcPct val="0"/>
                </a:spcBef>
                <a:spcAft>
                  <a:spcPct val="0"/>
                </a:spcAft>
              </a:pPr>
              <a:r>
                <a:rPr lang="en-US" sz="1600" b="1" dirty="0">
                  <a:solidFill>
                    <a:srgbClr val="000000"/>
                  </a:solidFill>
                  <a:latin typeface="Arial" panose="020B0604020202020204" pitchFamily="34" charset="0"/>
                  <a:cs typeface="Arial" panose="020B0604020202020204" pitchFamily="34" charset="0"/>
                </a:rPr>
                <a:t>Complications: </a:t>
              </a:r>
              <a:r>
                <a:rPr lang="en-US" sz="1600" b="1" dirty="0">
                  <a:solidFill>
                    <a:srgbClr val="FF0000"/>
                  </a:solidFill>
                  <a:latin typeface="Arial" panose="020B0604020202020204" pitchFamily="34" charset="0"/>
                  <a:cs typeface="Arial" panose="020B0604020202020204" pitchFamily="34" charset="0"/>
                </a:rPr>
                <a:t>2.5% vs. 3.1%</a:t>
              </a:r>
            </a:p>
            <a:p>
              <a:pPr marL="0" lvl="1" algn="ctr" fontAlgn="base">
                <a:spcBef>
                  <a:spcPct val="0"/>
                </a:spcBef>
                <a:spcAft>
                  <a:spcPct val="0"/>
                </a:spcAft>
              </a:pPr>
              <a:r>
                <a:rPr lang="en-US" sz="1600" b="1" dirty="0">
                  <a:solidFill>
                    <a:srgbClr val="000000"/>
                  </a:solidFill>
                  <a:latin typeface="Arial" panose="020B0604020202020204" pitchFamily="34" charset="0"/>
                  <a:cs typeface="Arial" panose="020B0604020202020204" pitchFamily="34" charset="0"/>
                </a:rPr>
                <a:t>Retrograde: </a:t>
              </a:r>
              <a:r>
                <a:rPr lang="en-US" sz="1600" b="1" dirty="0">
                  <a:solidFill>
                    <a:srgbClr val="FF0000"/>
                  </a:solidFill>
                  <a:latin typeface="Arial" panose="020B0604020202020204" pitchFamily="34" charset="0"/>
                  <a:cs typeface="Arial" panose="020B0604020202020204" pitchFamily="34" charset="0"/>
                </a:rPr>
                <a:t>30% vs. 53% </a:t>
              </a:r>
            </a:p>
          </p:txBody>
        </p:sp>
      </p:grpSp>
    </p:spTree>
    <p:extLst>
      <p:ext uri="{BB962C8B-B14F-4D97-AF65-F5344CB8AC3E}">
        <p14:creationId xmlns:p14="http://schemas.microsoft.com/office/powerpoint/2010/main" val="50314140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nagit_PPT9B4C"/>
          <p:cNvPicPr>
            <a:picLocks noGrp="1" noChangeAspect="1"/>
          </p:cNvPicPr>
          <p:nvPr>
            <p:ph idx="4294967295"/>
          </p:nvPr>
        </p:nvPicPr>
        <p:blipFill rotWithShape="1">
          <a:blip r:embed="rId2" cstate="email">
            <a:extLst>
              <a:ext uri="{28A0092B-C50C-407E-A947-70E740481C1C}">
                <a14:useLocalDpi xmlns:a14="http://schemas.microsoft.com/office/drawing/2010/main" val="0"/>
              </a:ext>
            </a:extLst>
          </a:blip>
          <a:srcRect r="994" b="17706"/>
          <a:stretch/>
        </p:blipFill>
        <p:spPr>
          <a:xfrm>
            <a:off x="138550" y="2671620"/>
            <a:ext cx="5916565" cy="4694383"/>
          </a:xfrm>
          <a:ln>
            <a:solidFill>
              <a:schemeClr val="bg1">
                <a:lumMod val="50000"/>
              </a:schemeClr>
            </a:solidFill>
          </a:ln>
          <a:effectLst>
            <a:outerShdw blurRad="50800" dist="38100" dir="8100000" algn="tr" rotWithShape="0">
              <a:prstClr val="black">
                <a:alpha val="40000"/>
              </a:prstClr>
            </a:outerShdw>
          </a:effectLst>
        </p:spPr>
      </p:pic>
      <p:sp>
        <p:nvSpPr>
          <p:cNvPr id="2" name="TextBox 1"/>
          <p:cNvSpPr txBox="1"/>
          <p:nvPr/>
        </p:nvSpPr>
        <p:spPr>
          <a:xfrm>
            <a:off x="4581185" y="2079703"/>
            <a:ext cx="3066585" cy="400110"/>
          </a:xfrm>
          <a:prstGeom prst="rect">
            <a:avLst/>
          </a:prstGeom>
          <a:noFill/>
        </p:spPr>
        <p:txBody>
          <a:bodyPr wrap="square" rtlCol="0">
            <a:spAutoFit/>
          </a:bodyPr>
          <a:lstStyle/>
          <a:p>
            <a:pPr algn="ctr"/>
            <a:r>
              <a:rPr lang="en-US" sz="2000" b="1" dirty="0">
                <a:solidFill>
                  <a:srgbClr val="FFC000"/>
                </a:solidFill>
                <a:latin typeface="Arial" panose="020B0604020202020204" pitchFamily="34" charset="0"/>
                <a:cs typeface="Arial" panose="020B0604020202020204" pitchFamily="34" charset="0"/>
              </a:rPr>
              <a:t>www.ctomanual.org</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82" r="5957"/>
          <a:stretch/>
        </p:blipFill>
        <p:spPr>
          <a:xfrm>
            <a:off x="6192647" y="2671618"/>
            <a:ext cx="5910146" cy="4687871"/>
          </a:xfrm>
          <a:prstGeom prst="rect">
            <a:avLst/>
          </a:prstGeom>
          <a:ln>
            <a:solidFill>
              <a:schemeClr val="bg1">
                <a:lumMod val="50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70605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A1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079" y="2659567"/>
            <a:ext cx="9288448" cy="4693456"/>
          </a:xfrm>
          <a:prstGeom prst="rect">
            <a:avLst/>
          </a:prstGeom>
        </p:spPr>
      </p:pic>
      <p:sp>
        <p:nvSpPr>
          <p:cNvPr id="3" name="Oval 2"/>
          <p:cNvSpPr/>
          <p:nvPr/>
        </p:nvSpPr>
        <p:spPr bwMode="auto">
          <a:xfrm>
            <a:off x="5806071" y="3829013"/>
            <a:ext cx="3594409" cy="605729"/>
          </a:xfrm>
          <a:prstGeom prst="ellipse">
            <a:avLst/>
          </a:prstGeom>
          <a:noFill/>
          <a:ln w="57150"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fontAlgn="base">
              <a:spcBef>
                <a:spcPct val="0"/>
              </a:spcBef>
              <a:spcAft>
                <a:spcPct val="0"/>
              </a:spcAft>
            </a:pPr>
            <a:endParaRPr lang="en-US" sz="2799" b="1">
              <a:solidFill>
                <a:srgbClr val="333399"/>
              </a:solidFill>
            </a:endParaRPr>
          </a:p>
        </p:txBody>
      </p:sp>
      <p:pic>
        <p:nvPicPr>
          <p:cNvPr id="4" name="Snagit_PPTA068"/>
          <p:cNvPicPr>
            <a:picLocks noChangeAspect="1"/>
          </p:cNvPicPr>
          <p:nvPr/>
        </p:nvPicPr>
        <p:blipFill rotWithShape="1">
          <a:blip r:embed="rId3">
            <a:extLst>
              <a:ext uri="{28A0092B-C50C-407E-A947-70E740481C1C}">
                <a14:useLocalDpi xmlns:a14="http://schemas.microsoft.com/office/drawing/2010/main" val="0"/>
              </a:ext>
            </a:extLst>
          </a:blip>
          <a:srcRect l="11048" t="7581" r="72108" b="64628"/>
          <a:stretch/>
        </p:blipFill>
        <p:spPr>
          <a:xfrm>
            <a:off x="167270" y="838201"/>
            <a:ext cx="1219200" cy="1447800"/>
          </a:xfrm>
          <a:prstGeom prst="rect">
            <a:avLst/>
          </a:prstGeom>
        </p:spPr>
      </p:pic>
      <p:pic>
        <p:nvPicPr>
          <p:cNvPr id="6" name="Picture 2" descr="http://ecx.images-amazon.com/images/I/51AJNX1iZsL._SX330_BO1,204,203,200_.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73299" y="838201"/>
            <a:ext cx="2172311" cy="32650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83161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nagit_PPT52C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1621" y="685800"/>
            <a:ext cx="10168760" cy="6858000"/>
          </a:xfrm>
          <a:prstGeom prst="rect">
            <a:avLst/>
          </a:prstGeom>
        </p:spPr>
      </p:pic>
      <p:sp>
        <p:nvSpPr>
          <p:cNvPr id="5" name="TextBox 4"/>
          <p:cNvSpPr txBox="1"/>
          <p:nvPr/>
        </p:nvSpPr>
        <p:spPr>
          <a:xfrm>
            <a:off x="6607102" y="5820567"/>
            <a:ext cx="4280338" cy="953851"/>
          </a:xfrm>
          <a:prstGeom prst="rect">
            <a:avLst/>
          </a:prstGeom>
          <a:noFill/>
        </p:spPr>
        <p:txBody>
          <a:bodyPr wrap="none" rtlCol="0">
            <a:spAutoFit/>
          </a:bodyPr>
          <a:lstStyle/>
          <a:p>
            <a:pPr algn="ctr" fontAlgn="base">
              <a:spcBef>
                <a:spcPct val="0"/>
              </a:spcBef>
              <a:spcAft>
                <a:spcPct val="0"/>
              </a:spcAft>
            </a:pPr>
            <a:r>
              <a:rPr lang="en-US" sz="2799" b="1" dirty="0">
                <a:latin typeface="Arial" pitchFamily="34" charset="0"/>
              </a:rPr>
              <a:t>Online score calculator:</a:t>
            </a:r>
          </a:p>
          <a:p>
            <a:pPr algn="ctr" fontAlgn="base">
              <a:spcBef>
                <a:spcPct val="0"/>
              </a:spcBef>
              <a:spcAft>
                <a:spcPct val="0"/>
              </a:spcAft>
            </a:pPr>
            <a:r>
              <a:rPr lang="en-US" sz="2799" b="1" dirty="0">
                <a:solidFill>
                  <a:srgbClr val="FFC000"/>
                </a:solidFill>
                <a:latin typeface="Arial" pitchFamily="34" charset="0"/>
              </a:rPr>
              <a:t>www.progresscto.org</a:t>
            </a:r>
          </a:p>
        </p:txBody>
      </p:sp>
    </p:spTree>
    <p:extLst>
      <p:ext uri="{BB962C8B-B14F-4D97-AF65-F5344CB8AC3E}">
        <p14:creationId xmlns:p14="http://schemas.microsoft.com/office/powerpoint/2010/main" val="6888042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5682" y="1197760"/>
            <a:ext cx="5616785" cy="1204171"/>
            <a:chOff x="-29410" y="438714"/>
            <a:chExt cx="5188492" cy="1103811"/>
          </a:xfrm>
        </p:grpSpPr>
        <p:sp>
          <p:nvSpPr>
            <p:cNvPr id="13" name="Rectangle 9"/>
            <p:cNvSpPr>
              <a:spLocks noChangeArrowheads="1"/>
            </p:cNvSpPr>
            <p:nvPr/>
          </p:nvSpPr>
          <p:spPr bwMode="auto">
            <a:xfrm>
              <a:off x="1118223" y="542042"/>
              <a:ext cx="4040859" cy="897158"/>
            </a:xfrm>
            <a:prstGeom prst="rect">
              <a:avLst/>
            </a:prstGeom>
            <a:noFill/>
            <a:ln>
              <a:solidFill>
                <a:schemeClr val="bg1">
                  <a:lumMod val="5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type="none" w="lg" len="lg"/>
                </a14:hiddenLine>
              </a:ext>
            </a:extLst>
          </p:spPr>
          <p:txBody>
            <a:bodyPr wrap="square">
              <a:spAutoFit/>
            </a:bodyPr>
            <a:lstStyle>
              <a:lvl1pPr eaLnBrk="0" hangingPunct="0">
                <a:defRPr sz="2800" b="1">
                  <a:solidFill>
                    <a:schemeClr val="accent2"/>
                  </a:solidFill>
                  <a:latin typeface="Arial" panose="020B0604020202020204" pitchFamily="34" charset="0"/>
                </a:defRPr>
              </a:lvl1pPr>
              <a:lvl2pPr marL="742950" indent="-285750" eaLnBrk="0" hangingPunct="0">
                <a:defRPr sz="2800" b="1">
                  <a:solidFill>
                    <a:schemeClr val="accent2"/>
                  </a:solidFill>
                  <a:latin typeface="Arial" panose="020B0604020202020204" pitchFamily="34" charset="0"/>
                </a:defRPr>
              </a:lvl2pPr>
              <a:lvl3pPr marL="1143000" indent="-228600" eaLnBrk="0" hangingPunct="0">
                <a:defRPr sz="2800" b="1">
                  <a:solidFill>
                    <a:schemeClr val="accent2"/>
                  </a:solidFill>
                  <a:latin typeface="Arial" panose="020B0604020202020204" pitchFamily="34" charset="0"/>
                </a:defRPr>
              </a:lvl3pPr>
              <a:lvl4pPr marL="1600200" indent="-228600" eaLnBrk="0" hangingPunct="0">
                <a:defRPr sz="2800" b="1">
                  <a:solidFill>
                    <a:schemeClr val="accent2"/>
                  </a:solidFill>
                  <a:latin typeface="Arial" panose="020B0604020202020204" pitchFamily="34" charset="0"/>
                </a:defRPr>
              </a:lvl4pPr>
              <a:lvl5pPr marL="2057400" indent="-228600" eaLnBrk="0" hangingPunct="0">
                <a:defRPr sz="2800" b="1">
                  <a:solidFill>
                    <a:schemeClr val="accent2"/>
                  </a:solidFill>
                  <a:latin typeface="Arial" panose="020B0604020202020204" pitchFamily="34" charset="0"/>
                </a:defRPr>
              </a:lvl5pPr>
              <a:lvl6pPr marL="2514600" indent="-228600" algn="ctr" eaLnBrk="0" fontAlgn="base" hangingPunct="0">
                <a:spcBef>
                  <a:spcPct val="0"/>
                </a:spcBef>
                <a:spcAft>
                  <a:spcPct val="0"/>
                </a:spcAft>
                <a:defRPr sz="2800" b="1">
                  <a:solidFill>
                    <a:schemeClr val="accent2"/>
                  </a:solidFill>
                  <a:latin typeface="Arial" panose="020B0604020202020204" pitchFamily="34" charset="0"/>
                </a:defRPr>
              </a:lvl6pPr>
              <a:lvl7pPr marL="2971800" indent="-228600" algn="ctr" eaLnBrk="0" fontAlgn="base" hangingPunct="0">
                <a:spcBef>
                  <a:spcPct val="0"/>
                </a:spcBef>
                <a:spcAft>
                  <a:spcPct val="0"/>
                </a:spcAft>
                <a:defRPr sz="2800" b="1">
                  <a:solidFill>
                    <a:schemeClr val="accent2"/>
                  </a:solidFill>
                  <a:latin typeface="Arial" panose="020B0604020202020204" pitchFamily="34" charset="0"/>
                </a:defRPr>
              </a:lvl7pPr>
              <a:lvl8pPr marL="3429000" indent="-228600" algn="ctr" eaLnBrk="0" fontAlgn="base" hangingPunct="0">
                <a:spcBef>
                  <a:spcPct val="0"/>
                </a:spcBef>
                <a:spcAft>
                  <a:spcPct val="0"/>
                </a:spcAft>
                <a:defRPr sz="2800" b="1">
                  <a:solidFill>
                    <a:schemeClr val="accent2"/>
                  </a:solidFill>
                  <a:latin typeface="Arial" panose="020B0604020202020204" pitchFamily="34" charset="0"/>
                </a:defRPr>
              </a:lvl8pPr>
              <a:lvl9pPr marL="3886200" indent="-228600" algn="ctr" eaLnBrk="0" fontAlgn="base" hangingPunct="0">
                <a:spcBef>
                  <a:spcPct val="0"/>
                </a:spcBef>
                <a:spcAft>
                  <a:spcPct val="0"/>
                </a:spcAft>
                <a:defRPr sz="2800" b="1">
                  <a:solidFill>
                    <a:schemeClr val="accent2"/>
                  </a:solidFill>
                  <a:latin typeface="Arial" panose="020B0604020202020204" pitchFamily="34" charset="0"/>
                </a:defRPr>
              </a:lvl9pPr>
            </a:lstStyle>
            <a:p>
              <a:pPr algn="ctr">
                <a:lnSpc>
                  <a:spcPct val="90000"/>
                </a:lnSpc>
              </a:pPr>
              <a:r>
                <a:rPr lang="en-US" altLang="en-US" sz="3200" i="1" dirty="0">
                  <a:solidFill>
                    <a:srgbClr val="92D050"/>
                  </a:solidFill>
                </a:rPr>
                <a:t>PROGRESS CTO score</a:t>
              </a:r>
              <a:endParaRPr lang="en-US" altLang="en-US" sz="3600" i="1" dirty="0">
                <a:solidFill>
                  <a:srgbClr val="92D050"/>
                </a:solidFill>
              </a:endParaRPr>
            </a:p>
          </p:txBody>
        </p:sp>
        <p:pic>
          <p:nvPicPr>
            <p:cNvPr id="4" name="Snagit_PPTD92A"/>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410" y="438714"/>
              <a:ext cx="1027190" cy="1103811"/>
            </a:xfrm>
            <a:prstGeom prst="rect">
              <a:avLst/>
            </a:prstGeom>
          </p:spPr>
        </p:pic>
      </p:gr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52953" y="741557"/>
            <a:ext cx="5693378" cy="6746488"/>
          </a:xfrm>
          <a:prstGeom prst="rect">
            <a:avLst/>
          </a:prstGeom>
          <a:ln>
            <a:solidFill>
              <a:schemeClr val="bg1">
                <a:lumMod val="50000"/>
              </a:schemeClr>
            </a:solidFill>
          </a:ln>
          <a:effectLst>
            <a:outerShdw blurRad="50800" dist="38100" dir="8100000" algn="tr" rotWithShape="0">
              <a:prstClr val="black">
                <a:alpha val="40000"/>
              </a:prstClr>
            </a:outerShdw>
          </a:effectLst>
        </p:spPr>
      </p:pic>
      <p:sp>
        <p:nvSpPr>
          <p:cNvPr id="5" name="Rectangle 1"/>
          <p:cNvSpPr>
            <a:spLocks noChangeArrowheads="1"/>
          </p:cNvSpPr>
          <p:nvPr/>
        </p:nvSpPr>
        <p:spPr bwMode="auto">
          <a:xfrm>
            <a:off x="866555" y="6183352"/>
            <a:ext cx="4925123"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i="1" dirty="0" err="1">
                <a:solidFill>
                  <a:srgbClr val="0070C0"/>
                </a:solidFill>
                <a:latin typeface="Arial" panose="020B0604020202020204" pitchFamily="34" charset="0"/>
                <a:cs typeface="Arial" panose="020B0604020202020204" pitchFamily="34" charset="0"/>
              </a:rPr>
              <a:t>Christopoulos</a:t>
            </a:r>
            <a:r>
              <a:rPr lang="en-US" sz="1400" b="1" i="1" dirty="0">
                <a:solidFill>
                  <a:srgbClr val="0070C0"/>
                </a:solidFill>
                <a:latin typeface="Arial" panose="020B0604020202020204" pitchFamily="34" charset="0"/>
                <a:cs typeface="Arial" panose="020B0604020202020204" pitchFamily="34" charset="0"/>
              </a:rPr>
              <a:t>, </a:t>
            </a:r>
            <a:r>
              <a:rPr lang="en-US" sz="1400" b="1" i="1" dirty="0" err="1">
                <a:solidFill>
                  <a:srgbClr val="0070C0"/>
                </a:solidFill>
                <a:latin typeface="Arial" panose="020B0604020202020204" pitchFamily="34" charset="0"/>
                <a:cs typeface="Arial" panose="020B0604020202020204" pitchFamily="34" charset="0"/>
              </a:rPr>
              <a:t>Kandzari</a:t>
            </a:r>
            <a:r>
              <a:rPr lang="en-US" sz="1400" b="1" i="1" dirty="0">
                <a:solidFill>
                  <a:srgbClr val="0070C0"/>
                </a:solidFill>
                <a:latin typeface="Arial" panose="020B0604020202020204" pitchFamily="34" charset="0"/>
                <a:cs typeface="Arial" panose="020B0604020202020204" pitchFamily="34" charset="0"/>
              </a:rPr>
              <a:t>, </a:t>
            </a:r>
            <a:r>
              <a:rPr lang="en-US" sz="1400" b="1" i="1" dirty="0" err="1">
                <a:solidFill>
                  <a:srgbClr val="0070C0"/>
                </a:solidFill>
                <a:latin typeface="Arial" panose="020B0604020202020204" pitchFamily="34" charset="0"/>
                <a:cs typeface="Arial" panose="020B0604020202020204" pitchFamily="34" charset="0"/>
              </a:rPr>
              <a:t>Yeh</a:t>
            </a:r>
            <a:r>
              <a:rPr lang="en-US" sz="1400" b="1" i="1" dirty="0">
                <a:solidFill>
                  <a:srgbClr val="0070C0"/>
                </a:solidFill>
                <a:latin typeface="Arial" panose="020B0604020202020204" pitchFamily="34" charset="0"/>
                <a:cs typeface="Arial" panose="020B0604020202020204" pitchFamily="34" charset="0"/>
              </a:rPr>
              <a:t>, Jaffer, Karmpaliotis, Wyman, </a:t>
            </a:r>
            <a:r>
              <a:rPr lang="en-US" sz="1400" b="1" i="1" dirty="0" err="1">
                <a:solidFill>
                  <a:srgbClr val="0070C0"/>
                </a:solidFill>
                <a:latin typeface="Arial" panose="020B0604020202020204" pitchFamily="34" charset="0"/>
                <a:cs typeface="Arial" panose="020B0604020202020204" pitchFamily="34" charset="0"/>
              </a:rPr>
              <a:t>Alaswad</a:t>
            </a:r>
            <a:r>
              <a:rPr lang="en-US" sz="1400" b="1" i="1" dirty="0">
                <a:solidFill>
                  <a:srgbClr val="0070C0"/>
                </a:solidFill>
                <a:latin typeface="Arial" panose="020B0604020202020204" pitchFamily="34" charset="0"/>
                <a:cs typeface="Arial" panose="020B0604020202020204" pitchFamily="34" charset="0"/>
              </a:rPr>
              <a:t>, Lombardi, Grantham, Moses, </a:t>
            </a:r>
            <a:r>
              <a:rPr lang="en-US" sz="1400" b="1" i="1" dirty="0" err="1">
                <a:solidFill>
                  <a:srgbClr val="0070C0"/>
                </a:solidFill>
                <a:latin typeface="Arial" panose="020B0604020202020204" pitchFamily="34" charset="0"/>
                <a:cs typeface="Arial" panose="020B0604020202020204" pitchFamily="34" charset="0"/>
              </a:rPr>
              <a:t>Christakopoulos</a:t>
            </a:r>
            <a:r>
              <a:rPr lang="en-US" sz="1400" b="1" i="1" dirty="0">
                <a:solidFill>
                  <a:srgbClr val="0070C0"/>
                </a:solidFill>
                <a:latin typeface="Arial" panose="020B0604020202020204" pitchFamily="34" charset="0"/>
                <a:cs typeface="Arial" panose="020B0604020202020204" pitchFamily="34" charset="0"/>
              </a:rPr>
              <a:t>, </a:t>
            </a:r>
            <a:r>
              <a:rPr lang="en-US" sz="1400" b="1" i="1" dirty="0" err="1">
                <a:solidFill>
                  <a:srgbClr val="0070C0"/>
                </a:solidFill>
                <a:latin typeface="Arial" panose="020B0604020202020204" pitchFamily="34" charset="0"/>
                <a:cs typeface="Arial" panose="020B0604020202020204" pitchFamily="34" charset="0"/>
              </a:rPr>
              <a:t>Tarar</a:t>
            </a:r>
            <a:r>
              <a:rPr lang="en-US" sz="1400" b="1" i="1" dirty="0">
                <a:solidFill>
                  <a:srgbClr val="0070C0"/>
                </a:solidFill>
                <a:latin typeface="Arial" panose="020B0604020202020204" pitchFamily="34" charset="0"/>
                <a:cs typeface="Arial" panose="020B0604020202020204" pitchFamily="34" charset="0"/>
              </a:rPr>
              <a:t>, </a:t>
            </a:r>
            <a:r>
              <a:rPr lang="en-US" sz="1400" b="1" i="1" dirty="0" err="1">
                <a:solidFill>
                  <a:srgbClr val="0070C0"/>
                </a:solidFill>
                <a:latin typeface="Arial" panose="020B0604020202020204" pitchFamily="34" charset="0"/>
                <a:cs typeface="Arial" panose="020B0604020202020204" pitchFamily="34" charset="0"/>
              </a:rPr>
              <a:t>Rangan</a:t>
            </a:r>
            <a:r>
              <a:rPr lang="en-US" sz="1400" b="1" i="1" dirty="0">
                <a:solidFill>
                  <a:srgbClr val="0070C0"/>
                </a:solidFill>
                <a:latin typeface="Arial" panose="020B0604020202020204" pitchFamily="34" charset="0"/>
                <a:cs typeface="Arial" panose="020B0604020202020204" pitchFamily="34" charset="0"/>
              </a:rPr>
              <a:t>, </a:t>
            </a:r>
            <a:r>
              <a:rPr lang="en-US" sz="1400" b="1" i="1" dirty="0" err="1">
                <a:solidFill>
                  <a:srgbClr val="0070C0"/>
                </a:solidFill>
                <a:latin typeface="Arial" panose="020B0604020202020204" pitchFamily="34" charset="0"/>
                <a:cs typeface="Arial" panose="020B0604020202020204" pitchFamily="34" charset="0"/>
              </a:rPr>
              <a:t>Lembo</a:t>
            </a:r>
            <a:r>
              <a:rPr lang="en-US" sz="1400" b="1" i="1" dirty="0">
                <a:solidFill>
                  <a:srgbClr val="0070C0"/>
                </a:solidFill>
                <a:latin typeface="Arial" panose="020B0604020202020204" pitchFamily="34" charset="0"/>
                <a:cs typeface="Arial" panose="020B0604020202020204" pitchFamily="34" charset="0"/>
              </a:rPr>
              <a:t>, Garcia, Cipher, Thompson, Banerjee, Brilakis. </a:t>
            </a:r>
            <a:r>
              <a:rPr lang="en-US" sz="1400" b="1" i="1" dirty="0">
                <a:solidFill>
                  <a:srgbClr val="92D050"/>
                </a:solidFill>
                <a:latin typeface="Arial" panose="020B0604020202020204" pitchFamily="34" charset="0"/>
                <a:cs typeface="Arial" panose="020B0604020202020204" pitchFamily="34" charset="0"/>
              </a:rPr>
              <a:t>JACC </a:t>
            </a:r>
            <a:r>
              <a:rPr lang="en-US" sz="1400" b="1" i="1" dirty="0" err="1">
                <a:solidFill>
                  <a:srgbClr val="92D050"/>
                </a:solidFill>
                <a:latin typeface="Arial" panose="020B0604020202020204" pitchFamily="34" charset="0"/>
                <a:cs typeface="Arial" panose="020B0604020202020204" pitchFamily="34" charset="0"/>
              </a:rPr>
              <a:t>Intv</a:t>
            </a:r>
            <a:r>
              <a:rPr lang="en-US" sz="1400" b="1" i="1" dirty="0">
                <a:solidFill>
                  <a:srgbClr val="92D050"/>
                </a:solidFill>
                <a:latin typeface="Arial" panose="020B0604020202020204" pitchFamily="34" charset="0"/>
                <a:cs typeface="Arial" panose="020B0604020202020204" pitchFamily="34" charset="0"/>
              </a:rPr>
              <a:t> 2016;9:1–9</a:t>
            </a:r>
          </a:p>
        </p:txBody>
      </p:sp>
      <p:graphicFrame>
        <p:nvGraphicFramePr>
          <p:cNvPr id="7" name="Chart 6"/>
          <p:cNvGraphicFramePr/>
          <p:nvPr/>
        </p:nvGraphicFramePr>
        <p:xfrm>
          <a:off x="866552" y="2233315"/>
          <a:ext cx="4925122" cy="39946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69287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K:\Brilakis_Research\Progress score\Figure 2.TIF"/>
          <p:cNvPicPr/>
          <p:nvPr/>
        </p:nvPicPr>
        <p:blipFill rotWithShape="1">
          <a:blip r:embed="rId2" cstate="print"/>
          <a:srcRect l="3903" t="7191" r="5633" b="2711"/>
          <a:stretch/>
        </p:blipFill>
        <p:spPr bwMode="auto">
          <a:xfrm>
            <a:off x="6750072" y="2933954"/>
            <a:ext cx="4655127" cy="3703782"/>
          </a:xfrm>
          <a:prstGeom prst="rect">
            <a:avLst/>
          </a:prstGeom>
          <a:noFill/>
          <a:ln w="9525">
            <a:solidFill>
              <a:schemeClr val="bg1">
                <a:lumMod val="65000"/>
              </a:schemeClr>
            </a:solidFill>
            <a:miter lim="800000"/>
            <a:headEnd/>
            <a:tailEnd/>
          </a:ln>
          <a:effectLst>
            <a:outerShdw blurRad="50800" dist="38100" dir="8100000" algn="tr" rotWithShape="0">
              <a:prstClr val="black">
                <a:alpha val="40000"/>
              </a:prstClr>
            </a:outerShdw>
          </a:effectLst>
        </p:spPr>
      </p:pic>
      <p:sp>
        <p:nvSpPr>
          <p:cNvPr id="6" name="TextBox 5"/>
          <p:cNvSpPr txBox="1"/>
          <p:nvPr/>
        </p:nvSpPr>
        <p:spPr>
          <a:xfrm>
            <a:off x="3709358" y="2097134"/>
            <a:ext cx="4203833" cy="523092"/>
          </a:xfrm>
          <a:prstGeom prst="rect">
            <a:avLst/>
          </a:prstGeom>
          <a:noFill/>
          <a:ln>
            <a:solidFill>
              <a:schemeClr val="bg1">
                <a:lumMod val="65000"/>
              </a:schemeClr>
            </a:solidFill>
          </a:ln>
        </p:spPr>
        <p:txBody>
          <a:bodyPr wrap="square" rtlCol="0">
            <a:spAutoFit/>
          </a:bodyPr>
          <a:lstStyle/>
          <a:p>
            <a:pPr algn="ctr"/>
            <a:r>
              <a:rPr lang="en-US" sz="2799" b="1" i="1" kern="0" dirty="0">
                <a:solidFill>
                  <a:srgbClr val="92D050"/>
                </a:solidFill>
                <a:latin typeface="Arial" panose="020B0604020202020204" pitchFamily="34" charset="0"/>
                <a:cs typeface="Arial" panose="020B0604020202020204" pitchFamily="34" charset="0"/>
              </a:rPr>
              <a:t>PROGRESS</a:t>
            </a:r>
            <a:r>
              <a:rPr lang="en-US" dirty="0">
                <a:latin typeface="Arial" panose="020B0604020202020204" pitchFamily="34" charset="0"/>
                <a:cs typeface="Arial" panose="020B0604020202020204" pitchFamily="34" charset="0"/>
              </a:rPr>
              <a:t> </a:t>
            </a:r>
            <a:r>
              <a:rPr lang="en-US" sz="2799" b="1" i="1" kern="0" dirty="0">
                <a:solidFill>
                  <a:srgbClr val="92D050"/>
                </a:solidFill>
                <a:latin typeface="Arial" panose="020B0604020202020204" pitchFamily="34" charset="0"/>
                <a:cs typeface="Arial" panose="020B0604020202020204" pitchFamily="34" charset="0"/>
              </a:rPr>
              <a:t>CTO score</a:t>
            </a:r>
          </a:p>
        </p:txBody>
      </p:sp>
      <p:sp>
        <p:nvSpPr>
          <p:cNvPr id="7" name="Rectangle 1"/>
          <p:cNvSpPr>
            <a:spLocks noChangeArrowheads="1"/>
          </p:cNvSpPr>
          <p:nvPr/>
        </p:nvSpPr>
        <p:spPr bwMode="auto">
          <a:xfrm>
            <a:off x="92365" y="2933955"/>
            <a:ext cx="586139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b="1" dirty="0">
                <a:latin typeface="Arial" pitchFamily="34" charset="0"/>
                <a:ea typeface="Calibri" pitchFamily="34" charset="0"/>
                <a:cs typeface="Arial" pitchFamily="34" charset="0"/>
              </a:rPr>
              <a:t>PROGRESS score model</a:t>
            </a:r>
          </a:p>
          <a:p>
            <a:pPr marL="342880" indent="-342880" fontAlgn="base">
              <a:spcBef>
                <a:spcPct val="0"/>
              </a:spcBef>
              <a:spcAft>
                <a:spcPct val="0"/>
              </a:spcAft>
              <a:buAutoNum type="arabicPeriod" startAt="4"/>
            </a:pPr>
            <a:endParaRPr lang="en-US" sz="1600" b="1" dirty="0">
              <a:latin typeface="Arial" pitchFamily="34" charset="0"/>
              <a:cs typeface="Arial" pitchFamily="34" charset="0"/>
            </a:endParaRPr>
          </a:p>
          <a:p>
            <a:pPr marL="342880" indent="-342880" fontAlgn="base">
              <a:spcBef>
                <a:spcPct val="0"/>
              </a:spcBef>
              <a:spcAft>
                <a:spcPct val="0"/>
              </a:spcAft>
            </a:pPr>
            <a:r>
              <a:rPr lang="en-US" sz="1600" dirty="0">
                <a:latin typeface="Arial" pitchFamily="34" charset="0"/>
                <a:cs typeface="Arial" pitchFamily="34" charset="0"/>
              </a:rPr>
              <a:t>2/3 sampling rate for derivation set, 521 CTO lesions</a:t>
            </a:r>
          </a:p>
        </p:txBody>
      </p:sp>
      <p:sp>
        <p:nvSpPr>
          <p:cNvPr id="16" name="TextBox 15"/>
          <p:cNvSpPr txBox="1"/>
          <p:nvPr/>
        </p:nvSpPr>
        <p:spPr>
          <a:xfrm>
            <a:off x="7742731" y="2829972"/>
            <a:ext cx="1553671" cy="584775"/>
          </a:xfrm>
          <a:prstGeom prst="rect">
            <a:avLst/>
          </a:prstGeom>
          <a:solidFill>
            <a:schemeClr val="tx1"/>
          </a:solidFill>
        </p:spPr>
        <p:txBody>
          <a:bodyPr wrap="square" rtlCol="0">
            <a:spAutoFit/>
          </a:bodyPr>
          <a:lstStyle/>
          <a:p>
            <a:pPr algn="ctr"/>
            <a:r>
              <a:rPr lang="en-US" sz="1600" b="1" dirty="0">
                <a:solidFill>
                  <a:srgbClr val="FFFF00"/>
                </a:solidFill>
                <a:latin typeface="Arial" panose="020B0604020202020204" pitchFamily="34" charset="0"/>
                <a:cs typeface="Arial" panose="020B0604020202020204" pitchFamily="34" charset="0"/>
              </a:rPr>
              <a:t>PROGRESS</a:t>
            </a:r>
          </a:p>
          <a:p>
            <a:pPr algn="ctr"/>
            <a:r>
              <a:rPr lang="en-US" sz="1600" b="1" dirty="0">
                <a:solidFill>
                  <a:srgbClr val="FFFF00"/>
                </a:solidFill>
                <a:latin typeface="Arial" panose="020B0604020202020204" pitchFamily="34" charset="0"/>
                <a:cs typeface="Arial" panose="020B0604020202020204" pitchFamily="34" charset="0"/>
              </a:rPr>
              <a:t>AUC=0.720</a:t>
            </a:r>
          </a:p>
        </p:txBody>
      </p:sp>
      <p:sp>
        <p:nvSpPr>
          <p:cNvPr id="17" name="TextBox 16"/>
          <p:cNvSpPr txBox="1"/>
          <p:nvPr/>
        </p:nvSpPr>
        <p:spPr>
          <a:xfrm>
            <a:off x="9296402" y="3681560"/>
            <a:ext cx="1553671" cy="584775"/>
          </a:xfrm>
          <a:prstGeom prst="rect">
            <a:avLst/>
          </a:prstGeom>
          <a:solidFill>
            <a:schemeClr val="tx1"/>
          </a:solidFill>
        </p:spPr>
        <p:txBody>
          <a:bodyPr wrap="square" rtlCol="0">
            <a:spAutoFit/>
          </a:bodyPr>
          <a:lstStyle/>
          <a:p>
            <a:pPr algn="ctr"/>
            <a:r>
              <a:rPr lang="en-US" sz="1600" b="1" dirty="0">
                <a:solidFill>
                  <a:srgbClr val="FFFF00"/>
                </a:solidFill>
                <a:latin typeface="Arial" panose="020B0604020202020204" pitchFamily="34" charset="0"/>
                <a:cs typeface="Arial" panose="020B0604020202020204" pitchFamily="34" charset="0"/>
              </a:rPr>
              <a:t>J-CTO</a:t>
            </a:r>
          </a:p>
          <a:p>
            <a:pPr algn="ctr"/>
            <a:r>
              <a:rPr lang="en-US" sz="1600" b="1" dirty="0">
                <a:solidFill>
                  <a:srgbClr val="FFFF00"/>
                </a:solidFill>
                <a:latin typeface="Arial" panose="020B0604020202020204" pitchFamily="34" charset="0"/>
                <a:cs typeface="Arial" panose="020B0604020202020204" pitchFamily="34" charset="0"/>
              </a:rPr>
              <a:t>AUC=0.746</a:t>
            </a:r>
          </a:p>
        </p:txBody>
      </p:sp>
      <p:graphicFrame>
        <p:nvGraphicFramePr>
          <p:cNvPr id="19" name="Table 18"/>
          <p:cNvGraphicFramePr>
            <a:graphicFrameLocks noGrp="1"/>
          </p:cNvGraphicFramePr>
          <p:nvPr/>
        </p:nvGraphicFramePr>
        <p:xfrm>
          <a:off x="92366" y="3973946"/>
          <a:ext cx="5861390" cy="3385720"/>
        </p:xfrm>
        <a:graphic>
          <a:graphicData uri="http://schemas.openxmlformats.org/drawingml/2006/table">
            <a:tbl>
              <a:tblPr/>
              <a:tblGrid>
                <a:gridCol w="1289374">
                  <a:extLst>
                    <a:ext uri="{9D8B030D-6E8A-4147-A177-3AD203B41FA5}">
                      <a16:colId xmlns:a16="http://schemas.microsoft.com/office/drawing/2014/main" val="20000"/>
                    </a:ext>
                  </a:extLst>
                </a:gridCol>
                <a:gridCol w="1511231">
                  <a:extLst>
                    <a:ext uri="{9D8B030D-6E8A-4147-A177-3AD203B41FA5}">
                      <a16:colId xmlns:a16="http://schemas.microsoft.com/office/drawing/2014/main" val="20001"/>
                    </a:ext>
                  </a:extLst>
                </a:gridCol>
                <a:gridCol w="842777">
                  <a:extLst>
                    <a:ext uri="{9D8B030D-6E8A-4147-A177-3AD203B41FA5}">
                      <a16:colId xmlns:a16="http://schemas.microsoft.com/office/drawing/2014/main" val="20002"/>
                    </a:ext>
                  </a:extLst>
                </a:gridCol>
                <a:gridCol w="1231745">
                  <a:extLst>
                    <a:ext uri="{9D8B030D-6E8A-4147-A177-3AD203B41FA5}">
                      <a16:colId xmlns:a16="http://schemas.microsoft.com/office/drawing/2014/main" val="20003"/>
                    </a:ext>
                  </a:extLst>
                </a:gridCol>
                <a:gridCol w="986263">
                  <a:extLst>
                    <a:ext uri="{9D8B030D-6E8A-4147-A177-3AD203B41FA5}">
                      <a16:colId xmlns:a16="http://schemas.microsoft.com/office/drawing/2014/main" val="20004"/>
                    </a:ext>
                  </a:extLst>
                </a:gridCol>
              </a:tblGrid>
              <a:tr h="453510">
                <a:tc>
                  <a:txBody>
                    <a:bodyPr/>
                    <a:lstStyle/>
                    <a:p>
                      <a:pPr marL="0" marR="0" algn="ctr">
                        <a:lnSpc>
                          <a:spcPct val="107000"/>
                        </a:lnSpc>
                        <a:spcBef>
                          <a:spcPts val="0"/>
                        </a:spcBef>
                        <a:spcAft>
                          <a:spcPts val="800"/>
                        </a:spcAft>
                      </a:pPr>
                      <a:r>
                        <a:rPr lang="en-US" sz="1200" b="1" dirty="0">
                          <a:latin typeface="Arial"/>
                          <a:ea typeface="Calibri"/>
                          <a:cs typeface="Times New Roman"/>
                        </a:rPr>
                        <a:t>Variable</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800"/>
                        </a:spcAft>
                      </a:pPr>
                      <a:r>
                        <a:rPr lang="en-US" sz="1200" b="1" dirty="0">
                          <a:latin typeface="Arial"/>
                          <a:ea typeface="Calibri"/>
                          <a:cs typeface="Times New Roman"/>
                        </a:rPr>
                        <a:t>OR for technical failure (95% CI)</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b="1" dirty="0">
                          <a:latin typeface="Arial"/>
                          <a:ea typeface="Calibri"/>
                          <a:cs typeface="Times New Roman"/>
                        </a:rPr>
                        <a:t>P-value</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b="1" dirty="0">
                          <a:latin typeface="Arial"/>
                          <a:ea typeface="Calibri"/>
                          <a:cs typeface="Times New Roman"/>
                        </a:rPr>
                        <a:t>B coefficient</a:t>
                      </a:r>
                      <a:endParaRPr lang="en-US"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b="1">
                          <a:latin typeface="Arial"/>
                          <a:ea typeface="Calibri"/>
                          <a:cs typeface="Times New Roman"/>
                        </a:rPr>
                        <a:t>points</a:t>
                      </a:r>
                      <a:endParaRPr lang="en-US" sz="110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833480">
                <a:tc>
                  <a:txBody>
                    <a:bodyPr/>
                    <a:lstStyle/>
                    <a:p>
                      <a:pPr marL="0" marR="0" algn="ctr">
                        <a:lnSpc>
                          <a:spcPct val="107000"/>
                        </a:lnSpc>
                        <a:spcBef>
                          <a:spcPts val="0"/>
                        </a:spcBef>
                        <a:spcAft>
                          <a:spcPts val="800"/>
                        </a:spcAft>
                      </a:pPr>
                      <a:r>
                        <a:rPr lang="en-US" sz="1200" dirty="0">
                          <a:latin typeface="Arial"/>
                          <a:ea typeface="Calibri"/>
                          <a:cs typeface="Times New Roman"/>
                        </a:rPr>
                        <a:t>No Interventional collaterals</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2.40 (0.92-6.55)</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0.076</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a:latin typeface="Arial"/>
                          <a:ea typeface="Calibri"/>
                          <a:cs typeface="Times New Roman"/>
                        </a:rPr>
                        <a:t>0.88</a:t>
                      </a:r>
                      <a:endParaRPr lang="en-US" sz="11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1</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627616">
                <a:tc>
                  <a:txBody>
                    <a:bodyPr/>
                    <a:lstStyle/>
                    <a:p>
                      <a:pPr marL="0" marR="0" algn="ctr">
                        <a:lnSpc>
                          <a:spcPct val="107000"/>
                        </a:lnSpc>
                        <a:spcBef>
                          <a:spcPts val="0"/>
                        </a:spcBef>
                        <a:spcAft>
                          <a:spcPts val="800"/>
                        </a:spcAft>
                      </a:pPr>
                      <a:r>
                        <a:rPr lang="en-US" sz="1200" dirty="0">
                          <a:latin typeface="Arial"/>
                          <a:ea typeface="Calibri"/>
                          <a:cs typeface="Times New Roman"/>
                        </a:rPr>
                        <a:t>Proximal cap ambiguity</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1200">
                          <a:latin typeface="Arial"/>
                          <a:ea typeface="Calibri"/>
                          <a:cs typeface="Times New Roman"/>
                        </a:rPr>
                        <a:t>3.86 (1.49-10.43)</a:t>
                      </a:r>
                      <a:endParaRPr lang="en-US" sz="110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0.006</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a:latin typeface="Arial"/>
                          <a:ea typeface="Calibri"/>
                          <a:cs typeface="Times New Roman"/>
                        </a:rPr>
                        <a:t>1.35</a:t>
                      </a:r>
                      <a:endParaRPr lang="en-US" sz="11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1</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627616">
                <a:tc>
                  <a:txBody>
                    <a:bodyPr/>
                    <a:lstStyle/>
                    <a:p>
                      <a:pPr marL="0" marR="0" algn="ctr">
                        <a:lnSpc>
                          <a:spcPct val="107000"/>
                        </a:lnSpc>
                        <a:spcBef>
                          <a:spcPts val="0"/>
                        </a:spcBef>
                        <a:spcAft>
                          <a:spcPts val="800"/>
                        </a:spcAft>
                      </a:pPr>
                      <a:r>
                        <a:rPr lang="en-US" sz="1200" dirty="0">
                          <a:latin typeface="Arial"/>
                          <a:ea typeface="Calibri"/>
                          <a:cs typeface="Times New Roman"/>
                        </a:rPr>
                        <a:t>Moderate or severe tortuosity</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1200">
                          <a:latin typeface="Arial"/>
                          <a:ea typeface="Calibri"/>
                          <a:cs typeface="Times New Roman"/>
                        </a:rPr>
                        <a:t>3.25 (1.22-9.28)</a:t>
                      </a:r>
                      <a:endParaRPr lang="en-US" sz="110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a:latin typeface="Arial"/>
                          <a:ea typeface="Calibri"/>
                          <a:cs typeface="Times New Roman"/>
                        </a:rPr>
                        <a:t>0.021</a:t>
                      </a:r>
                      <a:endParaRPr lang="en-US" sz="110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1.18</a:t>
                      </a:r>
                      <a:endParaRPr lang="en-US"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1</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21750">
                <a:tc>
                  <a:txBody>
                    <a:bodyPr/>
                    <a:lstStyle/>
                    <a:p>
                      <a:pPr marL="0" marR="0" algn="ctr">
                        <a:lnSpc>
                          <a:spcPct val="107000"/>
                        </a:lnSpc>
                        <a:spcBef>
                          <a:spcPts val="0"/>
                        </a:spcBef>
                        <a:spcAft>
                          <a:spcPts val="800"/>
                        </a:spcAft>
                      </a:pPr>
                      <a:r>
                        <a:rPr lang="en-US" sz="1200" dirty="0">
                          <a:latin typeface="Arial"/>
                          <a:ea typeface="Calibri"/>
                          <a:cs typeface="Times New Roman"/>
                        </a:rPr>
                        <a:t>LCX CTO</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1200">
                          <a:latin typeface="Arial"/>
                          <a:ea typeface="Calibri"/>
                          <a:cs typeface="Times New Roman"/>
                        </a:rPr>
                        <a:t>2.69 (1.00-7.14)</a:t>
                      </a:r>
                      <a:endParaRPr lang="en-US" sz="110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a:latin typeface="Arial"/>
                          <a:ea typeface="Calibri"/>
                          <a:cs typeface="Times New Roman"/>
                        </a:rPr>
                        <a:t>0.046</a:t>
                      </a:r>
                      <a:endParaRPr lang="en-US" sz="110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a:latin typeface="Arial"/>
                          <a:ea typeface="Calibri"/>
                          <a:cs typeface="Times New Roman"/>
                        </a:rPr>
                        <a:t>0.99</a:t>
                      </a:r>
                      <a:endParaRPr lang="en-US" sz="11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1</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21750">
                <a:tc>
                  <a:txBody>
                    <a:bodyPr/>
                    <a:lstStyle/>
                    <a:p>
                      <a:pPr marL="0" marR="0" algn="ctr">
                        <a:lnSpc>
                          <a:spcPct val="107000"/>
                        </a:lnSpc>
                        <a:spcBef>
                          <a:spcPts val="0"/>
                        </a:spcBef>
                        <a:spcAft>
                          <a:spcPts val="800"/>
                        </a:spcAft>
                      </a:pPr>
                      <a:r>
                        <a:rPr lang="en-US" sz="1200" dirty="0">
                          <a:latin typeface="Arial"/>
                          <a:ea typeface="Calibri"/>
                          <a:cs typeface="Times New Roman"/>
                        </a:rPr>
                        <a:t>Prior PCI</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800"/>
                        </a:spcAft>
                      </a:pPr>
                      <a:r>
                        <a:rPr lang="en-US" sz="1200">
                          <a:latin typeface="Arial"/>
                          <a:ea typeface="Calibri"/>
                          <a:cs typeface="Times New Roman"/>
                        </a:rPr>
                        <a:t>1.64 (0.54-6.13)</a:t>
                      </a:r>
                      <a:endParaRPr lang="en-US" sz="110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a:latin typeface="Arial"/>
                          <a:ea typeface="Calibri"/>
                          <a:cs typeface="Times New Roman"/>
                        </a:rPr>
                        <a:t>0.391</a:t>
                      </a:r>
                      <a:endParaRPr lang="en-US" sz="110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a:latin typeface="Arial"/>
                          <a:ea typeface="Calibri"/>
                          <a:cs typeface="Times New Roman"/>
                        </a:rPr>
                        <a:t>0.25</a:t>
                      </a:r>
                      <a:endParaRPr lang="en-US" sz="11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1200" dirty="0">
                          <a:latin typeface="Arial"/>
                          <a:ea typeface="Calibri"/>
                          <a:cs typeface="Times New Roman"/>
                        </a:rPr>
                        <a:t>0</a:t>
                      </a:r>
                      <a:endParaRPr lang="en-US" sz="1100" dirty="0">
                        <a:latin typeface="Calibri"/>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5"/>
                  </a:ext>
                </a:extLst>
              </a:tr>
            </a:tbl>
          </a:graphicData>
        </a:graphic>
      </p:graphicFrame>
      <p:sp>
        <p:nvSpPr>
          <p:cNvPr id="14" name="Rectangle 1"/>
          <p:cNvSpPr>
            <a:spLocks noChangeArrowheads="1"/>
          </p:cNvSpPr>
          <p:nvPr/>
        </p:nvSpPr>
        <p:spPr bwMode="auto">
          <a:xfrm>
            <a:off x="6010546" y="6741722"/>
            <a:ext cx="613417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200" b="1" dirty="0" err="1">
                <a:solidFill>
                  <a:srgbClr val="0070C0"/>
                </a:solidFill>
                <a:cs typeface="Arial" pitchFamily="34" charset="0"/>
              </a:rPr>
              <a:t>Christopoulos</a:t>
            </a:r>
            <a:r>
              <a:rPr lang="en-US" sz="1200" b="1" dirty="0">
                <a:solidFill>
                  <a:srgbClr val="0070C0"/>
                </a:solidFill>
                <a:cs typeface="Arial" pitchFamily="34" charset="0"/>
              </a:rPr>
              <a:t>, </a:t>
            </a:r>
            <a:r>
              <a:rPr lang="en-US" sz="1200" b="1" dirty="0" err="1">
                <a:solidFill>
                  <a:srgbClr val="0070C0"/>
                </a:solidFill>
                <a:cs typeface="Arial" pitchFamily="34" charset="0"/>
              </a:rPr>
              <a:t>Kandzari</a:t>
            </a:r>
            <a:r>
              <a:rPr lang="en-US" sz="1200" b="1" dirty="0">
                <a:solidFill>
                  <a:srgbClr val="0070C0"/>
                </a:solidFill>
                <a:cs typeface="Arial" pitchFamily="34" charset="0"/>
              </a:rPr>
              <a:t>, </a:t>
            </a:r>
            <a:r>
              <a:rPr lang="en-US" sz="1200" b="1" dirty="0" err="1">
                <a:solidFill>
                  <a:srgbClr val="0070C0"/>
                </a:solidFill>
                <a:cs typeface="Arial" pitchFamily="34" charset="0"/>
              </a:rPr>
              <a:t>Yeh</a:t>
            </a:r>
            <a:r>
              <a:rPr lang="en-US" sz="1200" b="1" dirty="0">
                <a:solidFill>
                  <a:srgbClr val="0070C0"/>
                </a:solidFill>
                <a:cs typeface="Arial" pitchFamily="34" charset="0"/>
              </a:rPr>
              <a:t>, Jaffer, Karmpaliotis, Wyman, </a:t>
            </a:r>
            <a:r>
              <a:rPr lang="en-US" sz="1200" b="1" dirty="0" err="1">
                <a:solidFill>
                  <a:srgbClr val="0070C0"/>
                </a:solidFill>
                <a:cs typeface="Arial" pitchFamily="34" charset="0"/>
              </a:rPr>
              <a:t>Alaswad</a:t>
            </a:r>
            <a:r>
              <a:rPr lang="en-US" sz="1200" b="1" dirty="0">
                <a:solidFill>
                  <a:srgbClr val="0070C0"/>
                </a:solidFill>
                <a:cs typeface="Arial" pitchFamily="34" charset="0"/>
              </a:rPr>
              <a:t>, Lombardi, Grantham, Moses, </a:t>
            </a:r>
            <a:r>
              <a:rPr lang="en-US" sz="1200" b="1" dirty="0" err="1">
                <a:solidFill>
                  <a:srgbClr val="0070C0"/>
                </a:solidFill>
                <a:cs typeface="Arial" pitchFamily="34" charset="0"/>
              </a:rPr>
              <a:t>Christakopoulos</a:t>
            </a:r>
            <a:r>
              <a:rPr lang="en-US" sz="1200" b="1" dirty="0">
                <a:solidFill>
                  <a:srgbClr val="0070C0"/>
                </a:solidFill>
                <a:cs typeface="Arial" pitchFamily="34" charset="0"/>
              </a:rPr>
              <a:t>, </a:t>
            </a:r>
            <a:r>
              <a:rPr lang="en-US" sz="1200" b="1" dirty="0" err="1">
                <a:solidFill>
                  <a:srgbClr val="0070C0"/>
                </a:solidFill>
                <a:cs typeface="Arial" pitchFamily="34" charset="0"/>
              </a:rPr>
              <a:t>Tarar</a:t>
            </a:r>
            <a:r>
              <a:rPr lang="en-US" sz="1200" b="1" dirty="0">
                <a:solidFill>
                  <a:srgbClr val="0070C0"/>
                </a:solidFill>
                <a:cs typeface="Arial" pitchFamily="34" charset="0"/>
              </a:rPr>
              <a:t>, </a:t>
            </a:r>
            <a:r>
              <a:rPr lang="en-US" sz="1200" b="1" dirty="0" err="1">
                <a:solidFill>
                  <a:srgbClr val="0070C0"/>
                </a:solidFill>
                <a:cs typeface="Arial" pitchFamily="34" charset="0"/>
              </a:rPr>
              <a:t>Rangan</a:t>
            </a:r>
            <a:r>
              <a:rPr lang="en-US" sz="1200" b="1" dirty="0">
                <a:solidFill>
                  <a:srgbClr val="0070C0"/>
                </a:solidFill>
                <a:cs typeface="Arial" pitchFamily="34" charset="0"/>
              </a:rPr>
              <a:t>, </a:t>
            </a:r>
            <a:r>
              <a:rPr lang="en-US" sz="1200" b="1" dirty="0" err="1">
                <a:solidFill>
                  <a:srgbClr val="0070C0"/>
                </a:solidFill>
                <a:cs typeface="Arial" pitchFamily="34" charset="0"/>
              </a:rPr>
              <a:t>Lembo</a:t>
            </a:r>
            <a:r>
              <a:rPr lang="en-US" sz="1200" b="1" dirty="0">
                <a:solidFill>
                  <a:srgbClr val="0070C0"/>
                </a:solidFill>
                <a:cs typeface="Arial" pitchFamily="34" charset="0"/>
              </a:rPr>
              <a:t>, Garcia, Cipher, Thompson, Banerjee, Brilakis. </a:t>
            </a:r>
            <a:r>
              <a:rPr lang="en-US" sz="1200" b="1" i="1" dirty="0">
                <a:solidFill>
                  <a:srgbClr val="92D050"/>
                </a:solidFill>
                <a:cs typeface="Arial" pitchFamily="34" charset="0"/>
              </a:rPr>
              <a:t>JACC </a:t>
            </a:r>
            <a:r>
              <a:rPr lang="en-US" sz="1200" b="1" i="1" dirty="0" err="1">
                <a:solidFill>
                  <a:srgbClr val="92D050"/>
                </a:solidFill>
                <a:cs typeface="Arial" pitchFamily="34" charset="0"/>
              </a:rPr>
              <a:t>Intv</a:t>
            </a:r>
            <a:r>
              <a:rPr lang="en-US" sz="1200" b="1" i="1" dirty="0">
                <a:solidFill>
                  <a:srgbClr val="92D050"/>
                </a:solidFill>
                <a:cs typeface="Arial" pitchFamily="34" charset="0"/>
              </a:rPr>
              <a:t> </a:t>
            </a:r>
            <a:r>
              <a:rPr lang="en-US" sz="1200" b="1" i="1" dirty="0">
                <a:solidFill>
                  <a:srgbClr val="92D050"/>
                </a:solidFill>
              </a:rPr>
              <a:t>2016 Jan 11;9(1):1-9</a:t>
            </a:r>
            <a:endParaRPr lang="en-US" sz="1200" b="1" i="1" dirty="0">
              <a:solidFill>
                <a:srgbClr val="92D050"/>
              </a:solidFill>
              <a:cs typeface="Arial" pitchFamily="34" charset="0"/>
            </a:endParaRPr>
          </a:p>
        </p:txBody>
      </p:sp>
    </p:spTree>
    <p:extLst>
      <p:ext uri="{BB962C8B-B14F-4D97-AF65-F5344CB8AC3E}">
        <p14:creationId xmlns:p14="http://schemas.microsoft.com/office/powerpoint/2010/main" val="9187213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t="2365"/>
          <a:stretch/>
        </p:blipFill>
        <p:spPr>
          <a:xfrm>
            <a:off x="4414290" y="2023665"/>
            <a:ext cx="6302662" cy="5454073"/>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7" name="Rectangle 1"/>
          <p:cNvSpPr>
            <a:spLocks noChangeArrowheads="1"/>
          </p:cNvSpPr>
          <p:nvPr/>
        </p:nvSpPr>
        <p:spPr bwMode="auto">
          <a:xfrm>
            <a:off x="203204" y="4242869"/>
            <a:ext cx="391275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200" b="1" i="1" dirty="0" err="1">
                <a:solidFill>
                  <a:srgbClr val="0070C0"/>
                </a:solidFill>
                <a:latin typeface="Arial" panose="020B0604020202020204" pitchFamily="34" charset="0"/>
                <a:cs typeface="Arial" panose="020B0604020202020204" pitchFamily="34" charset="0"/>
              </a:rPr>
              <a:t>Christopoulos</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Kandzari</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Yeh</a:t>
            </a:r>
            <a:r>
              <a:rPr lang="en-US" sz="1200" b="1" i="1" dirty="0">
                <a:solidFill>
                  <a:srgbClr val="0070C0"/>
                </a:solidFill>
                <a:latin typeface="Arial" panose="020B0604020202020204" pitchFamily="34" charset="0"/>
                <a:cs typeface="Arial" panose="020B0604020202020204" pitchFamily="34" charset="0"/>
              </a:rPr>
              <a:t>, Jaffer, Karmpaliotis, Wyman, </a:t>
            </a:r>
            <a:r>
              <a:rPr lang="en-US" sz="1200" b="1" i="1" dirty="0" err="1">
                <a:solidFill>
                  <a:srgbClr val="0070C0"/>
                </a:solidFill>
                <a:latin typeface="Arial" panose="020B0604020202020204" pitchFamily="34" charset="0"/>
                <a:cs typeface="Arial" panose="020B0604020202020204" pitchFamily="34" charset="0"/>
              </a:rPr>
              <a:t>Alaswad</a:t>
            </a:r>
            <a:r>
              <a:rPr lang="en-US" sz="1200" b="1" i="1" dirty="0">
                <a:solidFill>
                  <a:srgbClr val="0070C0"/>
                </a:solidFill>
                <a:latin typeface="Arial" panose="020B0604020202020204" pitchFamily="34" charset="0"/>
                <a:cs typeface="Arial" panose="020B0604020202020204" pitchFamily="34" charset="0"/>
              </a:rPr>
              <a:t>, Lombardi, Grantham, Moses, </a:t>
            </a:r>
            <a:r>
              <a:rPr lang="en-US" sz="1200" b="1" i="1" dirty="0" err="1">
                <a:solidFill>
                  <a:srgbClr val="0070C0"/>
                </a:solidFill>
                <a:latin typeface="Arial" panose="020B0604020202020204" pitchFamily="34" charset="0"/>
                <a:cs typeface="Arial" panose="020B0604020202020204" pitchFamily="34" charset="0"/>
              </a:rPr>
              <a:t>Christakopoulos</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Tarar</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Rangan</a:t>
            </a:r>
            <a:r>
              <a:rPr lang="en-US" sz="1200" b="1" i="1" dirty="0">
                <a:solidFill>
                  <a:srgbClr val="0070C0"/>
                </a:solidFill>
                <a:latin typeface="Arial" panose="020B0604020202020204" pitchFamily="34" charset="0"/>
                <a:cs typeface="Arial" panose="020B0604020202020204" pitchFamily="34" charset="0"/>
              </a:rPr>
              <a:t>, </a:t>
            </a:r>
            <a:r>
              <a:rPr lang="en-US" sz="1200" b="1" i="1" dirty="0" err="1">
                <a:solidFill>
                  <a:srgbClr val="0070C0"/>
                </a:solidFill>
                <a:latin typeface="Arial" panose="020B0604020202020204" pitchFamily="34" charset="0"/>
                <a:cs typeface="Arial" panose="020B0604020202020204" pitchFamily="34" charset="0"/>
              </a:rPr>
              <a:t>Lembo</a:t>
            </a:r>
            <a:r>
              <a:rPr lang="en-US" sz="1200" b="1" i="1" dirty="0">
                <a:solidFill>
                  <a:srgbClr val="0070C0"/>
                </a:solidFill>
                <a:latin typeface="Arial" panose="020B0604020202020204" pitchFamily="34" charset="0"/>
                <a:cs typeface="Arial" panose="020B0604020202020204" pitchFamily="34" charset="0"/>
              </a:rPr>
              <a:t>, Garcia, Cipher, Thompson, Banerjee, Brilakis. </a:t>
            </a:r>
          </a:p>
          <a:p>
            <a:pPr algn="ctr"/>
            <a:r>
              <a:rPr lang="en-US" sz="1200" b="1" i="1" dirty="0">
                <a:solidFill>
                  <a:srgbClr val="92D050"/>
                </a:solidFill>
                <a:latin typeface="Arial" panose="020B0604020202020204" pitchFamily="34" charset="0"/>
                <a:cs typeface="Arial" panose="020B0604020202020204" pitchFamily="34" charset="0"/>
              </a:rPr>
              <a:t>JACC </a:t>
            </a:r>
            <a:r>
              <a:rPr lang="en-US" sz="1200" b="1" i="1" dirty="0" err="1">
                <a:solidFill>
                  <a:srgbClr val="92D050"/>
                </a:solidFill>
                <a:latin typeface="Arial" panose="020B0604020202020204" pitchFamily="34" charset="0"/>
                <a:cs typeface="Arial" panose="020B0604020202020204" pitchFamily="34" charset="0"/>
              </a:rPr>
              <a:t>Intv</a:t>
            </a:r>
            <a:r>
              <a:rPr lang="en-US" sz="1200" b="1" i="1" dirty="0">
                <a:solidFill>
                  <a:srgbClr val="92D050"/>
                </a:solidFill>
                <a:latin typeface="Arial" panose="020B0604020202020204" pitchFamily="34" charset="0"/>
                <a:cs typeface="Arial" panose="020B0604020202020204" pitchFamily="34" charset="0"/>
              </a:rPr>
              <a:t> 2016 Jan 11;9(1):1-9</a:t>
            </a:r>
          </a:p>
        </p:txBody>
      </p:sp>
    </p:spTree>
    <p:extLst>
      <p:ext uri="{BB962C8B-B14F-4D97-AF65-F5344CB8AC3E}">
        <p14:creationId xmlns:p14="http://schemas.microsoft.com/office/powerpoint/2010/main" val="5428789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nagit_PPT945C" descr="PPT945C.png"/>
          <p:cNvPicPr>
            <a:picLocks noChangeAspect="1"/>
          </p:cNvPicPr>
          <p:nvPr/>
        </p:nvPicPr>
        <p:blipFill>
          <a:blip r:embed="rId2" cstate="print"/>
          <a:stretch>
            <a:fillRect/>
          </a:stretch>
        </p:blipFill>
        <p:spPr>
          <a:xfrm>
            <a:off x="7066804" y="4841405"/>
            <a:ext cx="3970479" cy="1990199"/>
          </a:xfrm>
          <a:prstGeom prst="rect">
            <a:avLst/>
          </a:prstGeom>
        </p:spPr>
      </p:pic>
      <p:pic>
        <p:nvPicPr>
          <p:cNvPr id="40964" name="Picture 4" descr="I:\Research\_\J-CTO validation paper\Circ Interventions submission\Figure 3.tif"/>
          <p:cNvPicPr>
            <a:picLocks noChangeAspect="1" noChangeArrowheads="1"/>
          </p:cNvPicPr>
          <p:nvPr/>
        </p:nvPicPr>
        <p:blipFill>
          <a:blip r:embed="rId3" cstate="print"/>
          <a:srcRect l="5830" r="4608"/>
          <a:stretch>
            <a:fillRect/>
          </a:stretch>
        </p:blipFill>
        <p:spPr bwMode="auto">
          <a:xfrm>
            <a:off x="186872" y="2973784"/>
            <a:ext cx="3617139" cy="3735239"/>
          </a:xfrm>
          <a:prstGeom prst="rect">
            <a:avLst/>
          </a:prstGeom>
          <a:noFill/>
        </p:spPr>
      </p:pic>
      <p:sp>
        <p:nvSpPr>
          <p:cNvPr id="10" name="TextBox 9"/>
          <p:cNvSpPr txBox="1"/>
          <p:nvPr/>
        </p:nvSpPr>
        <p:spPr>
          <a:xfrm>
            <a:off x="332525" y="2947181"/>
            <a:ext cx="3325826" cy="338554"/>
          </a:xfrm>
          <a:prstGeom prst="rect">
            <a:avLst/>
          </a:prstGeom>
          <a:solidFill>
            <a:schemeClr val="tx1"/>
          </a:solidFill>
        </p:spPr>
        <p:txBody>
          <a:bodyPr wrap="square" rtlCol="0">
            <a:spAutoFit/>
          </a:bodyPr>
          <a:lstStyle/>
          <a:p>
            <a:pPr algn="ctr"/>
            <a:r>
              <a:rPr lang="en-US" sz="1600" b="1" dirty="0">
                <a:solidFill>
                  <a:srgbClr val="FFFF00"/>
                </a:solidFill>
                <a:latin typeface="Arial" panose="020B0604020202020204" pitchFamily="34" charset="0"/>
                <a:cs typeface="Arial" panose="020B0604020202020204" pitchFamily="34" charset="0"/>
              </a:rPr>
              <a:t>ROC curve</a:t>
            </a:r>
          </a:p>
        </p:txBody>
      </p:sp>
      <p:sp>
        <p:nvSpPr>
          <p:cNvPr id="12" name="TextBox 11"/>
          <p:cNvSpPr txBox="1"/>
          <p:nvPr/>
        </p:nvSpPr>
        <p:spPr>
          <a:xfrm>
            <a:off x="3716945" y="2055531"/>
            <a:ext cx="4758117" cy="523092"/>
          </a:xfrm>
          <a:prstGeom prst="rect">
            <a:avLst/>
          </a:prstGeom>
        </p:spPr>
        <p:txBody>
          <a:bodyPr wrap="square">
            <a:spAutoFit/>
          </a:bodyPr>
          <a:lstStyle/>
          <a:p>
            <a:pPr algn="ctr" fontAlgn="base">
              <a:spcBef>
                <a:spcPct val="0"/>
              </a:spcBef>
              <a:spcAft>
                <a:spcPct val="0"/>
              </a:spcAft>
              <a:defRPr/>
            </a:pPr>
            <a:r>
              <a:rPr lang="en-US" sz="2799" b="1" i="1" kern="0" dirty="0">
                <a:solidFill>
                  <a:srgbClr val="92D050"/>
                </a:solidFill>
                <a:latin typeface="Arial" panose="020B0604020202020204" pitchFamily="34" charset="0"/>
                <a:cs typeface="Arial" panose="020B0604020202020204" pitchFamily="34" charset="0"/>
              </a:rPr>
              <a:t>J-CTO score validation</a:t>
            </a:r>
          </a:p>
        </p:txBody>
      </p:sp>
      <p:sp>
        <p:nvSpPr>
          <p:cNvPr id="13" name="TextBox 12"/>
          <p:cNvSpPr txBox="1"/>
          <p:nvPr/>
        </p:nvSpPr>
        <p:spPr>
          <a:xfrm>
            <a:off x="2056136" y="5035239"/>
            <a:ext cx="1747875" cy="830997"/>
          </a:xfrm>
          <a:prstGeom prst="rect">
            <a:avLst/>
          </a:prstGeom>
          <a:solidFill>
            <a:schemeClr val="tx1"/>
          </a:solidFill>
        </p:spPr>
        <p:txBody>
          <a:bodyPr wrap="square" rtlCol="0">
            <a:spAutoFit/>
          </a:bodyPr>
          <a:lstStyle/>
          <a:p>
            <a:pPr algn="ctr"/>
            <a:r>
              <a:rPr lang="en-US" sz="1600" b="1" dirty="0">
                <a:solidFill>
                  <a:srgbClr val="FFFF00"/>
                </a:solidFill>
                <a:latin typeface="Arial" panose="020B0604020202020204" pitchFamily="34" charset="0"/>
                <a:cs typeface="Arial" panose="020B0604020202020204" pitchFamily="34" charset="0"/>
              </a:rPr>
              <a:t>Area under curve=0.705 for </a:t>
            </a:r>
            <a:r>
              <a:rPr lang="en-US" sz="1600" b="1" i="1" dirty="0">
                <a:solidFill>
                  <a:srgbClr val="FFFF00"/>
                </a:solidFill>
                <a:latin typeface="Arial" panose="020B0604020202020204" pitchFamily="34" charset="0"/>
                <a:cs typeface="Arial" panose="020B0604020202020204" pitchFamily="34" charset="0"/>
              </a:rPr>
              <a:t>final success</a:t>
            </a:r>
          </a:p>
        </p:txBody>
      </p:sp>
      <p:sp>
        <p:nvSpPr>
          <p:cNvPr id="14" name="TextBox 13"/>
          <p:cNvSpPr txBox="1"/>
          <p:nvPr/>
        </p:nvSpPr>
        <p:spPr>
          <a:xfrm>
            <a:off x="4485791" y="5070111"/>
            <a:ext cx="2890182" cy="1200329"/>
          </a:xfrm>
          <a:prstGeom prst="rect">
            <a:avLst/>
          </a:prstGeom>
          <a:noFill/>
        </p:spPr>
        <p:txBody>
          <a:bodyPr wrap="square" rtlCol="0">
            <a:spAutoFit/>
          </a:bodyPr>
          <a:lstStyle/>
          <a:p>
            <a:r>
              <a:rPr lang="en-US" b="1" dirty="0"/>
              <a:t>Rinfret et al.</a:t>
            </a:r>
          </a:p>
          <a:p>
            <a:r>
              <a:rPr lang="en-US" b="1" dirty="0">
                <a:solidFill>
                  <a:srgbClr val="FF0000"/>
                </a:solidFill>
              </a:rPr>
              <a:t>AUC=0.77</a:t>
            </a:r>
            <a:r>
              <a:rPr lang="en-US" b="1" dirty="0"/>
              <a:t> </a:t>
            </a:r>
            <a:r>
              <a:rPr lang="en-US" dirty="0"/>
              <a:t>for </a:t>
            </a:r>
            <a:r>
              <a:rPr lang="en-US" i="1" dirty="0"/>
              <a:t>GW crossing &lt;30 min</a:t>
            </a:r>
          </a:p>
          <a:p>
            <a:r>
              <a:rPr lang="en-US" b="1" dirty="0">
                <a:solidFill>
                  <a:srgbClr val="FF0000"/>
                </a:solidFill>
              </a:rPr>
              <a:t>AUC=0.39</a:t>
            </a:r>
            <a:r>
              <a:rPr lang="en-US" b="1" dirty="0"/>
              <a:t> </a:t>
            </a:r>
            <a:r>
              <a:rPr lang="en-US" dirty="0"/>
              <a:t>for </a:t>
            </a:r>
            <a:r>
              <a:rPr lang="en-US" i="1" dirty="0"/>
              <a:t>final success</a:t>
            </a:r>
          </a:p>
        </p:txBody>
      </p:sp>
      <p:sp>
        <p:nvSpPr>
          <p:cNvPr id="15" name="TextBox 14"/>
          <p:cNvSpPr txBox="1"/>
          <p:nvPr/>
        </p:nvSpPr>
        <p:spPr>
          <a:xfrm>
            <a:off x="4587942" y="2943999"/>
            <a:ext cx="2478862" cy="338554"/>
          </a:xfrm>
          <a:prstGeom prst="rect">
            <a:avLst/>
          </a:prstGeom>
          <a:solidFill>
            <a:schemeClr val="tx1"/>
          </a:solidFill>
        </p:spPr>
        <p:txBody>
          <a:bodyPr wrap="square" rtlCol="0">
            <a:spAutoFit/>
          </a:bodyPr>
          <a:lstStyle/>
          <a:p>
            <a:pPr algn="ctr"/>
            <a:r>
              <a:rPr lang="en-US" sz="1600" b="1" dirty="0">
                <a:solidFill>
                  <a:srgbClr val="FFFF00"/>
                </a:solidFill>
                <a:latin typeface="Arial" panose="020B0604020202020204" pitchFamily="34" charset="0"/>
                <a:cs typeface="Arial" panose="020B0604020202020204" pitchFamily="34" charset="0"/>
              </a:rPr>
              <a:t>Previous studies</a:t>
            </a:r>
          </a:p>
        </p:txBody>
      </p:sp>
      <p:pic>
        <p:nvPicPr>
          <p:cNvPr id="17" name="Snagit_PPTB239" descr="PPTB239.png"/>
          <p:cNvPicPr>
            <a:picLocks noChangeAspect="1"/>
          </p:cNvPicPr>
          <p:nvPr/>
        </p:nvPicPr>
        <p:blipFill>
          <a:blip r:embed="rId4" cstate="print"/>
          <a:stretch>
            <a:fillRect/>
          </a:stretch>
        </p:blipFill>
        <p:spPr>
          <a:xfrm>
            <a:off x="7996392" y="2973786"/>
            <a:ext cx="2122149" cy="1900245"/>
          </a:xfrm>
          <a:prstGeom prst="rect">
            <a:avLst/>
          </a:prstGeom>
        </p:spPr>
      </p:pic>
      <p:sp>
        <p:nvSpPr>
          <p:cNvPr id="18" name="TextBox 17"/>
          <p:cNvSpPr txBox="1"/>
          <p:nvPr/>
        </p:nvSpPr>
        <p:spPr>
          <a:xfrm>
            <a:off x="4487996" y="3561679"/>
            <a:ext cx="2685882" cy="646331"/>
          </a:xfrm>
          <a:prstGeom prst="rect">
            <a:avLst/>
          </a:prstGeom>
          <a:noFill/>
        </p:spPr>
        <p:txBody>
          <a:bodyPr wrap="square" rtlCol="0">
            <a:spAutoFit/>
          </a:bodyPr>
          <a:lstStyle/>
          <a:p>
            <a:r>
              <a:rPr lang="en-US" b="1" dirty="0"/>
              <a:t>Morino et al. </a:t>
            </a:r>
            <a:r>
              <a:rPr lang="en-US" b="1" dirty="0">
                <a:solidFill>
                  <a:srgbClr val="FF0000"/>
                </a:solidFill>
              </a:rPr>
              <a:t>AUC=0.82</a:t>
            </a:r>
            <a:r>
              <a:rPr lang="en-US" dirty="0">
                <a:solidFill>
                  <a:srgbClr val="FF0000"/>
                </a:solidFill>
              </a:rPr>
              <a:t> </a:t>
            </a:r>
            <a:r>
              <a:rPr lang="en-US" dirty="0"/>
              <a:t>for </a:t>
            </a:r>
            <a:r>
              <a:rPr lang="en-US" i="1" dirty="0"/>
              <a:t>GW crossing&lt;30 min</a:t>
            </a:r>
          </a:p>
        </p:txBody>
      </p:sp>
      <p:sp>
        <p:nvSpPr>
          <p:cNvPr id="21" name="Rectangle 2"/>
          <p:cNvSpPr>
            <a:spLocks noChangeArrowheads="1"/>
          </p:cNvSpPr>
          <p:nvPr/>
        </p:nvSpPr>
        <p:spPr bwMode="auto">
          <a:xfrm>
            <a:off x="2483831" y="6800567"/>
            <a:ext cx="7436027"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100" b="1" i="1" dirty="0" err="1">
                <a:solidFill>
                  <a:srgbClr val="0070C0"/>
                </a:solidFill>
                <a:latin typeface="Arial" panose="020B0604020202020204" pitchFamily="34" charset="0"/>
                <a:cs typeface="Arial" panose="020B0604020202020204" pitchFamily="34" charset="0"/>
              </a:rPr>
              <a:t>Christopoulos</a:t>
            </a:r>
            <a:r>
              <a:rPr lang="en-US" sz="1100" b="1" i="1" dirty="0">
                <a:solidFill>
                  <a:srgbClr val="0070C0"/>
                </a:solidFill>
                <a:latin typeface="Arial" panose="020B0604020202020204" pitchFamily="34" charset="0"/>
                <a:cs typeface="Arial" panose="020B0604020202020204" pitchFamily="34" charset="0"/>
              </a:rPr>
              <a:t>, Wyman, </a:t>
            </a:r>
            <a:r>
              <a:rPr lang="en-US" sz="1100" b="1" i="1" dirty="0" err="1">
                <a:solidFill>
                  <a:srgbClr val="0070C0"/>
                </a:solidFill>
                <a:latin typeface="Arial" panose="020B0604020202020204" pitchFamily="34" charset="0"/>
                <a:cs typeface="Arial" panose="020B0604020202020204" pitchFamily="34" charset="0"/>
              </a:rPr>
              <a:t>Alaswad</a:t>
            </a:r>
            <a:r>
              <a:rPr lang="en-US" sz="1100" b="1" i="1" dirty="0">
                <a:solidFill>
                  <a:srgbClr val="0070C0"/>
                </a:solidFill>
                <a:latin typeface="Arial" panose="020B0604020202020204" pitchFamily="34" charset="0"/>
                <a:cs typeface="Arial" panose="020B0604020202020204" pitchFamily="34" charset="0"/>
              </a:rPr>
              <a:t>, Karmpaliotis, Lombardi, Grantham, </a:t>
            </a:r>
            <a:r>
              <a:rPr lang="en-US" sz="1100" b="1" i="1" dirty="0" err="1">
                <a:solidFill>
                  <a:srgbClr val="0070C0"/>
                </a:solidFill>
                <a:latin typeface="Arial" panose="020B0604020202020204" pitchFamily="34" charset="0"/>
                <a:cs typeface="Arial" panose="020B0604020202020204" pitchFamily="34" charset="0"/>
              </a:rPr>
              <a:t>Yeh</a:t>
            </a:r>
            <a:r>
              <a:rPr lang="en-US" sz="1100" b="1" i="1" dirty="0">
                <a:solidFill>
                  <a:srgbClr val="0070C0"/>
                </a:solidFill>
                <a:latin typeface="Arial" panose="020B0604020202020204" pitchFamily="34" charset="0"/>
                <a:cs typeface="Arial" panose="020B0604020202020204" pitchFamily="34" charset="0"/>
              </a:rPr>
              <a:t>, Jaffer, Cipher, </a:t>
            </a:r>
            <a:r>
              <a:rPr lang="en-US" sz="1100" b="1" i="1" dirty="0" err="1">
                <a:solidFill>
                  <a:srgbClr val="0070C0"/>
                </a:solidFill>
                <a:latin typeface="Arial" panose="020B0604020202020204" pitchFamily="34" charset="0"/>
                <a:cs typeface="Arial" panose="020B0604020202020204" pitchFamily="34" charset="0"/>
              </a:rPr>
              <a:t>Rangan</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Christakopoulos</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Kypreos</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Lembo</a:t>
            </a:r>
            <a:r>
              <a:rPr lang="en-US" sz="1100" b="1" i="1" dirty="0">
                <a:solidFill>
                  <a:srgbClr val="0070C0"/>
                </a:solidFill>
                <a:latin typeface="Arial" panose="020B0604020202020204" pitchFamily="34" charset="0"/>
                <a:cs typeface="Arial" panose="020B0604020202020204" pitchFamily="34" charset="0"/>
              </a:rPr>
              <a:t>, </a:t>
            </a:r>
            <a:r>
              <a:rPr lang="en-US" sz="1100" b="1" i="1" dirty="0" err="1">
                <a:solidFill>
                  <a:srgbClr val="0070C0"/>
                </a:solidFill>
                <a:latin typeface="Arial" panose="020B0604020202020204" pitchFamily="34" charset="0"/>
                <a:cs typeface="Arial" panose="020B0604020202020204" pitchFamily="34" charset="0"/>
              </a:rPr>
              <a:t>Kandzari</a:t>
            </a:r>
            <a:r>
              <a:rPr lang="en-US" sz="1100" b="1" i="1" dirty="0">
                <a:solidFill>
                  <a:srgbClr val="0070C0"/>
                </a:solidFill>
                <a:latin typeface="Arial" panose="020B0604020202020204" pitchFamily="34" charset="0"/>
                <a:cs typeface="Arial" panose="020B0604020202020204" pitchFamily="34" charset="0"/>
              </a:rPr>
              <a:t>, Garcia, Thompson, Banerjee, Brilakis</a:t>
            </a:r>
          </a:p>
          <a:p>
            <a:pPr algn="ctr"/>
            <a:r>
              <a:rPr lang="en-US" sz="1100" b="1" i="1" dirty="0" err="1">
                <a:solidFill>
                  <a:srgbClr val="92D050"/>
                </a:solidFill>
                <a:latin typeface="Arial" panose="020B0604020202020204" pitchFamily="34" charset="0"/>
                <a:cs typeface="Arial" panose="020B0604020202020204" pitchFamily="34" charset="0"/>
              </a:rPr>
              <a:t>Circ</a:t>
            </a:r>
            <a:r>
              <a:rPr lang="en-US" sz="1100" b="1" i="1" dirty="0">
                <a:solidFill>
                  <a:srgbClr val="92D050"/>
                </a:solidFill>
                <a:latin typeface="Arial" panose="020B0604020202020204" pitchFamily="34" charset="0"/>
                <a:cs typeface="Arial" panose="020B0604020202020204" pitchFamily="34" charset="0"/>
              </a:rPr>
              <a:t> </a:t>
            </a:r>
            <a:r>
              <a:rPr lang="en-US" sz="1100" b="1" i="1" dirty="0" err="1">
                <a:solidFill>
                  <a:srgbClr val="92D050"/>
                </a:solidFill>
                <a:latin typeface="Arial" panose="020B0604020202020204" pitchFamily="34" charset="0"/>
                <a:cs typeface="Arial" panose="020B0604020202020204" pitchFamily="34" charset="0"/>
              </a:rPr>
              <a:t>Cardiovasc</a:t>
            </a:r>
            <a:r>
              <a:rPr lang="en-US" sz="1100" b="1" i="1" dirty="0">
                <a:solidFill>
                  <a:srgbClr val="92D050"/>
                </a:solidFill>
                <a:latin typeface="Arial" panose="020B0604020202020204" pitchFamily="34" charset="0"/>
                <a:cs typeface="Arial" panose="020B0604020202020204" pitchFamily="34" charset="0"/>
              </a:rPr>
              <a:t> </a:t>
            </a:r>
            <a:r>
              <a:rPr lang="en-US" sz="1100" b="1" i="1" dirty="0" err="1">
                <a:solidFill>
                  <a:srgbClr val="92D050"/>
                </a:solidFill>
                <a:latin typeface="Arial" panose="020B0604020202020204" pitchFamily="34" charset="0"/>
                <a:cs typeface="Arial" panose="020B0604020202020204" pitchFamily="34" charset="0"/>
              </a:rPr>
              <a:t>Interv</a:t>
            </a:r>
            <a:r>
              <a:rPr lang="en-US" sz="1100" b="1" i="1" dirty="0">
                <a:solidFill>
                  <a:srgbClr val="92D050"/>
                </a:solidFill>
                <a:latin typeface="Arial" panose="020B0604020202020204" pitchFamily="34" charset="0"/>
                <a:cs typeface="Arial" panose="020B0604020202020204" pitchFamily="34" charset="0"/>
              </a:rPr>
              <a:t> 2015;8:e002171</a:t>
            </a:r>
          </a:p>
        </p:txBody>
      </p:sp>
    </p:spTree>
    <p:extLst>
      <p:ext uri="{BB962C8B-B14F-4D97-AF65-F5344CB8AC3E}">
        <p14:creationId xmlns:p14="http://schemas.microsoft.com/office/powerpoint/2010/main" val="165611465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10426</Words>
  <Application>Microsoft Office PowerPoint</Application>
  <PresentationFormat>Custom</PresentationFormat>
  <Paragraphs>989</Paragraphs>
  <Slides>149</Slides>
  <Notes>24</Notes>
  <HiddenSlides>0</HiddenSlides>
  <MMClips>0</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1</vt:i4>
      </vt:variant>
      <vt:variant>
        <vt:lpstr>Slide Titles</vt:lpstr>
      </vt:variant>
      <vt:variant>
        <vt:i4>149</vt:i4>
      </vt:variant>
    </vt:vector>
  </HeadingPairs>
  <TitlesOfParts>
    <vt:vector size="161" baseType="lpstr">
      <vt:lpstr>ＭＳ Ｐゴシック</vt:lpstr>
      <vt:lpstr>Arial</vt:lpstr>
      <vt:lpstr>Calibri</vt:lpstr>
      <vt:lpstr>Calibri Light</vt:lpstr>
      <vt:lpstr>Wingdings</vt:lpstr>
      <vt:lpstr>Custom Design</vt:lpstr>
      <vt:lpstr>4_Default Design</vt:lpstr>
      <vt:lpstr>1_Custom Design</vt:lpstr>
      <vt:lpstr>Office Theme</vt:lpstr>
      <vt:lpstr>3_Custom Design</vt:lpstr>
      <vt:lpstr>1_Office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2023-2026 CCAD Scholars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PROGRESS-Bifurcations  </vt:lpstr>
      <vt:lpstr>PowerPoint Presentation</vt:lpstr>
      <vt:lpstr>PowerPoint Presentation</vt:lpstr>
      <vt:lpstr> PROGRESS Complications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approach</vt:lpstr>
      <vt:lpstr>Successful crossing strategy stratified by J-CTO score</vt:lpstr>
      <vt:lpstr>Successful crossing strategy stratified by PROGRESS CTO score</vt:lpstr>
      <vt:lpstr>PowerPoint Presentation</vt:lpstr>
      <vt:lpstr>Procedural complications</vt:lpstr>
      <vt:lpstr>Multivariable logistic regression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Lesion Age</vt:lpstr>
      <vt:lpstr>Lesion Age</vt:lpstr>
      <vt:lpstr>PowerPoint Presentation</vt:lpstr>
      <vt:lpstr>Antegrade Dissection Re-entry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Side Branch Loss</vt:lpstr>
      <vt:lpstr>PowerPoint Presentation</vt:lpstr>
      <vt:lpstr>PowerPoint Presentation</vt:lpstr>
      <vt:lpstr>PowerPoint Presentation</vt:lpstr>
      <vt:lpstr>PowerPoint Presentation</vt:lpstr>
      <vt:lpstr>PowerPoint Presentation</vt:lpstr>
      <vt:lpstr>Success and target vessel</vt:lpstr>
      <vt:lpstr>Mode of failure</vt:lpstr>
      <vt:lpstr>Radial vs femoral access</vt:lpstr>
      <vt:lpstr>In-stent restenosis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2016-10-19T17:22:34Z</dcterms:created>
  <dcterms:modified xsi:type="dcterms:W3CDTF">2024-04-24T19:47:46Z</dcterms:modified>
</cp:coreProperties>
</file>