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tif" ContentType="image/tiff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4"/>
  </p:sldMasterIdLst>
  <p:notesMasterIdLst>
    <p:notesMasterId r:id="rId24"/>
  </p:notesMasterIdLst>
  <p:handoutMasterIdLst>
    <p:handoutMasterId r:id="rId25"/>
  </p:handoutMasterIdLst>
  <p:sldIdLst>
    <p:sldId id="273" r:id="rId5"/>
    <p:sldId id="317" r:id="rId6"/>
    <p:sldId id="289" r:id="rId7"/>
    <p:sldId id="288" r:id="rId8"/>
    <p:sldId id="295" r:id="rId9"/>
    <p:sldId id="291" r:id="rId10"/>
    <p:sldId id="314" r:id="rId11"/>
    <p:sldId id="296" r:id="rId12"/>
    <p:sldId id="315" r:id="rId13"/>
    <p:sldId id="297" r:id="rId14"/>
    <p:sldId id="299" r:id="rId15"/>
    <p:sldId id="316" r:id="rId16"/>
    <p:sldId id="298" r:id="rId17"/>
    <p:sldId id="300" r:id="rId18"/>
    <p:sldId id="301" r:id="rId19"/>
    <p:sldId id="303" r:id="rId20"/>
    <p:sldId id="319" r:id="rId21"/>
    <p:sldId id="318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in Rohne" initials="ER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5"/>
    <a:srgbClr val="FF9999"/>
    <a:srgbClr val="FFCCCC"/>
    <a:srgbClr val="00AAC1"/>
    <a:srgbClr val="F3FAFF"/>
    <a:srgbClr val="DDE8FF"/>
    <a:srgbClr val="C5D8FF"/>
    <a:srgbClr val="E6E7E8"/>
    <a:srgbClr val="E84A36"/>
    <a:srgbClr val="D3D8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80" autoAdjust="0"/>
    <p:restoredTop sz="92086" autoAdjust="0"/>
  </p:normalViewPr>
  <p:slideViewPr>
    <p:cSldViewPr snapToGrid="0" snapToObjects="1">
      <p:cViewPr varScale="1">
        <p:scale>
          <a:sx n="107" d="100"/>
          <a:sy n="107" d="100"/>
        </p:scale>
        <p:origin x="112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6" d="100"/>
        <a:sy n="146" d="100"/>
      </p:scale>
      <p:origin x="0" y="0"/>
    </p:cViewPr>
  </p:sorterViewPr>
  <p:notesViewPr>
    <p:cSldViewPr snapToGrid="0" snapToObjects="1">
      <p:cViewPr varScale="1">
        <p:scale>
          <a:sx n="135" d="100"/>
          <a:sy n="135" d="100"/>
        </p:scale>
        <p:origin x="499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\\mhif-fs1\UserShares\PTajti\Desktop\DIV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\\mhif-fs1\UserShares\PTajti\Desktop\Peter%20Tajti\CTO\Papers%20PT\General_PROGRESS_paper_06_17\Analysis%202\General%20PROGRESS%20TCT%20Results%2011-08-2017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mhif-fs1\UserShares\PTajti\Desktop\Peter%20Tajti\CTO\Papers%20PT\General_PROGRESS_paper_06_17\Analysis%202\General%20PROGRESS%20TCT%20Results%2011-08-2017.xlsx" TargetMode="External"/><Relationship Id="rId4" Type="http://schemas.openxmlformats.org/officeDocument/2006/relationships/chartUserShapes" Target="../drawings/drawing1.xml"/><Relationship Id="rId1" Type="http://schemas.microsoft.com/office/2011/relationships/chartStyle" Target="style3.xml"/><Relationship Id="rId2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/\\mhif-fs1\UserShares\PTajti\Desktop\Peter%20Tajti\CTO\Papers%20PT\General_PROGRESS_paper_06_17%20%20%20%20%20%20%20%20%20%20%20%20%20%20%20%20%20%20%20%20%20%20%20%20%20%20%20%20%20%20%20%20%20%20%20%20%20%20%20%20%20%20%20%20%20%20%20%20%20%20%20%20%20%20%20%20%20%20%20%20%20%20%20%20%20%20%20%20%20%20ACCEPTED%20-%20JACC\Drafts\Analysis%202\General%20PROGRESS%20TCT%20Results%2011-08-2017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oleObject" Target="file:///\\mhif-fs1\UserShares\PTajti\Desktop\Peter%20Tajti\CTO\Papers%20PT\General_PROGRESS_paper_06_17%20%20%20%20%20%20%20%20%20%20%20%20%20%20%20%20%20%20%20%20%20%20%20%20%20%20%20%20%20%20%20%20%20%20%20%20%20%20%20%20%20%20%20%20%20%20%20%20%20%20%20%20%20%20%20%20%20%20%20%20%20%20%20%20%20%20%20%20%20%20ACCEPTED%20-%20JACC\Drafts\Analysis%202\General%20PROGRESS%20TCT%20Results%2011-08-2017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oleObject" Target="file:///\\mhif-fs1\UserShares\PTajti\Desktop\Peter%20Tajti\CTO\Papers%20PT\General_PROGRESS_paper_06_17\Analysis%202\General%20PROGRESS%20TCT%20Results%2011-08-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736111111111111"/>
          <c:y val="0.0347629853830386"/>
          <c:w val="0.855555555555556"/>
          <c:h val="0.81481481481481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C57-42EB-8467-B83474AFF18F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C57-42EB-8467-B83474AFF18F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FFC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29AAEDD-7316-4C07-A90A-647E1F74E0DA}" type="VALUE">
                      <a:rPr lang="mr-IN" baseline="0" smtClean="0">
                        <a:solidFill>
                          <a:srgbClr val="FFC000"/>
                        </a:solidFill>
                      </a:rPr>
                      <a:pPr>
                        <a:defRPr sz="2000" b="1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C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C57-42EB-8467-B83474AFF18F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CADB994-C2DC-41C1-85E9-A14FFD414448}" type="VALUE">
                      <a:rPr lang="mr-IN" baseline="0" smtClean="0">
                        <a:solidFill>
                          <a:srgbClr val="0070C0"/>
                        </a:solidFill>
                      </a:rPr>
                      <a:pPr>
                        <a:defRPr sz="2000" b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0070C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C57-42EB-8467-B83474AFF18F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Sheet1!$C$20:$C$21</c:f>
              <c:strCache>
                <c:ptCount val="2"/>
                <c:pt idx="0">
                  <c:v>Technical success</c:v>
                </c:pt>
                <c:pt idx="1">
                  <c:v>Technical failure</c:v>
                </c:pt>
              </c:strCache>
            </c:strRef>
          </c:cat>
          <c:val>
            <c:numRef>
              <c:f>Sheet1!$D$20:$D$21</c:f>
              <c:numCache>
                <c:formatCode>0%</c:formatCode>
                <c:ptCount val="2"/>
                <c:pt idx="0">
                  <c:v>0.87</c:v>
                </c:pt>
                <c:pt idx="1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C57-42EB-8467-B83474AFF18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933547681539808"/>
          <c:y val="0.87981782124122"/>
          <c:w val="0.814825459317585"/>
          <c:h val="0.08831287204729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74499481169505"/>
          <c:y val="0.232484821857879"/>
          <c:w val="0.901232222425685"/>
          <c:h val="0.6767608083947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Sheet1!$A$114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Sheet1!$B$113:$G$113</c:f>
              <c:strCache>
                <c:ptCount val="6"/>
                <c:pt idx="0">
                  <c:v>J-CTO Score 0</c:v>
                </c:pt>
                <c:pt idx="1">
                  <c:v>J-CTO Score 1</c:v>
                </c:pt>
                <c:pt idx="2">
                  <c:v>J-CTO Score 2</c:v>
                </c:pt>
                <c:pt idx="3">
                  <c:v> J-CTO Score 3</c:v>
                </c:pt>
                <c:pt idx="4">
                  <c:v> J-CTO Score 4</c:v>
                </c:pt>
                <c:pt idx="5">
                  <c:v> J-CTO Score 5</c:v>
                </c:pt>
              </c:strCache>
            </c:strRef>
          </c:cat>
          <c:val>
            <c:numRef>
              <c:f>Sheet1!$B$114:$G$114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5C-4079-949D-B17BDADEA9A6}"/>
            </c:ext>
          </c:extLst>
        </c:ser>
        <c:ser>
          <c:idx val="1"/>
          <c:order val="1"/>
          <c:tx>
            <c:strRef>
              <c:f>Sheet1!$A$115</c:f>
              <c:strCache>
                <c:ptCount val="1"/>
                <c:pt idx="0">
                  <c:v>AWE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Sheet1!$B$113:$G$113</c:f>
              <c:strCache>
                <c:ptCount val="6"/>
                <c:pt idx="0">
                  <c:v>J-CTO Score 0</c:v>
                </c:pt>
                <c:pt idx="1">
                  <c:v>J-CTO Score 1</c:v>
                </c:pt>
                <c:pt idx="2">
                  <c:v>J-CTO Score 2</c:v>
                </c:pt>
                <c:pt idx="3">
                  <c:v> J-CTO Score 3</c:v>
                </c:pt>
                <c:pt idx="4">
                  <c:v> J-CTO Score 4</c:v>
                </c:pt>
                <c:pt idx="5">
                  <c:v> J-CTO Score 5</c:v>
                </c:pt>
              </c:strCache>
            </c:strRef>
          </c:cat>
          <c:val>
            <c:numRef>
              <c:f>Sheet1!$B$115:$G$115</c:f>
              <c:numCache>
                <c:formatCode>0.0%</c:formatCode>
                <c:ptCount val="6"/>
                <c:pt idx="0">
                  <c:v>0.8834</c:v>
                </c:pt>
                <c:pt idx="1">
                  <c:v>0.7157</c:v>
                </c:pt>
                <c:pt idx="2">
                  <c:v>0.5057</c:v>
                </c:pt>
                <c:pt idx="3">
                  <c:v>0.3189</c:v>
                </c:pt>
                <c:pt idx="4">
                  <c:v>0.1726</c:v>
                </c:pt>
                <c:pt idx="5">
                  <c:v>0.1694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85C-4079-949D-B17BDADEA9A6}"/>
            </c:ext>
          </c:extLst>
        </c:ser>
        <c:ser>
          <c:idx val="2"/>
          <c:order val="2"/>
          <c:tx>
            <c:strRef>
              <c:f>Sheet1!$A$116</c:f>
              <c:strCache>
                <c:ptCount val="1"/>
                <c:pt idx="0">
                  <c:v>ADR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Sheet1!$B$113:$G$113</c:f>
              <c:strCache>
                <c:ptCount val="6"/>
                <c:pt idx="0">
                  <c:v>J-CTO Score 0</c:v>
                </c:pt>
                <c:pt idx="1">
                  <c:v>J-CTO Score 1</c:v>
                </c:pt>
                <c:pt idx="2">
                  <c:v>J-CTO Score 2</c:v>
                </c:pt>
                <c:pt idx="3">
                  <c:v> J-CTO Score 3</c:v>
                </c:pt>
                <c:pt idx="4">
                  <c:v> J-CTO Score 4</c:v>
                </c:pt>
                <c:pt idx="5">
                  <c:v> J-CTO Score 5</c:v>
                </c:pt>
              </c:strCache>
            </c:strRef>
          </c:cat>
          <c:val>
            <c:numRef>
              <c:f>Sheet1!$B$116:$G$116</c:f>
              <c:numCache>
                <c:formatCode>0.0%</c:formatCode>
                <c:ptCount val="6"/>
                <c:pt idx="0">
                  <c:v>0.0583</c:v>
                </c:pt>
                <c:pt idx="1">
                  <c:v>0.1471</c:v>
                </c:pt>
                <c:pt idx="2">
                  <c:v>0.2045</c:v>
                </c:pt>
                <c:pt idx="3">
                  <c:v>0.2407</c:v>
                </c:pt>
                <c:pt idx="4">
                  <c:v>0.2163</c:v>
                </c:pt>
                <c:pt idx="5">
                  <c:v>0.2016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85C-4079-949D-B17BDADEA9A6}"/>
            </c:ext>
          </c:extLst>
        </c:ser>
        <c:ser>
          <c:idx val="3"/>
          <c:order val="3"/>
          <c:tx>
            <c:strRef>
              <c:f>Sheet1!$A$117</c:f>
              <c:strCache>
                <c:ptCount val="1"/>
                <c:pt idx="0">
                  <c:v>Retrograde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27153620373496E-17"/>
                  <c:y val="-0.02956478603306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85C-4079-949D-B17BDADEA9A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Sheet1!$B$113:$G$113</c:f>
              <c:strCache>
                <c:ptCount val="6"/>
                <c:pt idx="0">
                  <c:v>J-CTO Score 0</c:v>
                </c:pt>
                <c:pt idx="1">
                  <c:v>J-CTO Score 1</c:v>
                </c:pt>
                <c:pt idx="2">
                  <c:v>J-CTO Score 2</c:v>
                </c:pt>
                <c:pt idx="3">
                  <c:v> J-CTO Score 3</c:v>
                </c:pt>
                <c:pt idx="4">
                  <c:v> J-CTO Score 4</c:v>
                </c:pt>
                <c:pt idx="5">
                  <c:v> J-CTO Score 5</c:v>
                </c:pt>
              </c:strCache>
            </c:strRef>
          </c:cat>
          <c:val>
            <c:numRef>
              <c:f>Sheet1!$B$117:$G$117</c:f>
              <c:numCache>
                <c:formatCode>0.0%</c:formatCode>
                <c:ptCount val="6"/>
                <c:pt idx="0">
                  <c:v>0.0314</c:v>
                </c:pt>
                <c:pt idx="1">
                  <c:v>0.0895</c:v>
                </c:pt>
                <c:pt idx="2">
                  <c:v>0.1974</c:v>
                </c:pt>
                <c:pt idx="3">
                  <c:v>0.3533</c:v>
                </c:pt>
                <c:pt idx="4">
                  <c:v>0.4147</c:v>
                </c:pt>
                <c:pt idx="5">
                  <c:v>0.4355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85C-4079-949D-B17BDADEA9A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2129223264"/>
        <c:axId val="-2129496112"/>
      </c:barChart>
      <c:catAx>
        <c:axId val="-212922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29496112"/>
        <c:crosses val="autoZero"/>
        <c:auto val="1"/>
        <c:lblAlgn val="ctr"/>
        <c:lblOffset val="100"/>
        <c:noMultiLvlLbl val="0"/>
      </c:catAx>
      <c:valAx>
        <c:axId val="-2129496112"/>
        <c:scaling>
          <c:orientation val="minMax"/>
          <c:max val="1.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29223264"/>
        <c:crosses val="autoZero"/>
        <c:crossBetween val="between"/>
        <c:minorUnit val="0.2"/>
      </c:valAx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807262423478921"/>
          <c:y val="0.0281369205113222"/>
          <c:w val="0.176873008718298"/>
          <c:h val="0.182202656078681"/>
        </c:manualLayout>
      </c:layout>
      <c:overlay val="0"/>
      <c:spPr>
        <a:noFill/>
        <a:ln>
          <a:solidFill>
            <a:schemeClr val="bg1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93142014023238"/>
          <c:y val="0.199927552250147"/>
          <c:w val="0.902849955306686"/>
          <c:h val="0.6904582436077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Sheet1!$A$121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Sheet1!$B$120:$F$120</c:f>
              <c:strCache>
                <c:ptCount val="5"/>
                <c:pt idx="0">
                  <c:v>PROGRESS-CTO Score 0</c:v>
                </c:pt>
                <c:pt idx="1">
                  <c:v>PROGRESS-CTO Score 1</c:v>
                </c:pt>
                <c:pt idx="2">
                  <c:v>PROGRESS-CTO Score 2</c:v>
                </c:pt>
                <c:pt idx="3">
                  <c:v>PROGRESS-CTO Score 3</c:v>
                </c:pt>
                <c:pt idx="4">
                  <c:v>PROGRESS-CTO Score 4</c:v>
                </c:pt>
              </c:strCache>
            </c:strRef>
          </c:cat>
          <c:val>
            <c:numRef>
              <c:f>Sheet1!$B$121:$F$121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3E-4E88-BDD6-32681A04CAA7}"/>
            </c:ext>
          </c:extLst>
        </c:ser>
        <c:ser>
          <c:idx val="1"/>
          <c:order val="1"/>
          <c:tx>
            <c:strRef>
              <c:f>Sheet1!$A$122</c:f>
              <c:strCache>
                <c:ptCount val="1"/>
                <c:pt idx="0">
                  <c:v>AWE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Sheet1!$B$120:$F$120</c:f>
              <c:strCache>
                <c:ptCount val="5"/>
                <c:pt idx="0">
                  <c:v>PROGRESS-CTO Score 0</c:v>
                </c:pt>
                <c:pt idx="1">
                  <c:v>PROGRESS-CTO Score 1</c:v>
                </c:pt>
                <c:pt idx="2">
                  <c:v>PROGRESS-CTO Score 2</c:v>
                </c:pt>
                <c:pt idx="3">
                  <c:v>PROGRESS-CTO Score 3</c:v>
                </c:pt>
                <c:pt idx="4">
                  <c:v>PROGRESS-CTO Score 4</c:v>
                </c:pt>
              </c:strCache>
            </c:strRef>
          </c:cat>
          <c:val>
            <c:numRef>
              <c:f>Sheet1!$B$122:$F$122</c:f>
              <c:numCache>
                <c:formatCode>0.0%</c:formatCode>
                <c:ptCount val="5"/>
                <c:pt idx="0">
                  <c:v>0.5527</c:v>
                </c:pt>
                <c:pt idx="1">
                  <c:v>0.432</c:v>
                </c:pt>
                <c:pt idx="2">
                  <c:v>0.4171</c:v>
                </c:pt>
                <c:pt idx="3">
                  <c:v>0.3883</c:v>
                </c:pt>
                <c:pt idx="4">
                  <c:v>0.4314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23E-4E88-BDD6-32681A04CAA7}"/>
            </c:ext>
          </c:extLst>
        </c:ser>
        <c:ser>
          <c:idx val="2"/>
          <c:order val="2"/>
          <c:tx>
            <c:strRef>
              <c:f>Sheet1!$A$123</c:f>
              <c:strCache>
                <c:ptCount val="1"/>
                <c:pt idx="0">
                  <c:v>ADR</c:v>
                </c:pt>
              </c:strCache>
            </c:strRef>
          </c:tx>
          <c:spPr>
            <a:gradFill rotWithShape="1">
              <a:gsLst>
                <a:gs pos="18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620000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Sheet1!$B$120:$F$120</c:f>
              <c:strCache>
                <c:ptCount val="5"/>
                <c:pt idx="0">
                  <c:v>PROGRESS-CTO Score 0</c:v>
                </c:pt>
                <c:pt idx="1">
                  <c:v>PROGRESS-CTO Score 1</c:v>
                </c:pt>
                <c:pt idx="2">
                  <c:v>PROGRESS-CTO Score 2</c:v>
                </c:pt>
                <c:pt idx="3">
                  <c:v>PROGRESS-CTO Score 3</c:v>
                </c:pt>
                <c:pt idx="4">
                  <c:v>PROGRESS-CTO Score 4</c:v>
                </c:pt>
              </c:strCache>
            </c:strRef>
          </c:cat>
          <c:val>
            <c:numRef>
              <c:f>Sheet1!$B$123:$F$123</c:f>
              <c:numCache>
                <c:formatCode>0.0%</c:formatCode>
                <c:ptCount val="5"/>
                <c:pt idx="0">
                  <c:v>0.1751</c:v>
                </c:pt>
                <c:pt idx="1">
                  <c:v>0.1856</c:v>
                </c:pt>
                <c:pt idx="2">
                  <c:v>0.1937</c:v>
                </c:pt>
                <c:pt idx="3">
                  <c:v>0.2816</c:v>
                </c:pt>
                <c:pt idx="4">
                  <c:v>0.2745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23E-4E88-BDD6-32681A04CAA7}"/>
            </c:ext>
          </c:extLst>
        </c:ser>
        <c:ser>
          <c:idx val="3"/>
          <c:order val="3"/>
          <c:tx>
            <c:strRef>
              <c:f>Sheet1!$A$124</c:f>
              <c:strCache>
                <c:ptCount val="1"/>
                <c:pt idx="0">
                  <c:v>Retrograde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Sheet1!$B$120:$F$120</c:f>
              <c:strCache>
                <c:ptCount val="5"/>
                <c:pt idx="0">
                  <c:v>PROGRESS-CTO Score 0</c:v>
                </c:pt>
                <c:pt idx="1">
                  <c:v>PROGRESS-CTO Score 1</c:v>
                </c:pt>
                <c:pt idx="2">
                  <c:v>PROGRESS-CTO Score 2</c:v>
                </c:pt>
                <c:pt idx="3">
                  <c:v>PROGRESS-CTO Score 3</c:v>
                </c:pt>
                <c:pt idx="4">
                  <c:v>PROGRESS-CTO Score 4</c:v>
                </c:pt>
              </c:strCache>
            </c:strRef>
          </c:cat>
          <c:val>
            <c:numRef>
              <c:f>Sheet1!$B$124:$F$124</c:f>
              <c:numCache>
                <c:formatCode>0.0%</c:formatCode>
                <c:ptCount val="5"/>
                <c:pt idx="0">
                  <c:v>0.2278</c:v>
                </c:pt>
                <c:pt idx="1">
                  <c:v>0.2691</c:v>
                </c:pt>
                <c:pt idx="2">
                  <c:v>0.2253</c:v>
                </c:pt>
                <c:pt idx="3">
                  <c:v>0.1505</c:v>
                </c:pt>
                <c:pt idx="4">
                  <c:v>0.0588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23E-4E88-BDD6-32681A04CAA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2118499936"/>
        <c:axId val="-2118495808"/>
      </c:barChart>
      <c:catAx>
        <c:axId val="-211849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18495808"/>
        <c:crosses val="autoZero"/>
        <c:auto val="1"/>
        <c:lblAlgn val="ctr"/>
        <c:lblOffset val="100"/>
        <c:noMultiLvlLbl val="0"/>
      </c:catAx>
      <c:valAx>
        <c:axId val="-2118495808"/>
        <c:scaling>
          <c:orientation val="minMax"/>
          <c:max val="1.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18499936"/>
        <c:crosses val="autoZero"/>
        <c:crossBetween val="between"/>
        <c:minorUnit val="0.2"/>
      </c:valAx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826611769411327"/>
          <c:y val="0.0407323549022098"/>
          <c:w val="0.162700738921232"/>
          <c:h val="0.18230688023876"/>
        </c:manualLayout>
      </c:layout>
      <c:overlay val="0"/>
      <c:spPr>
        <a:noFill/>
        <a:ln>
          <a:solidFill>
            <a:schemeClr val="bg1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200" b="1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888751100302"/>
          <c:y val="0.0309657126192559"/>
          <c:w val="0.837065664957018"/>
          <c:h val="0.816767904011998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  <a:effectLst/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1.0</c:v>
                </c:pt>
              </c:numLit>
            </c:plus>
            <c:minus>
              <c:numRef>
                <c:f>Sheet1!$M$151:$P$151</c:f>
                <c:numCache>
                  <c:formatCode>General</c:formatCode>
                  <c:ptCount val="4"/>
                  <c:pt idx="0">
                    <c:v>0.3</c:v>
                  </c:pt>
                  <c:pt idx="1">
                    <c:v>0.6</c:v>
                  </c:pt>
                  <c:pt idx="2">
                    <c:v>0.4</c:v>
                  </c:pt>
                  <c:pt idx="3">
                    <c:v>0.7</c:v>
                  </c:pt>
                </c:numCache>
              </c:numRef>
            </c:minus>
            <c:spPr>
              <a:noFill/>
              <a:ln w="28575" cap="flat" cmpd="sng" algn="ctr">
                <a:solidFill>
                  <a:schemeClr val="accent4">
                    <a:lumMod val="75000"/>
                  </a:schemeClr>
                </a:solidFill>
                <a:round/>
              </a:ln>
              <a:effectLst/>
            </c:spPr>
          </c:errBars>
          <c:cat>
            <c:strRef>
              <c:f>Sheet1!$M$147:$P$147</c:f>
              <c:strCach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≥3</c:v>
                </c:pt>
              </c:strCache>
            </c:strRef>
          </c:cat>
          <c:val>
            <c:numRef>
              <c:f>Sheet1!$M$148:$P$148</c:f>
              <c:numCache>
                <c:formatCode>0.0</c:formatCode>
                <c:ptCount val="4"/>
                <c:pt idx="0">
                  <c:v>0.9</c:v>
                </c:pt>
                <c:pt idx="1">
                  <c:v>1.5</c:v>
                </c:pt>
                <c:pt idx="2">
                  <c:v>1.5</c:v>
                </c:pt>
                <c:pt idx="3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7F-4EE8-8E5C-57127F525A55}"/>
            </c:ext>
          </c:extLst>
        </c:ser>
        <c:ser>
          <c:idx val="1"/>
          <c:order val="1"/>
          <c:spPr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Sheet1!$M$147:$P$147</c:f>
              <c:strCach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≥3</c:v>
                </c:pt>
              </c:strCache>
            </c:strRef>
          </c:cat>
          <c:val>
            <c:numRef>
              <c:f>Sheet1!$M$149:$P$149</c:f>
              <c:numCache>
                <c:formatCode>0.0</c:formatCode>
                <c:ptCount val="4"/>
                <c:pt idx="0">
                  <c:v>0.9</c:v>
                </c:pt>
                <c:pt idx="1">
                  <c:v>0.9</c:v>
                </c:pt>
                <c:pt idx="2">
                  <c:v>1.1</c:v>
                </c:pt>
                <c:pt idx="3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57F-4EE8-8E5C-57127F525A55}"/>
            </c:ext>
          </c:extLst>
        </c:ser>
        <c:ser>
          <c:idx val="2"/>
          <c:order val="2"/>
          <c:spPr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Sheet1!$M$152:$P$152</c:f>
                <c:numCache>
                  <c:formatCode>General</c:formatCode>
                  <c:ptCount val="4"/>
                  <c:pt idx="0">
                    <c:v>0.8</c:v>
                  </c:pt>
                  <c:pt idx="1">
                    <c:v>1.8</c:v>
                  </c:pt>
                  <c:pt idx="2">
                    <c:v>1.899999999999999</c:v>
                  </c:pt>
                  <c:pt idx="3">
                    <c:v>2.3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  <c:spPr>
              <a:noFill/>
              <a:ln w="28575" cap="flat" cmpd="sng" algn="ctr">
                <a:solidFill>
                  <a:schemeClr val="accent4">
                    <a:lumMod val="75000"/>
                  </a:schemeClr>
                </a:solidFill>
                <a:round/>
              </a:ln>
              <a:effectLst/>
            </c:spPr>
          </c:errBars>
          <c:cat>
            <c:strRef>
              <c:f>Sheet1!$M$147:$P$147</c:f>
              <c:strCach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≥3</c:v>
                </c:pt>
              </c:strCache>
            </c:strRef>
          </c:cat>
          <c:val>
            <c:numRef>
              <c:f>Sheet1!$M$150:$P$150</c:f>
              <c:numCache>
                <c:formatCode>0.0</c:formatCode>
                <c:ptCount val="4"/>
                <c:pt idx="0">
                  <c:v>1.4</c:v>
                </c:pt>
                <c:pt idx="1">
                  <c:v>1.4</c:v>
                </c:pt>
                <c:pt idx="2">
                  <c:v>1.9</c:v>
                </c:pt>
                <c:pt idx="3">
                  <c:v>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57F-4EE8-8E5C-57127F525A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9611744"/>
        <c:axId val="-2129608432"/>
      </c:barChart>
      <c:catAx>
        <c:axId val="-212961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29608432"/>
        <c:crosses val="autoZero"/>
        <c:auto val="0"/>
        <c:lblAlgn val="ctr"/>
        <c:lblOffset val="100"/>
        <c:noMultiLvlLbl val="0"/>
      </c:catAx>
      <c:valAx>
        <c:axId val="-2129608432"/>
        <c:scaling>
          <c:orientation val="minMax"/>
          <c:max val="7.0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29611744"/>
        <c:crosses val="autoZero"/>
        <c:crossBetween val="between"/>
        <c:majorUnit val="1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85000"/>
        </a:schemeClr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922783651891"/>
          <c:y val="0.0309657126192559"/>
          <c:w val="0.823014042133088"/>
          <c:h val="0.816767904011998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  <a:effectLst/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1.0</c:v>
                </c:pt>
              </c:numLit>
            </c:plus>
            <c:minus>
              <c:numRef>
                <c:f>Sheet1!$M$165:$P$165</c:f>
                <c:numCache>
                  <c:formatCode>General</c:formatCode>
                  <c:ptCount val="4"/>
                  <c:pt idx="0">
                    <c:v>40.0</c:v>
                  </c:pt>
                  <c:pt idx="1">
                    <c:v>50.0</c:v>
                  </c:pt>
                  <c:pt idx="2">
                    <c:v>50.0</c:v>
                  </c:pt>
                  <c:pt idx="3">
                    <c:v>52.0</c:v>
                  </c:pt>
                </c:numCache>
              </c:numRef>
            </c:minus>
            <c:spPr>
              <a:noFill/>
              <a:ln w="28575" cap="flat" cmpd="sng" algn="ctr">
                <a:solidFill>
                  <a:schemeClr val="accent5"/>
                </a:solidFill>
                <a:round/>
              </a:ln>
              <a:effectLst/>
            </c:spPr>
          </c:errBars>
          <c:cat>
            <c:strRef>
              <c:f>Sheet1!$M$161:$P$161</c:f>
              <c:strCach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≥3</c:v>
                </c:pt>
              </c:strCache>
            </c:strRef>
          </c:cat>
          <c:val>
            <c:numRef>
              <c:f>Sheet1!$M$162:$P$162</c:f>
              <c:numCache>
                <c:formatCode>0</c:formatCode>
                <c:ptCount val="4"/>
                <c:pt idx="0">
                  <c:v>160.0</c:v>
                </c:pt>
                <c:pt idx="1">
                  <c:v>190.0</c:v>
                </c:pt>
                <c:pt idx="2">
                  <c:v>200.0</c:v>
                </c:pt>
                <c:pt idx="3">
                  <c:v>202.0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5B-4756-B475-9609581E7B71}"/>
            </c:ext>
          </c:extLst>
        </c:ser>
        <c:ser>
          <c:idx val="1"/>
          <c:order val="1"/>
          <c:spPr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/>
              </a:solidFill>
            </a:ln>
            <a:effectLst/>
          </c:spPr>
          <c:invertIfNegative val="0"/>
          <c:cat>
            <c:strRef>
              <c:f>Sheet1!$M$161:$P$161</c:f>
              <c:strCach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≥3</c:v>
                </c:pt>
              </c:strCache>
            </c:strRef>
          </c:cat>
          <c:val>
            <c:numRef>
              <c:f>Sheet1!$M$163:$P$163</c:f>
              <c:numCache>
                <c:formatCode>0</c:formatCode>
                <c:ptCount val="4"/>
                <c:pt idx="0">
                  <c:v>60.0</c:v>
                </c:pt>
                <c:pt idx="1">
                  <c:v>60.0</c:v>
                </c:pt>
                <c:pt idx="2">
                  <c:v>60.0</c:v>
                </c:pt>
                <c:pt idx="3">
                  <c:v>78.0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5B-4756-B475-9609581E7B71}"/>
            </c:ext>
          </c:extLst>
        </c:ser>
        <c:ser>
          <c:idx val="2"/>
          <c:order val="2"/>
          <c:spPr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Sheet1!$M$166:$P$166</c:f>
                <c:numCache>
                  <c:formatCode>General</c:formatCode>
                  <c:ptCount val="4"/>
                  <c:pt idx="0">
                    <c:v>90.0</c:v>
                  </c:pt>
                  <c:pt idx="1">
                    <c:v>60.0</c:v>
                  </c:pt>
                  <c:pt idx="2">
                    <c:v>108.0</c:v>
                  </c:pt>
                  <c:pt idx="3">
                    <c:v>115.0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  <c:spPr>
              <a:noFill/>
              <a:ln w="28575" cap="flat" cmpd="sng" algn="ctr">
                <a:solidFill>
                  <a:schemeClr val="accent5"/>
                </a:solidFill>
                <a:round/>
              </a:ln>
              <a:effectLst/>
            </c:spPr>
          </c:errBars>
          <c:cat>
            <c:strRef>
              <c:f>Sheet1!$M$161:$P$161</c:f>
              <c:strCach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≥3</c:v>
                </c:pt>
              </c:strCache>
            </c:strRef>
          </c:cat>
          <c:val>
            <c:numRef>
              <c:f>Sheet1!$M$164:$P$164</c:f>
              <c:numCache>
                <c:formatCode>0</c:formatCode>
                <c:ptCount val="4"/>
                <c:pt idx="0">
                  <c:v>80.0</c:v>
                </c:pt>
                <c:pt idx="1">
                  <c:v>90.0</c:v>
                </c:pt>
                <c:pt idx="2">
                  <c:v>90.0</c:v>
                </c:pt>
                <c:pt idx="3">
                  <c:v>105.0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25B-4756-B475-9609581E7B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18469920"/>
        <c:axId val="-2118466576"/>
      </c:barChart>
      <c:catAx>
        <c:axId val="-211846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18466576"/>
        <c:crosses val="autoZero"/>
        <c:auto val="1"/>
        <c:lblAlgn val="ctr"/>
        <c:lblOffset val="100"/>
        <c:noMultiLvlLbl val="0"/>
      </c:catAx>
      <c:valAx>
        <c:axId val="-2118466576"/>
        <c:scaling>
          <c:orientation val="minMax"/>
          <c:max val="500.0"/>
          <c:min val="100.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1846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85000"/>
        </a:schemeClr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09584009772325"/>
          <c:y val="0.123342572048087"/>
          <c:w val="0.897044325160645"/>
          <c:h val="0.6254657153296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Sheet1!$K$95</c:f>
              <c:strCache>
                <c:ptCount val="1"/>
                <c:pt idx="0">
                  <c:v>AWE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Sheet1!$J$96:$J$103</c:f>
              <c:strCache>
                <c:ptCount val="8"/>
                <c:pt idx="0">
                  <c:v>MACE overall</c:v>
                </c:pt>
                <c:pt idx="1">
                  <c:v>Death</c:v>
                </c:pt>
                <c:pt idx="2">
                  <c:v>Acute MI</c:v>
                </c:pt>
                <c:pt idx="3">
                  <c:v>Stroke</c:v>
                </c:pt>
                <c:pt idx="4">
                  <c:v>Re-PCI</c:v>
                </c:pt>
                <c:pt idx="5">
                  <c:v>Emergency CABG</c:v>
                </c:pt>
                <c:pt idx="6">
                  <c:v>Pericardial tamponade</c:v>
                </c:pt>
                <c:pt idx="7">
                  <c:v>Perforation</c:v>
                </c:pt>
              </c:strCache>
            </c:strRef>
          </c:cat>
          <c:val>
            <c:numRef>
              <c:f>Sheet1!$K$96:$K$103</c:f>
              <c:numCache>
                <c:formatCode>0.00%</c:formatCode>
                <c:ptCount val="8"/>
                <c:pt idx="0">
                  <c:v>0.0109</c:v>
                </c:pt>
                <c:pt idx="1">
                  <c:v>0.0036</c:v>
                </c:pt>
                <c:pt idx="2">
                  <c:v>0.0</c:v>
                </c:pt>
                <c:pt idx="3">
                  <c:v>0.0014</c:v>
                </c:pt>
                <c:pt idx="4">
                  <c:v>0.0014</c:v>
                </c:pt>
                <c:pt idx="5">
                  <c:v>0.0014</c:v>
                </c:pt>
                <c:pt idx="6">
                  <c:v>0.0043</c:v>
                </c:pt>
                <c:pt idx="7">
                  <c:v>0.0116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C3-40A4-9808-AAFF692396FB}"/>
            </c:ext>
          </c:extLst>
        </c:ser>
        <c:ser>
          <c:idx val="1"/>
          <c:order val="1"/>
          <c:tx>
            <c:strRef>
              <c:f>Sheet1!$L$95</c:f>
              <c:strCache>
                <c:ptCount val="1"/>
                <c:pt idx="0">
                  <c:v>ADR</c:v>
                </c:pt>
              </c:strCache>
            </c:strRef>
          </c:tx>
          <c:spPr>
            <a:gradFill rotWithShape="1">
              <a:gsLst>
                <a:gs pos="34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6200000" scaled="1"/>
            </a:gradFill>
            <a:ln>
              <a:noFill/>
            </a:ln>
            <a:effectLst/>
          </c:spPr>
          <c:invertIfNegative val="0"/>
          <c:cat>
            <c:strRef>
              <c:f>Sheet1!$J$96:$J$103</c:f>
              <c:strCache>
                <c:ptCount val="8"/>
                <c:pt idx="0">
                  <c:v>MACE overall</c:v>
                </c:pt>
                <c:pt idx="1">
                  <c:v>Death</c:v>
                </c:pt>
                <c:pt idx="2">
                  <c:v>Acute MI</c:v>
                </c:pt>
                <c:pt idx="3">
                  <c:v>Stroke</c:v>
                </c:pt>
                <c:pt idx="4">
                  <c:v>Re-PCI</c:v>
                </c:pt>
                <c:pt idx="5">
                  <c:v>Emergency CABG</c:v>
                </c:pt>
                <c:pt idx="6">
                  <c:v>Pericardial tamponade</c:v>
                </c:pt>
                <c:pt idx="7">
                  <c:v>Perforation</c:v>
                </c:pt>
              </c:strCache>
            </c:strRef>
          </c:cat>
          <c:val>
            <c:numRef>
              <c:f>Sheet1!$L$96:$L$103</c:f>
              <c:numCache>
                <c:formatCode>0.00%</c:formatCode>
                <c:ptCount val="8"/>
                <c:pt idx="0">
                  <c:v>0.0296</c:v>
                </c:pt>
                <c:pt idx="1">
                  <c:v>0.0087</c:v>
                </c:pt>
                <c:pt idx="2">
                  <c:v>0.0122</c:v>
                </c:pt>
                <c:pt idx="3">
                  <c:v>0.0035</c:v>
                </c:pt>
                <c:pt idx="4">
                  <c:v>0.0052</c:v>
                </c:pt>
                <c:pt idx="5">
                  <c:v>0.0</c:v>
                </c:pt>
                <c:pt idx="6">
                  <c:v>0.0087</c:v>
                </c:pt>
                <c:pt idx="7">
                  <c:v>0.0522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8C3-40A4-9808-AAFF692396FB}"/>
            </c:ext>
          </c:extLst>
        </c:ser>
        <c:ser>
          <c:idx val="2"/>
          <c:order val="2"/>
          <c:tx>
            <c:strRef>
              <c:f>Sheet1!$M$95</c:f>
              <c:strCache>
                <c:ptCount val="1"/>
                <c:pt idx="0">
                  <c:v>Retrograde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Sheet1!$J$96:$J$103</c:f>
              <c:strCache>
                <c:ptCount val="8"/>
                <c:pt idx="0">
                  <c:v>MACE overall</c:v>
                </c:pt>
                <c:pt idx="1">
                  <c:v>Death</c:v>
                </c:pt>
                <c:pt idx="2">
                  <c:v>Acute MI</c:v>
                </c:pt>
                <c:pt idx="3">
                  <c:v>Stroke</c:v>
                </c:pt>
                <c:pt idx="4">
                  <c:v>Re-PCI</c:v>
                </c:pt>
                <c:pt idx="5">
                  <c:v>Emergency CABG</c:v>
                </c:pt>
                <c:pt idx="6">
                  <c:v>Pericardial tamponade</c:v>
                </c:pt>
                <c:pt idx="7">
                  <c:v>Perforation</c:v>
                </c:pt>
              </c:strCache>
            </c:strRef>
          </c:cat>
          <c:val>
            <c:numRef>
              <c:f>Sheet1!$M$96:$M$103</c:f>
              <c:numCache>
                <c:formatCode>0.00%</c:formatCode>
                <c:ptCount val="8"/>
                <c:pt idx="0">
                  <c:v>0.0561</c:v>
                </c:pt>
                <c:pt idx="1">
                  <c:v>0.015</c:v>
                </c:pt>
                <c:pt idx="2">
                  <c:v>0.0246</c:v>
                </c:pt>
                <c:pt idx="3">
                  <c:v>0.0055</c:v>
                </c:pt>
                <c:pt idx="4">
                  <c:v>0.0068</c:v>
                </c:pt>
                <c:pt idx="5">
                  <c:v>0.0014</c:v>
                </c:pt>
                <c:pt idx="6">
                  <c:v>0.0096</c:v>
                </c:pt>
                <c:pt idx="7">
                  <c:v>0.0752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8C3-40A4-9808-AAFF692396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2119951376"/>
        <c:axId val="-2120109472"/>
      </c:barChart>
      <c:catAx>
        <c:axId val="-211995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20109472"/>
        <c:crosses val="autoZero"/>
        <c:auto val="1"/>
        <c:lblAlgn val="ctr"/>
        <c:lblOffset val="100"/>
        <c:noMultiLvlLbl val="0"/>
      </c:catAx>
      <c:valAx>
        <c:axId val="-2120109472"/>
        <c:scaling>
          <c:orientation val="minMax"/>
          <c:max val="0.08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19951376"/>
        <c:crosses val="autoZero"/>
        <c:crossBetween val="between"/>
        <c:majorUnit val="0.02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dTable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26365224370695"/>
          <c:y val="0.0560791821964478"/>
          <c:w val="0.334699894678191"/>
          <c:h val="0.0697166965719302"/>
        </c:manualLayout>
      </c:layout>
      <c:overlay val="0"/>
      <c:spPr>
        <a:noFill/>
        <a:ln>
          <a:solidFill>
            <a:schemeClr val="bg1">
              <a:lumMod val="8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85000"/>
        </a:schemeClr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200" b="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0.43581</cdr:x>
      <cdr:y>0.07086</cdr:y>
    </cdr:from>
    <cdr:to>
      <cdr:x>0.56419</cdr:x>
      <cdr:y>0.13193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4314879" y="357088"/>
          <a:ext cx="1271161" cy="307777"/>
        </a:xfrm>
        <a:prstGeom xmlns:a="http://schemas.openxmlformats.org/drawingml/2006/main" prst="rect">
          <a:avLst/>
        </a:prstGeom>
        <a:solidFill xmlns:a="http://schemas.openxmlformats.org/drawingml/2006/main">
          <a:srgbClr val="FF9999">
            <a:alpha val="16863"/>
          </a:srgbClr>
        </a:solidFill>
        <a:ln xmlns:a="http://schemas.openxmlformats.org/drawingml/2006/main" w="19050">
          <a:solidFill>
            <a:srgbClr val="C0000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p&lt;0.0001</a:t>
          </a:r>
          <a:endParaRPr lang="en-US" sz="14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F4482-D6F4-344F-BA0F-46699904C67D}" type="datetimeFigureOut">
              <a:rPr lang="en-US" smtClean="0"/>
              <a:t>4/26/18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29228-569D-944B-BE4B-76A096176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13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02D4A-DAED-4FE8-81DC-EB1588B7A219}" type="datetimeFigureOut">
              <a:rPr lang="en-US" smtClean="0"/>
              <a:t>4/26/18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E5A6F-2448-405E-B34A-23B2346C7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15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E5A6F-2448-405E-B34A-23B2346C72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48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E5A6F-2448-405E-B34A-23B2346C72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3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E5A6F-2448-405E-B34A-23B2346C72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90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E5A6F-2448-405E-B34A-23B2346C72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32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E5A6F-2448-405E-B34A-23B2346C72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03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E5A6F-2448-405E-B34A-23B2346C729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68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E5A6F-2448-405E-B34A-23B2346C72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480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E5A6F-2448-405E-B34A-23B2346C729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0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E5A6F-2448-405E-B34A-23B2346C72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E5A6F-2448-405E-B34A-23B2346C72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77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E5A6F-2448-405E-B34A-23B2346C72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09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E5A6F-2448-405E-B34A-23B2346C72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47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E5A6F-2448-405E-B34A-23B2346C72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28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E5A6F-2448-405E-B34A-23B2346C72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71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E5A6F-2448-405E-B34A-23B2346C72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8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E5A6F-2448-405E-B34A-23B2346C72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24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280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00526"/>
            <a:ext cx="9144000" cy="248267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8434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2393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1693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496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42370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3959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79700"/>
            <a:ext cx="10515600" cy="1511300"/>
          </a:xfrm>
        </p:spPr>
        <p:txBody>
          <a:bodyPr anchor="ctr">
            <a:normAutofit/>
          </a:bodyPr>
          <a:lstStyle>
            <a:lvl1pPr algn="l">
              <a:defRPr sz="3200">
                <a:solidFill>
                  <a:srgbClr val="37373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02124"/>
            <a:ext cx="10515600" cy="1146175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956887-ED2A-BB4C-BF28-5B3565ED26B6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9189" y="154351"/>
            <a:ext cx="549309" cy="365125"/>
          </a:xfrm>
          <a:prstGeom prst="rect">
            <a:avLst/>
          </a:prstGeom>
        </p:spPr>
        <p:txBody>
          <a:bodyPr/>
          <a:lstStyle/>
          <a:p>
            <a:fld id="{32822C57-E6F1-C94F-9249-4AD991840EF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19476"/>
            <a:ext cx="2513101" cy="88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13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914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28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604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325107"/>
            <a:ext cx="10515600" cy="198067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947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43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43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704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7668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7668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401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926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12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490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2054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1354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120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468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720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21" r:id="rId8"/>
    <p:sldLayoutId id="2147483718" r:id="rId9"/>
    <p:sldLayoutId id="2147483719" r:id="rId10"/>
    <p:sldLayoutId id="2147483720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tif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t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5" Type="http://schemas.openxmlformats.org/officeDocument/2006/relationships/image" Target="../media/image4.t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4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t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t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t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4" Type="http://schemas.openxmlformats.org/officeDocument/2006/relationships/image" Target="../media/image4.t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4.t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t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t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t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2110" y="856695"/>
            <a:ext cx="9668772" cy="1316527"/>
          </a:xfrm>
        </p:spPr>
        <p:txBody>
          <a:bodyPr anchor="ctr">
            <a:no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Hybrid Approach to Percutaneous Coronary Intervention for Chronic Total Occlusion:</a:t>
            </a:r>
            <a:b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from 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CTO International Registry</a:t>
            </a:r>
            <a:endParaRPr lang="en-US" sz="1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795" y="2707075"/>
            <a:ext cx="9432759" cy="1235005"/>
          </a:xfrm>
        </p:spPr>
        <p:txBody>
          <a:bodyPr>
            <a:no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0052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 Tajti, MD</a:t>
            </a:r>
          </a:p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52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800" dirty="0" smtClean="0">
                <a:solidFill>
                  <a:srgbClr val="0052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behalf of the PROGRESS CTO </a:t>
            </a:r>
            <a:r>
              <a:rPr lang="en-US" sz="1800" dirty="0" smtClean="0">
                <a:solidFill>
                  <a:srgbClr val="0052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Investigators</a:t>
            </a:r>
            <a:endParaRPr lang="en-US" sz="1800" dirty="0" smtClean="0">
              <a:solidFill>
                <a:srgbClr val="0052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Bef>
                <a:spcPts val="600"/>
              </a:spcBef>
            </a:pP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Minneapolis Heart Institute, Abbott Northwestern Hospital, MN, USA</a:t>
            </a:r>
          </a:p>
          <a:p>
            <a:pPr marL="0" lvl="1">
              <a:spcBef>
                <a:spcPts val="600"/>
              </a:spcBef>
            </a:pP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University of Szeged, Division of Invasive Cardiology, Second Department of Internal Medicine and Cardiology Center, Hungary</a:t>
            </a:r>
            <a:endParaRPr lang="en-US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097" y="5047520"/>
            <a:ext cx="4097268" cy="739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334" y="5047520"/>
            <a:ext cx="797333" cy="797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/>
          <a:stretch/>
        </p:blipFill>
        <p:spPr>
          <a:xfrm>
            <a:off x="993" y="5902960"/>
            <a:ext cx="12191007" cy="955040"/>
          </a:xfrm>
          <a:prstGeom prst="rect">
            <a:avLst/>
          </a:prstGeom>
        </p:spPr>
      </p:pic>
      <p:pic>
        <p:nvPicPr>
          <p:cNvPr id="8" name="Snagit_PPTD92A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65" y="87931"/>
            <a:ext cx="1407371" cy="131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48"/>
    </mc:Choice>
    <mc:Fallback xmlns="">
      <p:transition spd="slow" advTm="1514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118"/>
            <a:ext cx="10515600" cy="33247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3000"/>
              </a:spcBef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approach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19" y="548640"/>
            <a:ext cx="9904362" cy="61671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748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82"/>
    </mc:Choice>
    <mc:Fallback xmlns="">
      <p:transition spd="slow" advTm="2148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/>
          <a:stretch/>
        </p:blipFill>
        <p:spPr>
          <a:xfrm>
            <a:off x="993" y="5902960"/>
            <a:ext cx="12191007" cy="9550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233" y="6149647"/>
            <a:ext cx="3187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ADR: antegrade dissection and re-entry</a:t>
            </a:r>
            <a:b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AWE: antegrade wire escalation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203155"/>
            <a:ext cx="10515600" cy="33247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3000"/>
              </a:spcBef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 crossing strategy stratified by J-CTO score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7063772"/>
              </p:ext>
            </p:extLst>
          </p:nvPr>
        </p:nvGraphicFramePr>
        <p:xfrm>
          <a:off x="904620" y="782320"/>
          <a:ext cx="10382760" cy="4873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60419" y="1080988"/>
            <a:ext cx="1271161" cy="307777"/>
          </a:xfrm>
          <a:prstGeom prst="rect">
            <a:avLst/>
          </a:prstGeom>
          <a:solidFill>
            <a:srgbClr val="FF9999">
              <a:alpha val="16863"/>
            </a:srgb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p&lt;0.0001</a:t>
            </a:r>
            <a:endParaRPr lang="en-US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87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93"/>
    </mc:Choice>
    <mc:Fallback xmlns="">
      <p:transition spd="slow" advTm="3149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/>
          <a:stretch/>
        </p:blipFill>
        <p:spPr>
          <a:xfrm>
            <a:off x="993" y="5902960"/>
            <a:ext cx="12191007" cy="9550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2233" y="6149647"/>
            <a:ext cx="3187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ADR: antegrade dissection and re-entry</a:t>
            </a:r>
            <a:b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AWE: antegrade wire escalation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71118"/>
            <a:ext cx="10515600" cy="33247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3000"/>
              </a:spcBef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 crossing strategy stratified by PROGRESS CTO score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374967"/>
              </p:ext>
            </p:extLst>
          </p:nvPr>
        </p:nvGraphicFramePr>
        <p:xfrm>
          <a:off x="1145540" y="741680"/>
          <a:ext cx="9900920" cy="503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7074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66"/>
    </mc:Choice>
    <mc:Fallback xmlns="">
      <p:transition spd="slow" advTm="3136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444963"/>
              </p:ext>
            </p:extLst>
          </p:nvPr>
        </p:nvGraphicFramePr>
        <p:xfrm>
          <a:off x="121468" y="805200"/>
          <a:ext cx="5980176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5882826"/>
              </p:ext>
            </p:extLst>
          </p:nvPr>
        </p:nvGraphicFramePr>
        <p:xfrm>
          <a:off x="6210300" y="805200"/>
          <a:ext cx="5871632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22656" y="5436692"/>
            <a:ext cx="9398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J-CTO</a:t>
            </a:r>
            <a:endParaRPr lang="en-US" sz="1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55156" y="5441038"/>
            <a:ext cx="9398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J-CTO</a:t>
            </a:r>
            <a:endPara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68" y="2046625"/>
            <a:ext cx="369332" cy="24955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AK Radiation dose (Gray)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10300" y="2046625"/>
            <a:ext cx="369332" cy="24955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Contrast volume (mL)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5"/>
          <p:cNvSpPr txBox="1"/>
          <p:nvPr/>
        </p:nvSpPr>
        <p:spPr>
          <a:xfrm>
            <a:off x="1218619" y="930711"/>
            <a:ext cx="1271161" cy="307777"/>
          </a:xfrm>
          <a:prstGeom prst="rect">
            <a:avLst/>
          </a:prstGeom>
          <a:solidFill>
            <a:srgbClr val="FF9999">
              <a:alpha val="16863"/>
            </a:srgb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p&lt;0.0001</a:t>
            </a:r>
            <a:endParaRPr lang="en-US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5"/>
          <p:cNvSpPr txBox="1"/>
          <p:nvPr/>
        </p:nvSpPr>
        <p:spPr>
          <a:xfrm>
            <a:off x="7428919" y="930711"/>
            <a:ext cx="1271161" cy="307777"/>
          </a:xfrm>
          <a:prstGeom prst="rect">
            <a:avLst/>
          </a:prstGeom>
          <a:solidFill>
            <a:srgbClr val="FF9999">
              <a:alpha val="16863"/>
            </a:srgb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p&lt;0.0001</a:t>
            </a:r>
            <a:endParaRPr lang="en-US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56" y="177800"/>
            <a:ext cx="469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 Radiation Dose</a:t>
            </a:r>
            <a:endParaRPr lang="en-US" sz="20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96616" y="177800"/>
            <a:ext cx="469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Contrast volume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/>
          <a:stretch/>
        </p:blipFill>
        <p:spPr>
          <a:xfrm>
            <a:off x="993" y="5902960"/>
            <a:ext cx="12191007" cy="95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7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23"/>
    </mc:Choice>
    <mc:Fallback xmlns="">
      <p:transition spd="slow" advTm="1062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/>
          <a:stretch/>
        </p:blipFill>
        <p:spPr>
          <a:xfrm>
            <a:off x="993" y="5902960"/>
            <a:ext cx="12191007" cy="955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9645"/>
            <a:ext cx="10515600" cy="29804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3000"/>
              </a:spcBef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Procedural complications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383" y="5995759"/>
            <a:ext cx="41953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ADR: antegrade dissection and re-entry; AWE: antegrade wire escalation; CABG: coronary artery bypass graft; MI: myocardial infraction; PCI: percutaneous coronary intervention</a:t>
            </a: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0660729"/>
              </p:ext>
            </p:extLst>
          </p:nvPr>
        </p:nvGraphicFramePr>
        <p:xfrm>
          <a:off x="19598" y="594041"/>
          <a:ext cx="12045401" cy="5216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39471" y="1693341"/>
            <a:ext cx="872836" cy="276999"/>
          </a:xfrm>
          <a:prstGeom prst="rect">
            <a:avLst/>
          </a:prstGeom>
          <a:solidFill>
            <a:srgbClr val="FF9999">
              <a:alpha val="23137"/>
            </a:srgb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p&lt;0.0001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4498" y="3340600"/>
            <a:ext cx="872836" cy="276999"/>
          </a:xfrm>
          <a:prstGeom prst="rect">
            <a:avLst/>
          </a:prstGeom>
          <a:solidFill>
            <a:srgbClr val="FF9999">
              <a:alpha val="23137"/>
            </a:srgb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p=0.0171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0006" y="3063600"/>
            <a:ext cx="872836" cy="276999"/>
          </a:xfrm>
          <a:prstGeom prst="rect">
            <a:avLst/>
          </a:prstGeom>
          <a:solidFill>
            <a:srgbClr val="FF9999">
              <a:alpha val="23137"/>
            </a:srgb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p&lt;0.0001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8428" y="3843427"/>
            <a:ext cx="87283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p=0.2629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92407" y="3721591"/>
            <a:ext cx="87283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p=0.1228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75337" y="3929465"/>
            <a:ext cx="87283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p=0.6637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85267" y="3584292"/>
            <a:ext cx="87283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p=0.2999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917382" y="878548"/>
            <a:ext cx="872836" cy="276999"/>
          </a:xfrm>
          <a:prstGeom prst="rect">
            <a:avLst/>
          </a:prstGeom>
          <a:solidFill>
            <a:srgbClr val="FF9999">
              <a:alpha val="23137"/>
            </a:srgb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p&lt;0.0001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6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80"/>
    </mc:Choice>
    <mc:Fallback xmlns="">
      <p:transition spd="slow" advTm="2998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14"/>
          <a:stretch/>
        </p:blipFill>
        <p:spPr>
          <a:xfrm>
            <a:off x="1056906" y="730051"/>
            <a:ext cx="10076596" cy="603888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75988"/>
            <a:ext cx="10515600" cy="45032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3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Multivariable logistic regression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30976" y="1945574"/>
            <a:ext cx="9509760" cy="325120"/>
          </a:xfrm>
          <a:prstGeom prst="roundRect">
            <a:avLst/>
          </a:prstGeom>
          <a:solidFill>
            <a:srgbClr val="C00000">
              <a:alpha val="23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4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25"/>
    </mc:Choice>
    <mc:Fallback xmlns="">
      <p:transition spd="slow" advTm="1252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80963"/>
            <a:ext cx="10515600" cy="612775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1125" y="1229995"/>
            <a:ext cx="11969750" cy="4672965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3000"/>
              </a:spcBef>
              <a:buFont typeface="+mj-lt"/>
              <a:buAutoNum type="arabicPeriod"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Hybrid approach for CTO PCI: 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procedural success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acceptable complication rate</a:t>
            </a:r>
          </a:p>
          <a:p>
            <a:pPr marL="342900" indent="-342900" algn="just">
              <a:lnSpc>
                <a:spcPct val="150000"/>
              </a:lnSpc>
              <a:spcBef>
                <a:spcPts val="3000"/>
              </a:spcBef>
              <a:buFont typeface="+mj-lt"/>
              <a:buAutoNum type="arabicPeriod"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Higher 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CTO PCI volume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associated with 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procedural success</a:t>
            </a:r>
          </a:p>
          <a:p>
            <a:pPr marL="342900" indent="-342900" algn="just">
              <a:lnSpc>
                <a:spcPct val="150000"/>
              </a:lnSpc>
              <a:spcBef>
                <a:spcPts val="3000"/>
              </a:spcBef>
              <a:buFont typeface="+mj-lt"/>
              <a:buAutoNum type="arabicPeriod"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Our results provide important 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benchmarking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for discussion of risk/benefit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ratio of CTO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PCI with 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patients/providers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spcBef>
                <a:spcPts val="3000"/>
              </a:spcBef>
              <a:buFont typeface="+mj-lt"/>
              <a:buAutoNum type="arabicPeriod"/>
            </a:pP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Bridging the gap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what is currently achieved at most centers and what can be achieved should be a major focus of upcoming research and education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/>
          <a:stretch/>
        </p:blipFill>
        <p:spPr>
          <a:xfrm>
            <a:off x="993" y="5902960"/>
            <a:ext cx="12191007" cy="95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9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23"/>
    </mc:Choice>
    <mc:Fallback xmlns="">
      <p:transition spd="slow" advTm="49123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80963"/>
            <a:ext cx="10515600" cy="61277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1125" y="874807"/>
            <a:ext cx="11969750" cy="4672965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3000"/>
              </a:spcBef>
              <a:buFont typeface="+mj-lt"/>
              <a:buAutoNum type="arabicPeriod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Observational registry without adjudication of clinical events by an independent committee</a:t>
            </a:r>
          </a:p>
          <a:p>
            <a:pPr marL="342900" indent="-342900">
              <a:lnSpc>
                <a:spcPct val="150000"/>
              </a:lnSpc>
              <a:spcBef>
                <a:spcPts val="3000"/>
              </a:spcBef>
              <a:buFont typeface="+mj-lt"/>
              <a:buAutoNum type="arabicPeriod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Mid- and long-term follow ups of the study patients were not reported in the current study</a:t>
            </a:r>
            <a:endParaRPr lang="en-US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3000"/>
              </a:spcBef>
              <a:buFont typeface="+mj-lt"/>
              <a:buAutoNum type="arabicPeriod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Quantitative coronary angiographic analyses were not performed</a:t>
            </a:r>
          </a:p>
          <a:p>
            <a:pPr marL="342900" indent="-342900" algn="just">
              <a:lnSpc>
                <a:spcPct val="150000"/>
              </a:lnSpc>
              <a:spcBef>
                <a:spcPts val="3000"/>
              </a:spcBef>
              <a:buFont typeface="+mj-lt"/>
              <a:buAutoNum type="arabicPeriod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Procedures were performed by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experienced CTO PCI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operators, limiting extrapolation of the results in less experienced centers and operators</a:t>
            </a:r>
          </a:p>
          <a:p>
            <a:pPr marL="342900" indent="-342900" algn="just">
              <a:lnSpc>
                <a:spcPct val="150000"/>
              </a:lnSpc>
              <a:spcBef>
                <a:spcPts val="3000"/>
              </a:spcBef>
              <a:buFont typeface="+mj-lt"/>
              <a:buAutoNum type="arabicPeriod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Some centers only enrolled patients during part of the study period due to participation in other studies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/>
          <a:stretch/>
        </p:blipFill>
        <p:spPr>
          <a:xfrm>
            <a:off x="993" y="5902960"/>
            <a:ext cx="12191007" cy="95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4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23"/>
    </mc:Choice>
    <mc:Fallback xmlns="">
      <p:transition spd="slow" advTm="49123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835" y="38639"/>
            <a:ext cx="8382330" cy="678072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437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06"/>
    </mc:Choice>
    <mc:Fallback xmlns="">
      <p:transition spd="slow" advTm="9506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00606"/>
            <a:ext cx="10515600" cy="151130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attention!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7780" y="3519947"/>
            <a:ext cx="4536440" cy="1146175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ptajti@gmail.com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tajtipeter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71263"/>
            <a:ext cx="12203289" cy="1386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582" y="3945670"/>
            <a:ext cx="314852" cy="30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5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80"/>
    </mc:Choice>
    <mc:Fallback xmlns="">
      <p:transition spd="slow" advTm="2228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521612"/>
            <a:ext cx="10515600" cy="3423920"/>
          </a:xfrm>
        </p:spPr>
        <p:txBody>
          <a:bodyPr>
            <a:normAutofit/>
          </a:bodyPr>
          <a:lstStyle/>
          <a:p>
            <a:pPr algn="just"/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I, Peter Tajti </a:t>
            </a:r>
            <a:r>
              <a:rPr lang="en-US" sz="2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 a financial interest/arrangement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 with one or more organizations that could be perceived as a real or apparent conflict of interest in the context of the subject of this presentation.</a:t>
            </a:r>
          </a:p>
        </p:txBody>
      </p:sp>
      <p:sp>
        <p:nvSpPr>
          <p:cNvPr id="4" name="Title 8">
            <a:extLst>
              <a:ext uri="{FF2B5EF4-FFF2-40B4-BE49-F238E27FC236}">
                <a16:creationId xmlns="" xmlns:a16="http://schemas.microsoft.com/office/drawing/2014/main" id="{133DB94E-F669-1A45-945A-A29475F45C3B}"/>
              </a:ext>
            </a:extLst>
          </p:cNvPr>
          <p:cNvSpPr txBox="1">
            <a:spLocks/>
          </p:cNvSpPr>
          <p:nvPr/>
        </p:nvSpPr>
        <p:spPr>
          <a:xfrm>
            <a:off x="838200" y="366186"/>
            <a:ext cx="10515600" cy="629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Disclosures</a:t>
            </a:r>
            <a:endParaRPr lang="en-US" sz="5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9" y="5471262"/>
            <a:ext cx="12203289" cy="138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3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4"/>
    </mc:Choice>
    <mc:Fallback xmlns="">
      <p:transition spd="slow" advTm="212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/>
          <p:cNvSpPr txBox="1"/>
          <p:nvPr/>
        </p:nvSpPr>
        <p:spPr>
          <a:xfrm>
            <a:off x="1027224" y="1234331"/>
            <a:ext cx="10125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algn="ctr"/>
            <a:r>
              <a:rPr lang="en-US" sz="1600" i="0" dirty="0">
                <a:solidFill>
                  <a:srgbClr val="000000"/>
                </a:solidFill>
              </a:rPr>
              <a:t>35 Sites  –  Study PI: </a:t>
            </a:r>
            <a:r>
              <a:rPr lang="en-US" sz="1600" dirty="0">
                <a:solidFill>
                  <a:srgbClr val="000000"/>
                </a:solidFill>
              </a:rPr>
              <a:t>E. S. Brilakis</a:t>
            </a:r>
            <a:r>
              <a:rPr lang="en-US" sz="1600" i="0" dirty="0">
                <a:solidFill>
                  <a:srgbClr val="000000"/>
                </a:solidFill>
              </a:rPr>
              <a:t>  –  National coordinator: </a:t>
            </a:r>
            <a:r>
              <a:rPr lang="en-US" sz="1600" dirty="0">
                <a:solidFill>
                  <a:srgbClr val="000000"/>
                </a:solidFill>
              </a:rPr>
              <a:t>B.V. </a:t>
            </a:r>
            <a:r>
              <a:rPr lang="en-US" sz="1600" dirty="0" err="1">
                <a:solidFill>
                  <a:srgbClr val="000000"/>
                </a:solidFill>
              </a:rPr>
              <a:t>Rangan</a:t>
            </a:r>
            <a:r>
              <a:rPr lang="en-US" sz="1600" i="0" dirty="0">
                <a:solidFill>
                  <a:srgbClr val="000000"/>
                </a:solidFill>
              </a:rPr>
              <a:t>  –  Database manager: </a:t>
            </a:r>
            <a:r>
              <a:rPr lang="en-US" sz="1600" dirty="0">
                <a:solidFill>
                  <a:srgbClr val="000000"/>
                </a:solidFill>
              </a:rPr>
              <a:t>P. Tajti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-17199" y="5688449"/>
            <a:ext cx="48115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r>
              <a:rPr lang="en-US" sz="1000" i="0" u="sng" dirty="0">
                <a:solidFill>
                  <a:srgbClr val="FF0000"/>
                </a:solidFill>
              </a:rPr>
              <a:t>International sites:</a:t>
            </a:r>
          </a:p>
          <a:p>
            <a:pPr>
              <a:buFont typeface="Arial" pitchFamily="34" charset="0"/>
              <a:buChar char="•"/>
            </a:pPr>
            <a:r>
              <a:rPr lang="en-US" sz="1000" i="0" dirty="0" err="1">
                <a:solidFill>
                  <a:srgbClr val="000000"/>
                </a:solidFill>
              </a:rPr>
              <a:t>Meshalkin</a:t>
            </a:r>
            <a:r>
              <a:rPr lang="en-US" sz="1000" i="0" dirty="0">
                <a:solidFill>
                  <a:srgbClr val="000000"/>
                </a:solidFill>
              </a:rPr>
              <a:t> Novosibirsk Research Institute, Russia, </a:t>
            </a:r>
            <a:br>
              <a:rPr lang="en-US" sz="1000" i="0" dirty="0">
                <a:solidFill>
                  <a:srgbClr val="000000"/>
                </a:solidFill>
              </a:rPr>
            </a:br>
            <a:r>
              <a:rPr lang="en-US" sz="1000" b="0" i="0" dirty="0">
                <a:solidFill>
                  <a:srgbClr val="000000"/>
                </a:solidFill>
              </a:rPr>
              <a:t> </a:t>
            </a:r>
            <a:r>
              <a:rPr lang="en-US" sz="1000" b="0" dirty="0">
                <a:solidFill>
                  <a:srgbClr val="000000"/>
                </a:solidFill>
              </a:rPr>
              <a:t>O. </a:t>
            </a:r>
            <a:r>
              <a:rPr lang="en-US" sz="1000" b="0" dirty="0" err="1">
                <a:solidFill>
                  <a:srgbClr val="000000"/>
                </a:solidFill>
              </a:rPr>
              <a:t>Krestyaninov</a:t>
            </a:r>
            <a:r>
              <a:rPr lang="en-US" sz="1000" b="0" dirty="0">
                <a:solidFill>
                  <a:srgbClr val="000000"/>
                </a:solidFill>
              </a:rPr>
              <a:t>, D. </a:t>
            </a:r>
            <a:r>
              <a:rPr lang="en-US" sz="1000" b="0" dirty="0" err="1">
                <a:solidFill>
                  <a:srgbClr val="000000"/>
                </a:solidFill>
              </a:rPr>
              <a:t>Khelimskii</a:t>
            </a:r>
            <a:endParaRPr lang="en-US" sz="1000" b="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000" i="0" dirty="0" err="1">
                <a:solidFill>
                  <a:srgbClr val="000000"/>
                </a:solidFill>
              </a:rPr>
              <a:t>Korgialeneio-Benakeio</a:t>
            </a:r>
            <a:r>
              <a:rPr lang="en-US" sz="1000" i="0" dirty="0">
                <a:solidFill>
                  <a:srgbClr val="000000"/>
                </a:solidFill>
              </a:rPr>
              <a:t> Hellenic Red Cross Hospital, Greece,</a:t>
            </a:r>
            <a:br>
              <a:rPr lang="en-US" sz="1000" i="0" dirty="0">
                <a:solidFill>
                  <a:srgbClr val="000000"/>
                </a:solidFill>
              </a:rPr>
            </a:br>
            <a:r>
              <a:rPr lang="en-US" sz="1000" i="0" dirty="0">
                <a:solidFill>
                  <a:srgbClr val="000000"/>
                </a:solidFill>
              </a:rPr>
              <a:t> </a:t>
            </a:r>
            <a:r>
              <a:rPr lang="en-US" sz="1000" b="0" dirty="0">
                <a:solidFill>
                  <a:srgbClr val="000000"/>
                </a:solidFill>
              </a:rPr>
              <a:t>M. </a:t>
            </a:r>
            <a:r>
              <a:rPr lang="en-US" sz="1000" b="0" dirty="0" err="1">
                <a:solidFill>
                  <a:srgbClr val="000000"/>
                </a:solidFill>
              </a:rPr>
              <a:t>Koutouzis</a:t>
            </a:r>
            <a:r>
              <a:rPr lang="en-US" sz="1000" b="0" dirty="0">
                <a:solidFill>
                  <a:srgbClr val="000000"/>
                </a:solidFill>
              </a:rPr>
              <a:t>, Y. </a:t>
            </a:r>
            <a:r>
              <a:rPr lang="en-US" sz="1000" b="0" dirty="0" err="1">
                <a:solidFill>
                  <a:srgbClr val="000000"/>
                </a:solidFill>
              </a:rPr>
              <a:t>Tsiafoutis</a:t>
            </a:r>
            <a:endParaRPr lang="en-US" sz="1000" b="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000" i="0" dirty="0">
                <a:solidFill>
                  <a:srgbClr val="000000"/>
                </a:solidFill>
              </a:rPr>
              <a:t>Henry Dunant Heart Hospital, Greece, </a:t>
            </a:r>
            <a:br>
              <a:rPr lang="en-US" sz="1000" i="0" dirty="0">
                <a:solidFill>
                  <a:srgbClr val="000000"/>
                </a:solidFill>
              </a:rPr>
            </a:b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b="0" dirty="0" err="1">
                <a:solidFill>
                  <a:srgbClr val="000000"/>
                </a:solidFill>
              </a:rPr>
              <a:t>V.Tzifos</a:t>
            </a:r>
            <a:r>
              <a:rPr lang="en-US" sz="1000" b="0" dirty="0">
                <a:solidFill>
                  <a:srgbClr val="000000"/>
                </a:solidFill>
              </a:rPr>
              <a:t>, A. </a:t>
            </a:r>
            <a:r>
              <a:rPr lang="en-US" sz="1000" b="0" dirty="0" err="1">
                <a:solidFill>
                  <a:srgbClr val="000000"/>
                </a:solidFill>
              </a:rPr>
              <a:t>Kolyviras</a:t>
            </a:r>
            <a:r>
              <a:rPr lang="en-US" sz="1000" b="0" dirty="0">
                <a:solidFill>
                  <a:srgbClr val="000000"/>
                </a:solidFill>
              </a:rPr>
              <a:t>, D. </a:t>
            </a:r>
            <a:r>
              <a:rPr lang="en-US" sz="1000" b="0" dirty="0" err="1">
                <a:solidFill>
                  <a:srgbClr val="000000"/>
                </a:solidFill>
              </a:rPr>
              <a:t>Damaskos</a:t>
            </a:r>
            <a:endParaRPr lang="en-US" sz="1000" b="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75234" y="6581001"/>
            <a:ext cx="40090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200" b="1" u="sng" dirty="0">
                <a:solidFill>
                  <a:srgbClr val="FF0000"/>
                </a:solidFill>
                <a:latin typeface="Arial" charset="0"/>
                <a:ea typeface="ヒラギノ角ゴ Pro W3"/>
                <a:cs typeface="Arial" charset="0"/>
              </a:rPr>
              <a:t>Funding</a:t>
            </a:r>
            <a:r>
              <a:rPr lang="en-US" altLang="en-US" sz="1200" b="1" i="1" u="sng" dirty="0">
                <a:solidFill>
                  <a:srgbClr val="FF0000"/>
                </a:solidFill>
                <a:latin typeface="Arial" charset="0"/>
                <a:ea typeface="ヒラギノ角ゴ Pro W3"/>
                <a:cs typeface="Arial" charset="0"/>
              </a:rPr>
              <a:t>:</a:t>
            </a:r>
            <a:r>
              <a:rPr lang="en-US" altLang="en-US" sz="1200" b="1" i="1" dirty="0">
                <a:solidFill>
                  <a:srgbClr val="000000"/>
                </a:solidFill>
                <a:latin typeface="Arial" charset="0"/>
                <a:ea typeface="ヒラギノ角ゴ Pro W3"/>
                <a:cs typeface="Arial" charset="0"/>
              </a:rPr>
              <a:t> </a:t>
            </a:r>
            <a:r>
              <a:rPr lang="en-US" sz="1200" b="1" i="1" dirty="0">
                <a:solidFill>
                  <a:srgbClr val="000000"/>
                </a:solidFill>
                <a:latin typeface="Arial" charset="0"/>
                <a:ea typeface="ヒラギノ角ゴ Pro W3"/>
                <a:cs typeface="Arial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ea typeface="ヒラギノ角ゴ Pro W3"/>
                <a:cs typeface="Arial" charset="0"/>
              </a:rPr>
              <a:t>Abbott Northwestern Hospital Foundation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2424008" y="1899805"/>
            <a:ext cx="7291156" cy="4617446"/>
            <a:chOff x="1785937" y="2583476"/>
            <a:chExt cx="6172200" cy="3896224"/>
          </a:xfrm>
        </p:grpSpPr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7501427" y="2583476"/>
              <a:ext cx="456710" cy="719903"/>
            </a:xfrm>
            <a:custGeom>
              <a:avLst/>
              <a:gdLst>
                <a:gd name="T0" fmla="*/ 74 w 230"/>
                <a:gd name="T1" fmla="*/ 12 h 377"/>
                <a:gd name="T2" fmla="*/ 28 w 230"/>
                <a:gd name="T3" fmla="*/ 81 h 377"/>
                <a:gd name="T4" fmla="*/ 49 w 230"/>
                <a:gd name="T5" fmla="*/ 107 h 377"/>
                <a:gd name="T6" fmla="*/ 28 w 230"/>
                <a:gd name="T7" fmla="*/ 139 h 377"/>
                <a:gd name="T8" fmla="*/ 41 w 230"/>
                <a:gd name="T9" fmla="*/ 149 h 377"/>
                <a:gd name="T10" fmla="*/ 31 w 230"/>
                <a:gd name="T11" fmla="*/ 171 h 377"/>
                <a:gd name="T12" fmla="*/ 31 w 230"/>
                <a:gd name="T13" fmla="*/ 206 h 377"/>
                <a:gd name="T14" fmla="*/ 0 w 230"/>
                <a:gd name="T15" fmla="*/ 219 h 377"/>
                <a:gd name="T16" fmla="*/ 13 w 230"/>
                <a:gd name="T17" fmla="*/ 229 h 377"/>
                <a:gd name="T18" fmla="*/ 79 w 230"/>
                <a:gd name="T19" fmla="*/ 361 h 377"/>
                <a:gd name="T20" fmla="*/ 131 w 230"/>
                <a:gd name="T21" fmla="*/ 377 h 377"/>
                <a:gd name="T22" fmla="*/ 128 w 230"/>
                <a:gd name="T23" fmla="*/ 350 h 377"/>
                <a:gd name="T24" fmla="*/ 154 w 230"/>
                <a:gd name="T25" fmla="*/ 329 h 377"/>
                <a:gd name="T26" fmla="*/ 144 w 230"/>
                <a:gd name="T27" fmla="*/ 307 h 377"/>
                <a:gd name="T28" fmla="*/ 210 w 230"/>
                <a:gd name="T29" fmla="*/ 280 h 377"/>
                <a:gd name="T30" fmla="*/ 212 w 230"/>
                <a:gd name="T31" fmla="*/ 243 h 377"/>
                <a:gd name="T32" fmla="*/ 250 w 230"/>
                <a:gd name="T33" fmla="*/ 241 h 377"/>
                <a:gd name="T34" fmla="*/ 280 w 230"/>
                <a:gd name="T35" fmla="*/ 213 h 377"/>
                <a:gd name="T36" fmla="*/ 316 w 230"/>
                <a:gd name="T37" fmla="*/ 194 h 377"/>
                <a:gd name="T38" fmla="*/ 316 w 230"/>
                <a:gd name="T39" fmla="*/ 171 h 377"/>
                <a:gd name="T40" fmla="*/ 266 w 230"/>
                <a:gd name="T41" fmla="*/ 163 h 377"/>
                <a:gd name="T42" fmla="*/ 257 w 230"/>
                <a:gd name="T43" fmla="*/ 138 h 377"/>
                <a:gd name="T44" fmla="*/ 207 w 230"/>
                <a:gd name="T45" fmla="*/ 134 h 377"/>
                <a:gd name="T46" fmla="*/ 168 w 230"/>
                <a:gd name="T47" fmla="*/ 22 h 377"/>
                <a:gd name="T48" fmla="*/ 148 w 230"/>
                <a:gd name="T49" fmla="*/ 0 h 377"/>
                <a:gd name="T50" fmla="*/ 99 w 230"/>
                <a:gd name="T51" fmla="*/ 9 h 377"/>
                <a:gd name="T52" fmla="*/ 90 w 230"/>
                <a:gd name="T53" fmla="*/ 20 h 377"/>
                <a:gd name="T54" fmla="*/ 74 w 230"/>
                <a:gd name="T55" fmla="*/ 12 h 37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30"/>
                <a:gd name="T85" fmla="*/ 0 h 377"/>
                <a:gd name="T86" fmla="*/ 230 w 230"/>
                <a:gd name="T87" fmla="*/ 377 h 37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30" h="377">
                  <a:moveTo>
                    <a:pt x="54" y="12"/>
                  </a:moveTo>
                  <a:lnTo>
                    <a:pt x="20" y="81"/>
                  </a:lnTo>
                  <a:lnTo>
                    <a:pt x="36" y="107"/>
                  </a:lnTo>
                  <a:lnTo>
                    <a:pt x="20" y="139"/>
                  </a:lnTo>
                  <a:lnTo>
                    <a:pt x="30" y="149"/>
                  </a:lnTo>
                  <a:lnTo>
                    <a:pt x="23" y="171"/>
                  </a:lnTo>
                  <a:lnTo>
                    <a:pt x="23" y="206"/>
                  </a:lnTo>
                  <a:lnTo>
                    <a:pt x="0" y="219"/>
                  </a:lnTo>
                  <a:lnTo>
                    <a:pt x="9" y="229"/>
                  </a:lnTo>
                  <a:lnTo>
                    <a:pt x="57" y="361"/>
                  </a:lnTo>
                  <a:lnTo>
                    <a:pt x="95" y="377"/>
                  </a:lnTo>
                  <a:lnTo>
                    <a:pt x="93" y="350"/>
                  </a:lnTo>
                  <a:lnTo>
                    <a:pt x="112" y="329"/>
                  </a:lnTo>
                  <a:lnTo>
                    <a:pt x="105" y="307"/>
                  </a:lnTo>
                  <a:lnTo>
                    <a:pt x="152" y="280"/>
                  </a:lnTo>
                  <a:lnTo>
                    <a:pt x="154" y="243"/>
                  </a:lnTo>
                  <a:lnTo>
                    <a:pt x="182" y="241"/>
                  </a:lnTo>
                  <a:lnTo>
                    <a:pt x="204" y="213"/>
                  </a:lnTo>
                  <a:lnTo>
                    <a:pt x="230" y="194"/>
                  </a:lnTo>
                  <a:lnTo>
                    <a:pt x="230" y="171"/>
                  </a:lnTo>
                  <a:lnTo>
                    <a:pt x="194" y="163"/>
                  </a:lnTo>
                  <a:lnTo>
                    <a:pt x="187" y="138"/>
                  </a:lnTo>
                  <a:lnTo>
                    <a:pt x="151" y="134"/>
                  </a:lnTo>
                  <a:lnTo>
                    <a:pt x="122" y="22"/>
                  </a:lnTo>
                  <a:lnTo>
                    <a:pt x="108" y="0"/>
                  </a:lnTo>
                  <a:lnTo>
                    <a:pt x="72" y="9"/>
                  </a:lnTo>
                  <a:lnTo>
                    <a:pt x="66" y="20"/>
                  </a:lnTo>
                  <a:lnTo>
                    <a:pt x="54" y="12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5pPr>
              <a:lvl6pPr marL="22860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6pPr>
              <a:lvl7pPr marL="27432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7pPr>
              <a:lvl8pPr marL="32004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8pPr>
              <a:lvl9pPr marL="36576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0" dirty="0">
                <a:solidFill>
                  <a:srgbClr val="000000"/>
                </a:solidFill>
              </a:endParaRPr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3667383" y="4869476"/>
              <a:ext cx="1679566" cy="1610224"/>
            </a:xfrm>
            <a:custGeom>
              <a:avLst/>
              <a:gdLst>
                <a:gd name="T0" fmla="*/ 337 w 846"/>
                <a:gd name="T1" fmla="*/ 0 h 842"/>
                <a:gd name="T2" fmla="*/ 594 w 846"/>
                <a:gd name="T3" fmla="*/ 7 h 842"/>
                <a:gd name="T4" fmla="*/ 594 w 846"/>
                <a:gd name="T5" fmla="*/ 160 h 842"/>
                <a:gd name="T6" fmla="*/ 724 w 846"/>
                <a:gd name="T7" fmla="*/ 202 h 842"/>
                <a:gd name="T8" fmla="*/ 761 w 846"/>
                <a:gd name="T9" fmla="*/ 188 h 842"/>
                <a:gd name="T10" fmla="*/ 847 w 846"/>
                <a:gd name="T11" fmla="*/ 221 h 842"/>
                <a:gd name="T12" fmla="*/ 897 w 846"/>
                <a:gd name="T13" fmla="*/ 219 h 842"/>
                <a:gd name="T14" fmla="*/ 996 w 846"/>
                <a:gd name="T15" fmla="*/ 186 h 842"/>
                <a:gd name="T16" fmla="*/ 1054 w 846"/>
                <a:gd name="T17" fmla="*/ 218 h 842"/>
                <a:gd name="T18" fmla="*/ 1103 w 846"/>
                <a:gd name="T19" fmla="*/ 226 h 842"/>
                <a:gd name="T20" fmla="*/ 1103 w 846"/>
                <a:gd name="T21" fmla="*/ 350 h 842"/>
                <a:gd name="T22" fmla="*/ 1163 w 846"/>
                <a:gd name="T23" fmla="*/ 428 h 842"/>
                <a:gd name="T24" fmla="*/ 1149 w 846"/>
                <a:gd name="T25" fmla="*/ 534 h 842"/>
                <a:gd name="T26" fmla="*/ 1086 w 846"/>
                <a:gd name="T27" fmla="*/ 576 h 842"/>
                <a:gd name="T28" fmla="*/ 1073 w 846"/>
                <a:gd name="T29" fmla="*/ 537 h 842"/>
                <a:gd name="T30" fmla="*/ 1054 w 846"/>
                <a:gd name="T31" fmla="*/ 555 h 842"/>
                <a:gd name="T32" fmla="*/ 1068 w 846"/>
                <a:gd name="T33" fmla="*/ 580 h 842"/>
                <a:gd name="T34" fmla="*/ 955 w 846"/>
                <a:gd name="T35" fmla="*/ 643 h 842"/>
                <a:gd name="T36" fmla="*/ 927 w 846"/>
                <a:gd name="T37" fmla="*/ 647 h 842"/>
                <a:gd name="T38" fmla="*/ 868 w 846"/>
                <a:gd name="T39" fmla="*/ 678 h 842"/>
                <a:gd name="T40" fmla="*/ 868 w 846"/>
                <a:gd name="T41" fmla="*/ 696 h 842"/>
                <a:gd name="T42" fmla="*/ 850 w 846"/>
                <a:gd name="T43" fmla="*/ 700 h 842"/>
                <a:gd name="T44" fmla="*/ 864 w 846"/>
                <a:gd name="T45" fmla="*/ 721 h 842"/>
                <a:gd name="T46" fmla="*/ 833 w 846"/>
                <a:gd name="T47" fmla="*/ 752 h 842"/>
                <a:gd name="T48" fmla="*/ 850 w 846"/>
                <a:gd name="T49" fmla="*/ 798 h 842"/>
                <a:gd name="T50" fmla="*/ 868 w 846"/>
                <a:gd name="T51" fmla="*/ 814 h 842"/>
                <a:gd name="T52" fmla="*/ 864 w 846"/>
                <a:gd name="T53" fmla="*/ 842 h 842"/>
                <a:gd name="T54" fmla="*/ 819 w 846"/>
                <a:gd name="T55" fmla="*/ 842 h 842"/>
                <a:gd name="T56" fmla="*/ 780 w 846"/>
                <a:gd name="T57" fmla="*/ 828 h 842"/>
                <a:gd name="T58" fmla="*/ 751 w 846"/>
                <a:gd name="T59" fmla="*/ 831 h 842"/>
                <a:gd name="T60" fmla="*/ 662 w 846"/>
                <a:gd name="T61" fmla="*/ 807 h 842"/>
                <a:gd name="T62" fmla="*/ 620 w 846"/>
                <a:gd name="T63" fmla="*/ 710 h 842"/>
                <a:gd name="T64" fmla="*/ 558 w 846"/>
                <a:gd name="T65" fmla="*/ 664 h 842"/>
                <a:gd name="T66" fmla="*/ 501 w 846"/>
                <a:gd name="T67" fmla="*/ 580 h 842"/>
                <a:gd name="T68" fmla="*/ 477 w 846"/>
                <a:gd name="T69" fmla="*/ 571 h 842"/>
                <a:gd name="T70" fmla="*/ 447 w 846"/>
                <a:gd name="T71" fmla="*/ 550 h 842"/>
                <a:gd name="T72" fmla="*/ 417 w 846"/>
                <a:gd name="T73" fmla="*/ 550 h 842"/>
                <a:gd name="T74" fmla="*/ 374 w 846"/>
                <a:gd name="T75" fmla="*/ 543 h 842"/>
                <a:gd name="T76" fmla="*/ 341 w 846"/>
                <a:gd name="T77" fmla="*/ 550 h 842"/>
                <a:gd name="T78" fmla="*/ 319 w 846"/>
                <a:gd name="T79" fmla="*/ 593 h 842"/>
                <a:gd name="T80" fmla="*/ 285 w 846"/>
                <a:gd name="T81" fmla="*/ 600 h 842"/>
                <a:gd name="T82" fmla="*/ 211 w 846"/>
                <a:gd name="T83" fmla="*/ 567 h 842"/>
                <a:gd name="T84" fmla="*/ 167 w 846"/>
                <a:gd name="T85" fmla="*/ 527 h 842"/>
                <a:gd name="T86" fmla="*/ 159 w 846"/>
                <a:gd name="T87" fmla="*/ 479 h 842"/>
                <a:gd name="T88" fmla="*/ 128 w 846"/>
                <a:gd name="T89" fmla="*/ 446 h 842"/>
                <a:gd name="T90" fmla="*/ 53 w 846"/>
                <a:gd name="T91" fmla="*/ 400 h 842"/>
                <a:gd name="T92" fmla="*/ 0 w 846"/>
                <a:gd name="T93" fmla="*/ 352 h 842"/>
                <a:gd name="T94" fmla="*/ 0 w 846"/>
                <a:gd name="T95" fmla="*/ 332 h 842"/>
                <a:gd name="T96" fmla="*/ 176 w 846"/>
                <a:gd name="T97" fmla="*/ 333 h 842"/>
                <a:gd name="T98" fmla="*/ 319 w 846"/>
                <a:gd name="T99" fmla="*/ 342 h 842"/>
                <a:gd name="T100" fmla="*/ 337 w 846"/>
                <a:gd name="T101" fmla="*/ 0 h 8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46"/>
                <a:gd name="T154" fmla="*/ 0 h 842"/>
                <a:gd name="T155" fmla="*/ 846 w 846"/>
                <a:gd name="T156" fmla="*/ 842 h 84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46" h="842">
                  <a:moveTo>
                    <a:pt x="245" y="0"/>
                  </a:moveTo>
                  <a:lnTo>
                    <a:pt x="432" y="7"/>
                  </a:lnTo>
                  <a:lnTo>
                    <a:pt x="432" y="160"/>
                  </a:lnTo>
                  <a:lnTo>
                    <a:pt x="527" y="202"/>
                  </a:lnTo>
                  <a:lnTo>
                    <a:pt x="553" y="188"/>
                  </a:lnTo>
                  <a:lnTo>
                    <a:pt x="616" y="221"/>
                  </a:lnTo>
                  <a:lnTo>
                    <a:pt x="653" y="219"/>
                  </a:lnTo>
                  <a:lnTo>
                    <a:pt x="725" y="186"/>
                  </a:lnTo>
                  <a:lnTo>
                    <a:pt x="767" y="218"/>
                  </a:lnTo>
                  <a:lnTo>
                    <a:pt x="803" y="226"/>
                  </a:lnTo>
                  <a:lnTo>
                    <a:pt x="803" y="350"/>
                  </a:lnTo>
                  <a:lnTo>
                    <a:pt x="846" y="428"/>
                  </a:lnTo>
                  <a:lnTo>
                    <a:pt x="836" y="534"/>
                  </a:lnTo>
                  <a:lnTo>
                    <a:pt x="790" y="576"/>
                  </a:lnTo>
                  <a:lnTo>
                    <a:pt x="780" y="537"/>
                  </a:lnTo>
                  <a:lnTo>
                    <a:pt x="767" y="555"/>
                  </a:lnTo>
                  <a:lnTo>
                    <a:pt x="777" y="580"/>
                  </a:lnTo>
                  <a:lnTo>
                    <a:pt x="695" y="643"/>
                  </a:lnTo>
                  <a:lnTo>
                    <a:pt x="675" y="647"/>
                  </a:lnTo>
                  <a:lnTo>
                    <a:pt x="632" y="678"/>
                  </a:lnTo>
                  <a:lnTo>
                    <a:pt x="632" y="696"/>
                  </a:lnTo>
                  <a:lnTo>
                    <a:pt x="619" y="700"/>
                  </a:lnTo>
                  <a:lnTo>
                    <a:pt x="629" y="721"/>
                  </a:lnTo>
                  <a:lnTo>
                    <a:pt x="606" y="752"/>
                  </a:lnTo>
                  <a:lnTo>
                    <a:pt x="619" y="798"/>
                  </a:lnTo>
                  <a:lnTo>
                    <a:pt x="632" y="814"/>
                  </a:lnTo>
                  <a:lnTo>
                    <a:pt x="629" y="842"/>
                  </a:lnTo>
                  <a:lnTo>
                    <a:pt x="596" y="842"/>
                  </a:lnTo>
                  <a:lnTo>
                    <a:pt x="567" y="828"/>
                  </a:lnTo>
                  <a:lnTo>
                    <a:pt x="547" y="831"/>
                  </a:lnTo>
                  <a:lnTo>
                    <a:pt x="481" y="807"/>
                  </a:lnTo>
                  <a:lnTo>
                    <a:pt x="452" y="710"/>
                  </a:lnTo>
                  <a:lnTo>
                    <a:pt x="406" y="664"/>
                  </a:lnTo>
                  <a:lnTo>
                    <a:pt x="365" y="580"/>
                  </a:lnTo>
                  <a:lnTo>
                    <a:pt x="347" y="571"/>
                  </a:lnTo>
                  <a:lnTo>
                    <a:pt x="325" y="550"/>
                  </a:lnTo>
                  <a:lnTo>
                    <a:pt x="304" y="550"/>
                  </a:lnTo>
                  <a:lnTo>
                    <a:pt x="272" y="543"/>
                  </a:lnTo>
                  <a:lnTo>
                    <a:pt x="248" y="550"/>
                  </a:lnTo>
                  <a:lnTo>
                    <a:pt x="232" y="593"/>
                  </a:lnTo>
                  <a:lnTo>
                    <a:pt x="207" y="600"/>
                  </a:lnTo>
                  <a:lnTo>
                    <a:pt x="153" y="567"/>
                  </a:lnTo>
                  <a:lnTo>
                    <a:pt x="121" y="527"/>
                  </a:lnTo>
                  <a:lnTo>
                    <a:pt x="116" y="479"/>
                  </a:lnTo>
                  <a:lnTo>
                    <a:pt x="93" y="446"/>
                  </a:lnTo>
                  <a:lnTo>
                    <a:pt x="39" y="400"/>
                  </a:lnTo>
                  <a:lnTo>
                    <a:pt x="0" y="352"/>
                  </a:lnTo>
                  <a:lnTo>
                    <a:pt x="0" y="332"/>
                  </a:lnTo>
                  <a:lnTo>
                    <a:pt x="128" y="333"/>
                  </a:lnTo>
                  <a:lnTo>
                    <a:pt x="232" y="342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C00000"/>
            </a:soli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5pPr>
              <a:lvl6pPr marL="22860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6pPr>
              <a:lvl7pPr marL="27432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7pPr>
              <a:lvl8pPr marL="32004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8pPr>
              <a:lvl9pPr marL="36576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0" dirty="0">
                <a:solidFill>
                  <a:srgbClr val="000000"/>
                </a:solidFill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5171546" y="4793276"/>
              <a:ext cx="584126" cy="563818"/>
            </a:xfrm>
            <a:custGeom>
              <a:avLst/>
              <a:gdLst>
                <a:gd name="T0" fmla="*/ 0 w 294"/>
                <a:gd name="T1" fmla="*/ 27 h 295"/>
                <a:gd name="T2" fmla="*/ 162 w 294"/>
                <a:gd name="T3" fmla="*/ 12 h 295"/>
                <a:gd name="T4" fmla="*/ 359 w 294"/>
                <a:gd name="T5" fmla="*/ 0 h 295"/>
                <a:gd name="T6" fmla="*/ 348 w 294"/>
                <a:gd name="T7" fmla="*/ 39 h 295"/>
                <a:gd name="T8" fmla="*/ 392 w 294"/>
                <a:gd name="T9" fmla="*/ 30 h 295"/>
                <a:gd name="T10" fmla="*/ 407 w 294"/>
                <a:gd name="T11" fmla="*/ 56 h 295"/>
                <a:gd name="T12" fmla="*/ 362 w 294"/>
                <a:gd name="T13" fmla="*/ 80 h 295"/>
                <a:gd name="T14" fmla="*/ 373 w 294"/>
                <a:gd name="T15" fmla="*/ 121 h 295"/>
                <a:gd name="T16" fmla="*/ 327 w 294"/>
                <a:gd name="T17" fmla="*/ 189 h 295"/>
                <a:gd name="T18" fmla="*/ 291 w 294"/>
                <a:gd name="T19" fmla="*/ 231 h 295"/>
                <a:gd name="T20" fmla="*/ 310 w 294"/>
                <a:gd name="T21" fmla="*/ 285 h 295"/>
                <a:gd name="T22" fmla="*/ 60 w 294"/>
                <a:gd name="T23" fmla="*/ 295 h 295"/>
                <a:gd name="T24" fmla="*/ 59 w 294"/>
                <a:gd name="T25" fmla="*/ 262 h 295"/>
                <a:gd name="T26" fmla="*/ 10 w 294"/>
                <a:gd name="T27" fmla="*/ 255 h 295"/>
                <a:gd name="T28" fmla="*/ 10 w 294"/>
                <a:gd name="T29" fmla="*/ 80 h 295"/>
                <a:gd name="T30" fmla="*/ 0 w 294"/>
                <a:gd name="T31" fmla="*/ 27 h 2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4"/>
                <a:gd name="T49" fmla="*/ 0 h 295"/>
                <a:gd name="T50" fmla="*/ 294 w 294"/>
                <a:gd name="T51" fmla="*/ 295 h 29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4" h="295">
                  <a:moveTo>
                    <a:pt x="0" y="27"/>
                  </a:moveTo>
                  <a:lnTo>
                    <a:pt x="116" y="12"/>
                  </a:lnTo>
                  <a:lnTo>
                    <a:pt x="259" y="0"/>
                  </a:lnTo>
                  <a:lnTo>
                    <a:pt x="252" y="39"/>
                  </a:lnTo>
                  <a:lnTo>
                    <a:pt x="283" y="30"/>
                  </a:lnTo>
                  <a:lnTo>
                    <a:pt x="294" y="56"/>
                  </a:lnTo>
                  <a:lnTo>
                    <a:pt x="262" y="80"/>
                  </a:lnTo>
                  <a:lnTo>
                    <a:pt x="269" y="121"/>
                  </a:lnTo>
                  <a:lnTo>
                    <a:pt x="235" y="189"/>
                  </a:lnTo>
                  <a:lnTo>
                    <a:pt x="210" y="231"/>
                  </a:lnTo>
                  <a:lnTo>
                    <a:pt x="224" y="285"/>
                  </a:lnTo>
                  <a:lnTo>
                    <a:pt x="43" y="295"/>
                  </a:lnTo>
                  <a:lnTo>
                    <a:pt x="42" y="262"/>
                  </a:lnTo>
                  <a:lnTo>
                    <a:pt x="6" y="255"/>
                  </a:lnTo>
                  <a:lnTo>
                    <a:pt x="6" y="8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C00000"/>
            </a:soli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5pPr>
              <a:lvl6pPr marL="22860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6pPr>
              <a:lvl7pPr marL="27432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7pPr>
              <a:lvl8pPr marL="32004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8pPr>
              <a:lvl9pPr marL="36576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0" dirty="0">
                <a:solidFill>
                  <a:srgbClr val="000000"/>
                </a:solidFill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5247664" y="5335670"/>
              <a:ext cx="713196" cy="590894"/>
            </a:xfrm>
            <a:custGeom>
              <a:avLst/>
              <a:gdLst>
                <a:gd name="T0" fmla="*/ 0 w 359"/>
                <a:gd name="T1" fmla="*/ 7 h 309"/>
                <a:gd name="T2" fmla="*/ 247 w 359"/>
                <a:gd name="T3" fmla="*/ 0 h 309"/>
                <a:gd name="T4" fmla="*/ 291 w 359"/>
                <a:gd name="T5" fmla="*/ 64 h 309"/>
                <a:gd name="T6" fmla="*/ 254 w 359"/>
                <a:gd name="T7" fmla="*/ 139 h 309"/>
                <a:gd name="T8" fmla="*/ 242 w 359"/>
                <a:gd name="T9" fmla="*/ 173 h 309"/>
                <a:gd name="T10" fmla="*/ 407 w 359"/>
                <a:gd name="T11" fmla="*/ 159 h 309"/>
                <a:gd name="T12" fmla="*/ 417 w 359"/>
                <a:gd name="T13" fmla="*/ 208 h 309"/>
                <a:gd name="T14" fmla="*/ 367 w 359"/>
                <a:gd name="T15" fmla="*/ 204 h 309"/>
                <a:gd name="T16" fmla="*/ 346 w 359"/>
                <a:gd name="T17" fmla="*/ 225 h 309"/>
                <a:gd name="T18" fmla="*/ 369 w 359"/>
                <a:gd name="T19" fmla="*/ 239 h 309"/>
                <a:gd name="T20" fmla="*/ 416 w 359"/>
                <a:gd name="T21" fmla="*/ 222 h 309"/>
                <a:gd name="T22" fmla="*/ 417 w 359"/>
                <a:gd name="T23" fmla="*/ 246 h 309"/>
                <a:gd name="T24" fmla="*/ 444 w 359"/>
                <a:gd name="T25" fmla="*/ 226 h 309"/>
                <a:gd name="T26" fmla="*/ 463 w 359"/>
                <a:gd name="T27" fmla="*/ 226 h 309"/>
                <a:gd name="T28" fmla="*/ 441 w 359"/>
                <a:gd name="T29" fmla="*/ 267 h 309"/>
                <a:gd name="T30" fmla="*/ 482 w 359"/>
                <a:gd name="T31" fmla="*/ 274 h 309"/>
                <a:gd name="T32" fmla="*/ 495 w 359"/>
                <a:gd name="T33" fmla="*/ 297 h 309"/>
                <a:gd name="T34" fmla="*/ 476 w 359"/>
                <a:gd name="T35" fmla="*/ 304 h 309"/>
                <a:gd name="T36" fmla="*/ 451 w 359"/>
                <a:gd name="T37" fmla="*/ 289 h 309"/>
                <a:gd name="T38" fmla="*/ 402 w 359"/>
                <a:gd name="T39" fmla="*/ 279 h 309"/>
                <a:gd name="T40" fmla="*/ 412 w 359"/>
                <a:gd name="T41" fmla="*/ 306 h 309"/>
                <a:gd name="T42" fmla="*/ 390 w 359"/>
                <a:gd name="T43" fmla="*/ 309 h 309"/>
                <a:gd name="T44" fmla="*/ 368 w 359"/>
                <a:gd name="T45" fmla="*/ 285 h 309"/>
                <a:gd name="T46" fmla="*/ 356 w 359"/>
                <a:gd name="T47" fmla="*/ 300 h 309"/>
                <a:gd name="T48" fmla="*/ 284 w 359"/>
                <a:gd name="T49" fmla="*/ 300 h 309"/>
                <a:gd name="T50" fmla="*/ 284 w 359"/>
                <a:gd name="T51" fmla="*/ 285 h 309"/>
                <a:gd name="T52" fmla="*/ 258 w 359"/>
                <a:gd name="T53" fmla="*/ 267 h 309"/>
                <a:gd name="T54" fmla="*/ 202 w 359"/>
                <a:gd name="T55" fmla="*/ 265 h 309"/>
                <a:gd name="T56" fmla="*/ 248 w 359"/>
                <a:gd name="T57" fmla="*/ 285 h 309"/>
                <a:gd name="T58" fmla="*/ 184 w 359"/>
                <a:gd name="T59" fmla="*/ 295 h 309"/>
                <a:gd name="T60" fmla="*/ 86 w 359"/>
                <a:gd name="T61" fmla="*/ 281 h 309"/>
                <a:gd name="T62" fmla="*/ 48 w 359"/>
                <a:gd name="T63" fmla="*/ 285 h 309"/>
                <a:gd name="T64" fmla="*/ 62 w 359"/>
                <a:gd name="T65" fmla="*/ 181 h 309"/>
                <a:gd name="T66" fmla="*/ 1 w 359"/>
                <a:gd name="T67" fmla="*/ 99 h 309"/>
                <a:gd name="T68" fmla="*/ 0 w 359"/>
                <a:gd name="T69" fmla="*/ 7 h 30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9"/>
                <a:gd name="T106" fmla="*/ 0 h 309"/>
                <a:gd name="T107" fmla="*/ 359 w 359"/>
                <a:gd name="T108" fmla="*/ 309 h 30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9" h="309">
                  <a:moveTo>
                    <a:pt x="0" y="7"/>
                  </a:moveTo>
                  <a:lnTo>
                    <a:pt x="179" y="0"/>
                  </a:lnTo>
                  <a:lnTo>
                    <a:pt x="211" y="64"/>
                  </a:lnTo>
                  <a:lnTo>
                    <a:pt x="184" y="139"/>
                  </a:lnTo>
                  <a:lnTo>
                    <a:pt x="175" y="173"/>
                  </a:lnTo>
                  <a:lnTo>
                    <a:pt x="295" y="159"/>
                  </a:lnTo>
                  <a:lnTo>
                    <a:pt x="303" y="208"/>
                  </a:lnTo>
                  <a:lnTo>
                    <a:pt x="267" y="204"/>
                  </a:lnTo>
                  <a:lnTo>
                    <a:pt x="250" y="225"/>
                  </a:lnTo>
                  <a:lnTo>
                    <a:pt x="269" y="239"/>
                  </a:lnTo>
                  <a:lnTo>
                    <a:pt x="302" y="222"/>
                  </a:lnTo>
                  <a:lnTo>
                    <a:pt x="303" y="246"/>
                  </a:lnTo>
                  <a:lnTo>
                    <a:pt x="322" y="226"/>
                  </a:lnTo>
                  <a:lnTo>
                    <a:pt x="336" y="226"/>
                  </a:lnTo>
                  <a:lnTo>
                    <a:pt x="320" y="267"/>
                  </a:lnTo>
                  <a:lnTo>
                    <a:pt x="350" y="274"/>
                  </a:lnTo>
                  <a:lnTo>
                    <a:pt x="359" y="297"/>
                  </a:lnTo>
                  <a:lnTo>
                    <a:pt x="345" y="304"/>
                  </a:lnTo>
                  <a:lnTo>
                    <a:pt x="327" y="289"/>
                  </a:lnTo>
                  <a:lnTo>
                    <a:pt x="292" y="279"/>
                  </a:lnTo>
                  <a:lnTo>
                    <a:pt x="299" y="306"/>
                  </a:lnTo>
                  <a:lnTo>
                    <a:pt x="282" y="309"/>
                  </a:lnTo>
                  <a:lnTo>
                    <a:pt x="268" y="285"/>
                  </a:lnTo>
                  <a:lnTo>
                    <a:pt x="259" y="300"/>
                  </a:lnTo>
                  <a:lnTo>
                    <a:pt x="206" y="300"/>
                  </a:lnTo>
                  <a:lnTo>
                    <a:pt x="206" y="285"/>
                  </a:lnTo>
                  <a:lnTo>
                    <a:pt x="187" y="267"/>
                  </a:lnTo>
                  <a:lnTo>
                    <a:pt x="147" y="265"/>
                  </a:lnTo>
                  <a:lnTo>
                    <a:pt x="180" y="285"/>
                  </a:lnTo>
                  <a:lnTo>
                    <a:pt x="134" y="295"/>
                  </a:lnTo>
                  <a:lnTo>
                    <a:pt x="62" y="281"/>
                  </a:lnTo>
                  <a:lnTo>
                    <a:pt x="35" y="285"/>
                  </a:lnTo>
                  <a:lnTo>
                    <a:pt x="45" y="181"/>
                  </a:lnTo>
                  <a:lnTo>
                    <a:pt x="1" y="9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00000"/>
            </a:soli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5pPr>
              <a:lvl6pPr marL="22860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6pPr>
              <a:lvl7pPr marL="27432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7pPr>
              <a:lvl8pPr marL="32004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8pPr>
              <a:lvl9pPr marL="36576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0" dirty="0">
                <a:solidFill>
                  <a:srgbClr val="000000"/>
                </a:solidFill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4769443" y="2841494"/>
              <a:ext cx="794278" cy="926954"/>
            </a:xfrm>
            <a:custGeom>
              <a:avLst/>
              <a:gdLst>
                <a:gd name="T0" fmla="*/ 0 w 400"/>
                <a:gd name="T1" fmla="*/ 38 h 485"/>
                <a:gd name="T2" fmla="*/ 144 w 400"/>
                <a:gd name="T3" fmla="*/ 38 h 485"/>
                <a:gd name="T4" fmla="*/ 143 w 400"/>
                <a:gd name="T5" fmla="*/ 0 h 485"/>
                <a:gd name="T6" fmla="*/ 172 w 400"/>
                <a:gd name="T7" fmla="*/ 11 h 485"/>
                <a:gd name="T8" fmla="*/ 181 w 400"/>
                <a:gd name="T9" fmla="*/ 40 h 485"/>
                <a:gd name="T10" fmla="*/ 248 w 400"/>
                <a:gd name="T11" fmla="*/ 72 h 485"/>
                <a:gd name="T12" fmla="*/ 268 w 400"/>
                <a:gd name="T13" fmla="*/ 58 h 485"/>
                <a:gd name="T14" fmla="*/ 311 w 400"/>
                <a:gd name="T15" fmla="*/ 58 h 485"/>
                <a:gd name="T16" fmla="*/ 342 w 400"/>
                <a:gd name="T17" fmla="*/ 86 h 485"/>
                <a:gd name="T18" fmla="*/ 364 w 400"/>
                <a:gd name="T19" fmla="*/ 76 h 485"/>
                <a:gd name="T20" fmla="*/ 422 w 400"/>
                <a:gd name="T21" fmla="*/ 87 h 485"/>
                <a:gd name="T22" fmla="*/ 444 w 400"/>
                <a:gd name="T23" fmla="*/ 66 h 485"/>
                <a:gd name="T24" fmla="*/ 482 w 400"/>
                <a:gd name="T25" fmla="*/ 83 h 485"/>
                <a:gd name="T26" fmla="*/ 550 w 400"/>
                <a:gd name="T27" fmla="*/ 80 h 485"/>
                <a:gd name="T28" fmla="*/ 439 w 400"/>
                <a:gd name="T29" fmla="*/ 140 h 485"/>
                <a:gd name="T30" fmla="*/ 385 w 400"/>
                <a:gd name="T31" fmla="*/ 193 h 485"/>
                <a:gd name="T32" fmla="*/ 396 w 400"/>
                <a:gd name="T33" fmla="*/ 269 h 485"/>
                <a:gd name="T34" fmla="*/ 358 w 400"/>
                <a:gd name="T35" fmla="*/ 301 h 485"/>
                <a:gd name="T36" fmla="*/ 372 w 400"/>
                <a:gd name="T37" fmla="*/ 324 h 485"/>
                <a:gd name="T38" fmla="*/ 372 w 400"/>
                <a:gd name="T39" fmla="*/ 380 h 485"/>
                <a:gd name="T40" fmla="*/ 411 w 400"/>
                <a:gd name="T41" fmla="*/ 380 h 485"/>
                <a:gd name="T42" fmla="*/ 467 w 400"/>
                <a:gd name="T43" fmla="*/ 421 h 485"/>
                <a:gd name="T44" fmla="*/ 488 w 400"/>
                <a:gd name="T45" fmla="*/ 471 h 485"/>
                <a:gd name="T46" fmla="*/ 101 w 400"/>
                <a:gd name="T47" fmla="*/ 485 h 485"/>
                <a:gd name="T48" fmla="*/ 102 w 400"/>
                <a:gd name="T49" fmla="*/ 351 h 485"/>
                <a:gd name="T50" fmla="*/ 67 w 400"/>
                <a:gd name="T51" fmla="*/ 321 h 485"/>
                <a:gd name="T52" fmla="*/ 80 w 400"/>
                <a:gd name="T53" fmla="*/ 286 h 485"/>
                <a:gd name="T54" fmla="*/ 90 w 400"/>
                <a:gd name="T55" fmla="*/ 266 h 485"/>
                <a:gd name="T56" fmla="*/ 67 w 400"/>
                <a:gd name="T57" fmla="*/ 173 h 485"/>
                <a:gd name="T58" fmla="*/ 34 w 400"/>
                <a:gd name="T59" fmla="*/ 112 h 485"/>
                <a:gd name="T60" fmla="*/ 0 w 400"/>
                <a:gd name="T61" fmla="*/ 38 h 48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00"/>
                <a:gd name="T94" fmla="*/ 0 h 485"/>
                <a:gd name="T95" fmla="*/ 400 w 400"/>
                <a:gd name="T96" fmla="*/ 485 h 48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00" h="485">
                  <a:moveTo>
                    <a:pt x="0" y="38"/>
                  </a:moveTo>
                  <a:lnTo>
                    <a:pt x="105" y="38"/>
                  </a:lnTo>
                  <a:lnTo>
                    <a:pt x="104" y="0"/>
                  </a:lnTo>
                  <a:lnTo>
                    <a:pt x="126" y="11"/>
                  </a:lnTo>
                  <a:lnTo>
                    <a:pt x="131" y="40"/>
                  </a:lnTo>
                  <a:lnTo>
                    <a:pt x="181" y="72"/>
                  </a:lnTo>
                  <a:lnTo>
                    <a:pt x="196" y="58"/>
                  </a:lnTo>
                  <a:lnTo>
                    <a:pt x="226" y="58"/>
                  </a:lnTo>
                  <a:lnTo>
                    <a:pt x="249" y="86"/>
                  </a:lnTo>
                  <a:lnTo>
                    <a:pt x="264" y="76"/>
                  </a:lnTo>
                  <a:lnTo>
                    <a:pt x="308" y="87"/>
                  </a:lnTo>
                  <a:lnTo>
                    <a:pt x="323" y="66"/>
                  </a:lnTo>
                  <a:lnTo>
                    <a:pt x="351" y="83"/>
                  </a:lnTo>
                  <a:lnTo>
                    <a:pt x="400" y="80"/>
                  </a:lnTo>
                  <a:lnTo>
                    <a:pt x="320" y="140"/>
                  </a:lnTo>
                  <a:lnTo>
                    <a:pt x="281" y="193"/>
                  </a:lnTo>
                  <a:lnTo>
                    <a:pt x="288" y="269"/>
                  </a:lnTo>
                  <a:lnTo>
                    <a:pt x="261" y="301"/>
                  </a:lnTo>
                  <a:lnTo>
                    <a:pt x="272" y="324"/>
                  </a:lnTo>
                  <a:lnTo>
                    <a:pt x="272" y="380"/>
                  </a:lnTo>
                  <a:lnTo>
                    <a:pt x="299" y="380"/>
                  </a:lnTo>
                  <a:lnTo>
                    <a:pt x="340" y="421"/>
                  </a:lnTo>
                  <a:lnTo>
                    <a:pt x="356" y="471"/>
                  </a:lnTo>
                  <a:lnTo>
                    <a:pt x="73" y="485"/>
                  </a:lnTo>
                  <a:lnTo>
                    <a:pt x="74" y="351"/>
                  </a:lnTo>
                  <a:lnTo>
                    <a:pt x="49" y="321"/>
                  </a:lnTo>
                  <a:lnTo>
                    <a:pt x="58" y="286"/>
                  </a:lnTo>
                  <a:lnTo>
                    <a:pt x="66" y="266"/>
                  </a:lnTo>
                  <a:lnTo>
                    <a:pt x="49" y="173"/>
                  </a:lnTo>
                  <a:lnTo>
                    <a:pt x="25" y="112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C00000"/>
            </a:soli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5pPr>
              <a:lvl6pPr marL="22860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6pPr>
              <a:lvl7pPr marL="27432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7pPr>
              <a:lvl8pPr marL="32004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8pPr>
              <a:lvl9pPr marL="36576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0" dirty="0">
                <a:solidFill>
                  <a:srgbClr val="000000"/>
                </a:solidFill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5519737" y="3055604"/>
              <a:ext cx="651969" cy="289872"/>
            </a:xfrm>
            <a:custGeom>
              <a:avLst/>
              <a:gdLst>
                <a:gd name="T0" fmla="*/ 0 w 327"/>
                <a:gd name="T1" fmla="*/ 84 h 152"/>
                <a:gd name="T2" fmla="*/ 101 w 327"/>
                <a:gd name="T3" fmla="*/ 0 h 152"/>
                <a:gd name="T4" fmla="*/ 84 w 327"/>
                <a:gd name="T5" fmla="*/ 34 h 152"/>
                <a:gd name="T6" fmla="*/ 98 w 327"/>
                <a:gd name="T7" fmla="*/ 45 h 152"/>
                <a:gd name="T8" fmla="*/ 129 w 327"/>
                <a:gd name="T9" fmla="*/ 31 h 152"/>
                <a:gd name="T10" fmla="*/ 198 w 327"/>
                <a:gd name="T11" fmla="*/ 52 h 152"/>
                <a:gd name="T12" fmla="*/ 229 w 327"/>
                <a:gd name="T13" fmla="*/ 34 h 152"/>
                <a:gd name="T14" fmla="*/ 325 w 327"/>
                <a:gd name="T15" fmla="*/ 25 h 152"/>
                <a:gd name="T16" fmla="*/ 342 w 327"/>
                <a:gd name="T17" fmla="*/ 46 h 152"/>
                <a:gd name="T18" fmla="*/ 377 w 327"/>
                <a:gd name="T19" fmla="*/ 41 h 152"/>
                <a:gd name="T20" fmla="*/ 451 w 327"/>
                <a:gd name="T21" fmla="*/ 64 h 152"/>
                <a:gd name="T22" fmla="*/ 454 w 327"/>
                <a:gd name="T23" fmla="*/ 80 h 152"/>
                <a:gd name="T24" fmla="*/ 376 w 327"/>
                <a:gd name="T25" fmla="*/ 94 h 152"/>
                <a:gd name="T26" fmla="*/ 355 w 327"/>
                <a:gd name="T27" fmla="*/ 84 h 152"/>
                <a:gd name="T28" fmla="*/ 315 w 327"/>
                <a:gd name="T29" fmla="*/ 87 h 152"/>
                <a:gd name="T30" fmla="*/ 270 w 327"/>
                <a:gd name="T31" fmla="*/ 108 h 152"/>
                <a:gd name="T32" fmla="*/ 248 w 327"/>
                <a:gd name="T33" fmla="*/ 109 h 152"/>
                <a:gd name="T34" fmla="*/ 230 w 327"/>
                <a:gd name="T35" fmla="*/ 94 h 152"/>
                <a:gd name="T36" fmla="*/ 206 w 327"/>
                <a:gd name="T37" fmla="*/ 151 h 152"/>
                <a:gd name="T38" fmla="*/ 177 w 327"/>
                <a:gd name="T39" fmla="*/ 152 h 152"/>
                <a:gd name="T40" fmla="*/ 164 w 327"/>
                <a:gd name="T41" fmla="*/ 129 h 152"/>
                <a:gd name="T42" fmla="*/ 102 w 327"/>
                <a:gd name="T43" fmla="*/ 119 h 152"/>
                <a:gd name="T44" fmla="*/ 75 w 327"/>
                <a:gd name="T45" fmla="*/ 102 h 152"/>
                <a:gd name="T46" fmla="*/ 26 w 327"/>
                <a:gd name="T47" fmla="*/ 108 h 152"/>
                <a:gd name="T48" fmla="*/ 0 w 327"/>
                <a:gd name="T49" fmla="*/ 84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7"/>
                <a:gd name="T76" fmla="*/ 0 h 152"/>
                <a:gd name="T77" fmla="*/ 327 w 327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7" h="152">
                  <a:moveTo>
                    <a:pt x="0" y="84"/>
                  </a:moveTo>
                  <a:lnTo>
                    <a:pt x="73" y="0"/>
                  </a:lnTo>
                  <a:lnTo>
                    <a:pt x="60" y="34"/>
                  </a:lnTo>
                  <a:lnTo>
                    <a:pt x="70" y="45"/>
                  </a:lnTo>
                  <a:lnTo>
                    <a:pt x="93" y="31"/>
                  </a:lnTo>
                  <a:lnTo>
                    <a:pt x="143" y="52"/>
                  </a:lnTo>
                  <a:lnTo>
                    <a:pt x="165" y="34"/>
                  </a:lnTo>
                  <a:lnTo>
                    <a:pt x="233" y="25"/>
                  </a:lnTo>
                  <a:lnTo>
                    <a:pt x="246" y="46"/>
                  </a:lnTo>
                  <a:lnTo>
                    <a:pt x="272" y="41"/>
                  </a:lnTo>
                  <a:lnTo>
                    <a:pt x="324" y="64"/>
                  </a:lnTo>
                  <a:lnTo>
                    <a:pt x="327" y="80"/>
                  </a:lnTo>
                  <a:lnTo>
                    <a:pt x="271" y="94"/>
                  </a:lnTo>
                  <a:lnTo>
                    <a:pt x="255" y="84"/>
                  </a:lnTo>
                  <a:lnTo>
                    <a:pt x="227" y="87"/>
                  </a:lnTo>
                  <a:lnTo>
                    <a:pt x="194" y="108"/>
                  </a:lnTo>
                  <a:lnTo>
                    <a:pt x="178" y="109"/>
                  </a:lnTo>
                  <a:lnTo>
                    <a:pt x="166" y="94"/>
                  </a:lnTo>
                  <a:lnTo>
                    <a:pt x="148" y="151"/>
                  </a:lnTo>
                  <a:lnTo>
                    <a:pt x="127" y="152"/>
                  </a:lnTo>
                  <a:lnTo>
                    <a:pt x="118" y="129"/>
                  </a:lnTo>
                  <a:lnTo>
                    <a:pt x="74" y="119"/>
                  </a:lnTo>
                  <a:lnTo>
                    <a:pt x="54" y="102"/>
                  </a:lnTo>
                  <a:lnTo>
                    <a:pt x="18" y="10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C00000"/>
            </a:soli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5pPr>
              <a:lvl6pPr marL="22860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6pPr>
              <a:lvl7pPr marL="27432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7pPr>
              <a:lvl8pPr marL="32004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8pPr>
              <a:lvl9pPr marL="36576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0" dirty="0">
                <a:solidFill>
                  <a:srgbClr val="000000"/>
                </a:solidFill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5960860" y="3261968"/>
              <a:ext cx="463328" cy="651417"/>
            </a:xfrm>
            <a:custGeom>
              <a:avLst/>
              <a:gdLst>
                <a:gd name="T0" fmla="*/ 81 w 234"/>
                <a:gd name="T1" fmla="*/ 14 h 341"/>
                <a:gd name="T2" fmla="*/ 91 w 234"/>
                <a:gd name="T3" fmla="*/ 35 h 341"/>
                <a:gd name="T4" fmla="*/ 69 w 234"/>
                <a:gd name="T5" fmla="*/ 48 h 341"/>
                <a:gd name="T6" fmla="*/ 68 w 234"/>
                <a:gd name="T7" fmla="*/ 102 h 341"/>
                <a:gd name="T8" fmla="*/ 56 w 234"/>
                <a:gd name="T9" fmla="*/ 67 h 341"/>
                <a:gd name="T10" fmla="*/ 11 w 234"/>
                <a:gd name="T11" fmla="*/ 101 h 341"/>
                <a:gd name="T12" fmla="*/ 0 w 234"/>
                <a:gd name="T13" fmla="*/ 199 h 341"/>
                <a:gd name="T14" fmla="*/ 29 w 234"/>
                <a:gd name="T15" fmla="*/ 247 h 341"/>
                <a:gd name="T16" fmla="*/ 32 w 234"/>
                <a:gd name="T17" fmla="*/ 272 h 341"/>
                <a:gd name="T18" fmla="*/ 34 w 234"/>
                <a:gd name="T19" fmla="*/ 292 h 341"/>
                <a:gd name="T20" fmla="*/ 32 w 234"/>
                <a:gd name="T21" fmla="*/ 309 h 341"/>
                <a:gd name="T22" fmla="*/ 27 w 234"/>
                <a:gd name="T23" fmla="*/ 341 h 341"/>
                <a:gd name="T24" fmla="*/ 152 w 234"/>
                <a:gd name="T25" fmla="*/ 335 h 341"/>
                <a:gd name="T26" fmla="*/ 318 w 234"/>
                <a:gd name="T27" fmla="*/ 323 h 341"/>
                <a:gd name="T28" fmla="*/ 289 w 234"/>
                <a:gd name="T29" fmla="*/ 316 h 341"/>
                <a:gd name="T30" fmla="*/ 271 w 234"/>
                <a:gd name="T31" fmla="*/ 299 h 341"/>
                <a:gd name="T32" fmla="*/ 297 w 234"/>
                <a:gd name="T33" fmla="*/ 283 h 341"/>
                <a:gd name="T34" fmla="*/ 297 w 234"/>
                <a:gd name="T35" fmla="*/ 265 h 341"/>
                <a:gd name="T36" fmla="*/ 284 w 234"/>
                <a:gd name="T37" fmla="*/ 248 h 341"/>
                <a:gd name="T38" fmla="*/ 297 w 234"/>
                <a:gd name="T39" fmla="*/ 236 h 341"/>
                <a:gd name="T40" fmla="*/ 320 w 234"/>
                <a:gd name="T41" fmla="*/ 238 h 341"/>
                <a:gd name="T42" fmla="*/ 315 w 234"/>
                <a:gd name="T43" fmla="*/ 191 h 341"/>
                <a:gd name="T44" fmla="*/ 308 w 234"/>
                <a:gd name="T45" fmla="*/ 162 h 341"/>
                <a:gd name="T46" fmla="*/ 296 w 234"/>
                <a:gd name="T47" fmla="*/ 145 h 341"/>
                <a:gd name="T48" fmla="*/ 282 w 234"/>
                <a:gd name="T49" fmla="*/ 134 h 341"/>
                <a:gd name="T50" fmla="*/ 262 w 234"/>
                <a:gd name="T51" fmla="*/ 131 h 341"/>
                <a:gd name="T52" fmla="*/ 242 w 234"/>
                <a:gd name="T53" fmla="*/ 131 h 341"/>
                <a:gd name="T54" fmla="*/ 219 w 234"/>
                <a:gd name="T55" fmla="*/ 153 h 341"/>
                <a:gd name="T56" fmla="*/ 207 w 234"/>
                <a:gd name="T57" fmla="*/ 160 h 341"/>
                <a:gd name="T58" fmla="*/ 199 w 234"/>
                <a:gd name="T59" fmla="*/ 162 h 341"/>
                <a:gd name="T60" fmla="*/ 187 w 234"/>
                <a:gd name="T61" fmla="*/ 159 h 341"/>
                <a:gd name="T62" fmla="*/ 185 w 234"/>
                <a:gd name="T63" fmla="*/ 148 h 341"/>
                <a:gd name="T64" fmla="*/ 187 w 234"/>
                <a:gd name="T65" fmla="*/ 141 h 341"/>
                <a:gd name="T66" fmla="*/ 198 w 234"/>
                <a:gd name="T67" fmla="*/ 134 h 341"/>
                <a:gd name="T68" fmla="*/ 205 w 234"/>
                <a:gd name="T69" fmla="*/ 131 h 341"/>
                <a:gd name="T70" fmla="*/ 215 w 234"/>
                <a:gd name="T71" fmla="*/ 129 h 341"/>
                <a:gd name="T72" fmla="*/ 215 w 234"/>
                <a:gd name="T73" fmla="*/ 117 h 341"/>
                <a:gd name="T74" fmla="*/ 239 w 234"/>
                <a:gd name="T75" fmla="*/ 102 h 341"/>
                <a:gd name="T76" fmla="*/ 215 w 234"/>
                <a:gd name="T77" fmla="*/ 58 h 341"/>
                <a:gd name="T78" fmla="*/ 215 w 234"/>
                <a:gd name="T79" fmla="*/ 37 h 341"/>
                <a:gd name="T80" fmla="*/ 174 w 234"/>
                <a:gd name="T81" fmla="*/ 28 h 341"/>
                <a:gd name="T82" fmla="*/ 116 w 234"/>
                <a:gd name="T83" fmla="*/ 0 h 341"/>
                <a:gd name="T84" fmla="*/ 81 w 234"/>
                <a:gd name="T85" fmla="*/ 14 h 3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4"/>
                <a:gd name="T130" fmla="*/ 0 h 341"/>
                <a:gd name="T131" fmla="*/ 234 w 234"/>
                <a:gd name="T132" fmla="*/ 341 h 3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4" h="341">
                  <a:moveTo>
                    <a:pt x="59" y="14"/>
                  </a:moveTo>
                  <a:lnTo>
                    <a:pt x="67" y="35"/>
                  </a:lnTo>
                  <a:lnTo>
                    <a:pt x="51" y="48"/>
                  </a:lnTo>
                  <a:lnTo>
                    <a:pt x="50" y="102"/>
                  </a:lnTo>
                  <a:lnTo>
                    <a:pt x="41" y="67"/>
                  </a:lnTo>
                  <a:lnTo>
                    <a:pt x="7" y="101"/>
                  </a:lnTo>
                  <a:lnTo>
                    <a:pt x="0" y="199"/>
                  </a:lnTo>
                  <a:lnTo>
                    <a:pt x="21" y="247"/>
                  </a:lnTo>
                  <a:lnTo>
                    <a:pt x="24" y="272"/>
                  </a:lnTo>
                  <a:lnTo>
                    <a:pt x="25" y="292"/>
                  </a:lnTo>
                  <a:lnTo>
                    <a:pt x="24" y="309"/>
                  </a:lnTo>
                  <a:lnTo>
                    <a:pt x="19" y="341"/>
                  </a:lnTo>
                  <a:lnTo>
                    <a:pt x="111" y="335"/>
                  </a:lnTo>
                  <a:lnTo>
                    <a:pt x="233" y="323"/>
                  </a:lnTo>
                  <a:lnTo>
                    <a:pt x="211" y="316"/>
                  </a:lnTo>
                  <a:lnTo>
                    <a:pt x="199" y="299"/>
                  </a:lnTo>
                  <a:lnTo>
                    <a:pt x="217" y="283"/>
                  </a:lnTo>
                  <a:lnTo>
                    <a:pt x="217" y="265"/>
                  </a:lnTo>
                  <a:lnTo>
                    <a:pt x="208" y="248"/>
                  </a:lnTo>
                  <a:lnTo>
                    <a:pt x="217" y="236"/>
                  </a:lnTo>
                  <a:lnTo>
                    <a:pt x="234" y="238"/>
                  </a:lnTo>
                  <a:lnTo>
                    <a:pt x="230" y="191"/>
                  </a:lnTo>
                  <a:lnTo>
                    <a:pt x="226" y="162"/>
                  </a:lnTo>
                  <a:lnTo>
                    <a:pt x="216" y="145"/>
                  </a:lnTo>
                  <a:lnTo>
                    <a:pt x="206" y="134"/>
                  </a:lnTo>
                  <a:lnTo>
                    <a:pt x="191" y="131"/>
                  </a:lnTo>
                  <a:lnTo>
                    <a:pt x="177" y="131"/>
                  </a:lnTo>
                  <a:lnTo>
                    <a:pt x="161" y="153"/>
                  </a:lnTo>
                  <a:lnTo>
                    <a:pt x="152" y="160"/>
                  </a:lnTo>
                  <a:lnTo>
                    <a:pt x="145" y="162"/>
                  </a:lnTo>
                  <a:lnTo>
                    <a:pt x="137" y="159"/>
                  </a:lnTo>
                  <a:lnTo>
                    <a:pt x="135" y="148"/>
                  </a:lnTo>
                  <a:lnTo>
                    <a:pt x="137" y="141"/>
                  </a:lnTo>
                  <a:lnTo>
                    <a:pt x="144" y="134"/>
                  </a:lnTo>
                  <a:lnTo>
                    <a:pt x="151" y="131"/>
                  </a:lnTo>
                  <a:lnTo>
                    <a:pt x="157" y="129"/>
                  </a:lnTo>
                  <a:lnTo>
                    <a:pt x="157" y="117"/>
                  </a:lnTo>
                  <a:lnTo>
                    <a:pt x="175" y="102"/>
                  </a:lnTo>
                  <a:lnTo>
                    <a:pt x="157" y="58"/>
                  </a:lnTo>
                  <a:lnTo>
                    <a:pt x="157" y="37"/>
                  </a:lnTo>
                  <a:lnTo>
                    <a:pt x="128" y="28"/>
                  </a:lnTo>
                  <a:lnTo>
                    <a:pt x="85" y="0"/>
                  </a:lnTo>
                  <a:lnTo>
                    <a:pt x="59" y="14"/>
                  </a:lnTo>
                  <a:close/>
                </a:path>
              </a:pathLst>
            </a:custGeom>
            <a:solidFill>
              <a:srgbClr val="C00000"/>
            </a:soli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5pPr>
              <a:lvl6pPr marL="22860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6pPr>
              <a:lvl7pPr marL="27432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7pPr>
              <a:lvl8pPr marL="32004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8pPr>
              <a:lvl9pPr marL="36576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0" dirty="0">
                <a:solidFill>
                  <a:srgbClr val="000000"/>
                </a:solidFill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6551603" y="4821227"/>
              <a:ext cx="595708" cy="487368"/>
            </a:xfrm>
            <a:custGeom>
              <a:avLst/>
              <a:gdLst>
                <a:gd name="T0" fmla="*/ 15 w 300"/>
                <a:gd name="T1" fmla="*/ 46 h 255"/>
                <a:gd name="T2" fmla="*/ 48 w 300"/>
                <a:gd name="T3" fmla="*/ 21 h 255"/>
                <a:gd name="T4" fmla="*/ 171 w 300"/>
                <a:gd name="T5" fmla="*/ 0 h 255"/>
                <a:gd name="T6" fmla="*/ 210 w 300"/>
                <a:gd name="T7" fmla="*/ 14 h 255"/>
                <a:gd name="T8" fmla="*/ 288 w 300"/>
                <a:gd name="T9" fmla="*/ 4 h 255"/>
                <a:gd name="T10" fmla="*/ 353 w 300"/>
                <a:gd name="T11" fmla="*/ 40 h 255"/>
                <a:gd name="T12" fmla="*/ 413 w 300"/>
                <a:gd name="T13" fmla="*/ 68 h 255"/>
                <a:gd name="T14" fmla="*/ 380 w 300"/>
                <a:gd name="T15" fmla="*/ 145 h 255"/>
                <a:gd name="T16" fmla="*/ 331 w 300"/>
                <a:gd name="T17" fmla="*/ 183 h 255"/>
                <a:gd name="T18" fmla="*/ 276 w 300"/>
                <a:gd name="T19" fmla="*/ 195 h 255"/>
                <a:gd name="T20" fmla="*/ 286 w 300"/>
                <a:gd name="T21" fmla="*/ 226 h 255"/>
                <a:gd name="T22" fmla="*/ 253 w 300"/>
                <a:gd name="T23" fmla="*/ 255 h 255"/>
                <a:gd name="T24" fmla="*/ 192 w 300"/>
                <a:gd name="T25" fmla="*/ 183 h 255"/>
                <a:gd name="T26" fmla="*/ 28 w 300"/>
                <a:gd name="T27" fmla="*/ 68 h 255"/>
                <a:gd name="T28" fmla="*/ 0 w 300"/>
                <a:gd name="T29" fmla="*/ 68 h 255"/>
                <a:gd name="T30" fmla="*/ 15 w 300"/>
                <a:gd name="T31" fmla="*/ 46 h 2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0"/>
                <a:gd name="T49" fmla="*/ 0 h 255"/>
                <a:gd name="T50" fmla="*/ 300 w 300"/>
                <a:gd name="T51" fmla="*/ 255 h 2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0" h="255">
                  <a:moveTo>
                    <a:pt x="11" y="46"/>
                  </a:moveTo>
                  <a:lnTo>
                    <a:pt x="35" y="21"/>
                  </a:lnTo>
                  <a:lnTo>
                    <a:pt x="125" y="0"/>
                  </a:lnTo>
                  <a:lnTo>
                    <a:pt x="152" y="14"/>
                  </a:lnTo>
                  <a:lnTo>
                    <a:pt x="210" y="4"/>
                  </a:lnTo>
                  <a:lnTo>
                    <a:pt x="257" y="40"/>
                  </a:lnTo>
                  <a:lnTo>
                    <a:pt x="300" y="68"/>
                  </a:lnTo>
                  <a:lnTo>
                    <a:pt x="276" y="145"/>
                  </a:lnTo>
                  <a:lnTo>
                    <a:pt x="240" y="183"/>
                  </a:lnTo>
                  <a:lnTo>
                    <a:pt x="200" y="195"/>
                  </a:lnTo>
                  <a:lnTo>
                    <a:pt x="208" y="226"/>
                  </a:lnTo>
                  <a:lnTo>
                    <a:pt x="184" y="255"/>
                  </a:lnTo>
                  <a:lnTo>
                    <a:pt x="138" y="183"/>
                  </a:lnTo>
                  <a:lnTo>
                    <a:pt x="20" y="68"/>
                  </a:lnTo>
                  <a:lnTo>
                    <a:pt x="0" y="68"/>
                  </a:lnTo>
                  <a:lnTo>
                    <a:pt x="11" y="46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5pPr>
              <a:lvl6pPr marL="22860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6pPr>
              <a:lvl7pPr marL="27432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7pPr>
              <a:lvl8pPr marL="32004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8pPr>
              <a:lvl9pPr marL="36576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0" dirty="0">
                <a:solidFill>
                  <a:srgbClr val="000000"/>
                </a:solidFill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6475485" y="4102916"/>
              <a:ext cx="896872" cy="578152"/>
            </a:xfrm>
            <a:custGeom>
              <a:avLst/>
              <a:gdLst>
                <a:gd name="T0" fmla="*/ 102 w 452"/>
                <a:gd name="T1" fmla="*/ 211 h 302"/>
                <a:gd name="T2" fmla="*/ 83 w 452"/>
                <a:gd name="T3" fmla="*/ 242 h 302"/>
                <a:gd name="T4" fmla="*/ 57 w 452"/>
                <a:gd name="T5" fmla="*/ 250 h 302"/>
                <a:gd name="T6" fmla="*/ 56 w 452"/>
                <a:gd name="T7" fmla="*/ 270 h 302"/>
                <a:gd name="T8" fmla="*/ 2 w 452"/>
                <a:gd name="T9" fmla="*/ 286 h 302"/>
                <a:gd name="T10" fmla="*/ 0 w 452"/>
                <a:gd name="T11" fmla="*/ 302 h 302"/>
                <a:gd name="T12" fmla="*/ 146 w 452"/>
                <a:gd name="T13" fmla="*/ 282 h 302"/>
                <a:gd name="T14" fmla="*/ 414 w 452"/>
                <a:gd name="T15" fmla="*/ 238 h 302"/>
                <a:gd name="T16" fmla="*/ 619 w 452"/>
                <a:gd name="T17" fmla="*/ 200 h 302"/>
                <a:gd name="T18" fmla="*/ 619 w 452"/>
                <a:gd name="T19" fmla="*/ 169 h 302"/>
                <a:gd name="T20" fmla="*/ 597 w 452"/>
                <a:gd name="T21" fmla="*/ 160 h 302"/>
                <a:gd name="T22" fmla="*/ 578 w 452"/>
                <a:gd name="T23" fmla="*/ 175 h 302"/>
                <a:gd name="T24" fmla="*/ 568 w 452"/>
                <a:gd name="T25" fmla="*/ 134 h 302"/>
                <a:gd name="T26" fmla="*/ 578 w 452"/>
                <a:gd name="T27" fmla="*/ 97 h 302"/>
                <a:gd name="T28" fmla="*/ 501 w 452"/>
                <a:gd name="T29" fmla="*/ 70 h 302"/>
                <a:gd name="T30" fmla="*/ 449 w 452"/>
                <a:gd name="T31" fmla="*/ 77 h 302"/>
                <a:gd name="T32" fmla="*/ 448 w 452"/>
                <a:gd name="T33" fmla="*/ 21 h 302"/>
                <a:gd name="T34" fmla="*/ 396 w 452"/>
                <a:gd name="T35" fmla="*/ 0 h 302"/>
                <a:gd name="T36" fmla="*/ 354 w 452"/>
                <a:gd name="T37" fmla="*/ 13 h 302"/>
                <a:gd name="T38" fmla="*/ 326 w 452"/>
                <a:gd name="T39" fmla="*/ 66 h 302"/>
                <a:gd name="T40" fmla="*/ 278 w 452"/>
                <a:gd name="T41" fmla="*/ 87 h 302"/>
                <a:gd name="T42" fmla="*/ 259 w 452"/>
                <a:gd name="T43" fmla="*/ 170 h 302"/>
                <a:gd name="T44" fmla="*/ 182 w 452"/>
                <a:gd name="T45" fmla="*/ 211 h 302"/>
                <a:gd name="T46" fmla="*/ 118 w 452"/>
                <a:gd name="T47" fmla="*/ 228 h 302"/>
                <a:gd name="T48" fmla="*/ 102 w 452"/>
                <a:gd name="T49" fmla="*/ 211 h 3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52"/>
                <a:gd name="T76" fmla="*/ 0 h 302"/>
                <a:gd name="T77" fmla="*/ 452 w 452"/>
                <a:gd name="T78" fmla="*/ 302 h 3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52" h="302">
                  <a:moveTo>
                    <a:pt x="74" y="211"/>
                  </a:moveTo>
                  <a:lnTo>
                    <a:pt x="61" y="242"/>
                  </a:lnTo>
                  <a:lnTo>
                    <a:pt x="42" y="250"/>
                  </a:lnTo>
                  <a:lnTo>
                    <a:pt x="41" y="270"/>
                  </a:lnTo>
                  <a:lnTo>
                    <a:pt x="2" y="286"/>
                  </a:lnTo>
                  <a:lnTo>
                    <a:pt x="0" y="302"/>
                  </a:lnTo>
                  <a:lnTo>
                    <a:pt x="107" y="282"/>
                  </a:lnTo>
                  <a:lnTo>
                    <a:pt x="302" y="238"/>
                  </a:lnTo>
                  <a:lnTo>
                    <a:pt x="452" y="200"/>
                  </a:lnTo>
                  <a:lnTo>
                    <a:pt x="452" y="169"/>
                  </a:lnTo>
                  <a:lnTo>
                    <a:pt x="435" y="160"/>
                  </a:lnTo>
                  <a:lnTo>
                    <a:pt x="422" y="175"/>
                  </a:lnTo>
                  <a:lnTo>
                    <a:pt x="414" y="134"/>
                  </a:lnTo>
                  <a:lnTo>
                    <a:pt x="422" y="97"/>
                  </a:lnTo>
                  <a:lnTo>
                    <a:pt x="366" y="70"/>
                  </a:lnTo>
                  <a:lnTo>
                    <a:pt x="328" y="77"/>
                  </a:lnTo>
                  <a:lnTo>
                    <a:pt x="327" y="21"/>
                  </a:lnTo>
                  <a:lnTo>
                    <a:pt x="288" y="0"/>
                  </a:lnTo>
                  <a:lnTo>
                    <a:pt x="258" y="13"/>
                  </a:lnTo>
                  <a:lnTo>
                    <a:pt x="238" y="66"/>
                  </a:lnTo>
                  <a:lnTo>
                    <a:pt x="203" y="87"/>
                  </a:lnTo>
                  <a:lnTo>
                    <a:pt x="189" y="170"/>
                  </a:lnTo>
                  <a:lnTo>
                    <a:pt x="132" y="211"/>
                  </a:lnTo>
                  <a:lnTo>
                    <a:pt x="86" y="228"/>
                  </a:lnTo>
                  <a:lnTo>
                    <a:pt x="74" y="211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5pPr>
              <a:lvl6pPr marL="22860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6pPr>
              <a:lvl7pPr marL="27432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7pPr>
              <a:lvl8pPr marL="32004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8pPr>
              <a:lvl9pPr marL="36576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0" dirty="0">
                <a:solidFill>
                  <a:srgbClr val="000000"/>
                </a:solidFill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6650889" y="3634661"/>
              <a:ext cx="688374" cy="468255"/>
            </a:xfrm>
            <a:custGeom>
              <a:avLst/>
              <a:gdLst>
                <a:gd name="T0" fmla="*/ 44 w 347"/>
                <a:gd name="T1" fmla="*/ 36 h 245"/>
                <a:gd name="T2" fmla="*/ 0 w 347"/>
                <a:gd name="T3" fmla="*/ 68 h 245"/>
                <a:gd name="T4" fmla="*/ 26 w 347"/>
                <a:gd name="T5" fmla="*/ 187 h 245"/>
                <a:gd name="T6" fmla="*/ 44 w 347"/>
                <a:gd name="T7" fmla="*/ 245 h 245"/>
                <a:gd name="T8" fmla="*/ 126 w 347"/>
                <a:gd name="T9" fmla="*/ 240 h 245"/>
                <a:gd name="T10" fmla="*/ 427 w 347"/>
                <a:gd name="T11" fmla="*/ 195 h 245"/>
                <a:gd name="T12" fmla="*/ 448 w 347"/>
                <a:gd name="T13" fmla="*/ 188 h 245"/>
                <a:gd name="T14" fmla="*/ 478 w 347"/>
                <a:gd name="T15" fmla="*/ 133 h 245"/>
                <a:gd name="T16" fmla="*/ 432 w 347"/>
                <a:gd name="T17" fmla="*/ 103 h 245"/>
                <a:gd name="T18" fmla="*/ 458 w 347"/>
                <a:gd name="T19" fmla="*/ 32 h 245"/>
                <a:gd name="T20" fmla="*/ 424 w 347"/>
                <a:gd name="T21" fmla="*/ 25 h 245"/>
                <a:gd name="T22" fmla="*/ 424 w 347"/>
                <a:gd name="T23" fmla="*/ 7 h 245"/>
                <a:gd name="T24" fmla="*/ 409 w 347"/>
                <a:gd name="T25" fmla="*/ 0 h 245"/>
                <a:gd name="T26" fmla="*/ 59 w 347"/>
                <a:gd name="T27" fmla="*/ 51 h 245"/>
                <a:gd name="T28" fmla="*/ 44 w 347"/>
                <a:gd name="T29" fmla="*/ 36 h 2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7"/>
                <a:gd name="T46" fmla="*/ 0 h 245"/>
                <a:gd name="T47" fmla="*/ 347 w 347"/>
                <a:gd name="T48" fmla="*/ 245 h 2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7" h="245">
                  <a:moveTo>
                    <a:pt x="32" y="36"/>
                  </a:moveTo>
                  <a:lnTo>
                    <a:pt x="0" y="68"/>
                  </a:lnTo>
                  <a:lnTo>
                    <a:pt x="18" y="187"/>
                  </a:lnTo>
                  <a:lnTo>
                    <a:pt x="32" y="245"/>
                  </a:lnTo>
                  <a:lnTo>
                    <a:pt x="91" y="240"/>
                  </a:lnTo>
                  <a:lnTo>
                    <a:pt x="310" y="195"/>
                  </a:lnTo>
                  <a:lnTo>
                    <a:pt x="325" y="188"/>
                  </a:lnTo>
                  <a:lnTo>
                    <a:pt x="347" y="133"/>
                  </a:lnTo>
                  <a:lnTo>
                    <a:pt x="314" y="103"/>
                  </a:lnTo>
                  <a:lnTo>
                    <a:pt x="332" y="32"/>
                  </a:lnTo>
                  <a:lnTo>
                    <a:pt x="307" y="25"/>
                  </a:lnTo>
                  <a:lnTo>
                    <a:pt x="307" y="7"/>
                  </a:lnTo>
                  <a:lnTo>
                    <a:pt x="296" y="0"/>
                  </a:lnTo>
                  <a:lnTo>
                    <a:pt x="42" y="51"/>
                  </a:lnTo>
                  <a:lnTo>
                    <a:pt x="32" y="36"/>
                  </a:lnTo>
                  <a:close/>
                </a:path>
              </a:pathLst>
            </a:custGeom>
            <a:solidFill>
              <a:srgbClr val="C00000"/>
            </a:soli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5pPr>
              <a:lvl6pPr marL="22860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6pPr>
              <a:lvl7pPr marL="27432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7pPr>
              <a:lvl8pPr marL="32004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8pPr>
              <a:lvl9pPr marL="36576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0" dirty="0">
                <a:solidFill>
                  <a:srgbClr val="000000"/>
                </a:solidFill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6821328" y="4007354"/>
              <a:ext cx="585780" cy="250055"/>
            </a:xfrm>
            <a:custGeom>
              <a:avLst/>
              <a:gdLst>
                <a:gd name="T0" fmla="*/ 0 w 295"/>
                <a:gd name="T1" fmla="*/ 45 h 131"/>
                <a:gd name="T2" fmla="*/ 305 w 295"/>
                <a:gd name="T3" fmla="*/ 0 h 131"/>
                <a:gd name="T4" fmla="*/ 356 w 295"/>
                <a:gd name="T5" fmla="*/ 90 h 131"/>
                <a:gd name="T6" fmla="*/ 407 w 295"/>
                <a:gd name="T7" fmla="*/ 80 h 131"/>
                <a:gd name="T8" fmla="*/ 408 w 295"/>
                <a:gd name="T9" fmla="*/ 125 h 131"/>
                <a:gd name="T10" fmla="*/ 364 w 295"/>
                <a:gd name="T11" fmla="*/ 131 h 131"/>
                <a:gd name="T12" fmla="*/ 329 w 295"/>
                <a:gd name="T13" fmla="*/ 102 h 131"/>
                <a:gd name="T14" fmla="*/ 305 w 295"/>
                <a:gd name="T15" fmla="*/ 66 h 131"/>
                <a:gd name="T16" fmla="*/ 299 w 295"/>
                <a:gd name="T17" fmla="*/ 17 h 131"/>
                <a:gd name="T18" fmla="*/ 281 w 295"/>
                <a:gd name="T19" fmla="*/ 42 h 131"/>
                <a:gd name="T20" fmla="*/ 304 w 295"/>
                <a:gd name="T21" fmla="*/ 116 h 131"/>
                <a:gd name="T22" fmla="*/ 213 w 295"/>
                <a:gd name="T23" fmla="*/ 126 h 131"/>
                <a:gd name="T24" fmla="*/ 210 w 295"/>
                <a:gd name="T25" fmla="*/ 72 h 131"/>
                <a:gd name="T26" fmla="*/ 154 w 295"/>
                <a:gd name="T27" fmla="*/ 49 h 131"/>
                <a:gd name="T28" fmla="*/ 110 w 295"/>
                <a:gd name="T29" fmla="*/ 43 h 131"/>
                <a:gd name="T30" fmla="*/ 12 w 295"/>
                <a:gd name="T31" fmla="*/ 80 h 131"/>
                <a:gd name="T32" fmla="*/ 0 w 295"/>
                <a:gd name="T33" fmla="*/ 45 h 1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5"/>
                <a:gd name="T52" fmla="*/ 0 h 131"/>
                <a:gd name="T53" fmla="*/ 295 w 295"/>
                <a:gd name="T54" fmla="*/ 131 h 1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5" h="131">
                  <a:moveTo>
                    <a:pt x="0" y="45"/>
                  </a:moveTo>
                  <a:lnTo>
                    <a:pt x="220" y="0"/>
                  </a:lnTo>
                  <a:lnTo>
                    <a:pt x="256" y="90"/>
                  </a:lnTo>
                  <a:lnTo>
                    <a:pt x="294" y="80"/>
                  </a:lnTo>
                  <a:lnTo>
                    <a:pt x="295" y="125"/>
                  </a:lnTo>
                  <a:lnTo>
                    <a:pt x="264" y="131"/>
                  </a:lnTo>
                  <a:lnTo>
                    <a:pt x="237" y="102"/>
                  </a:lnTo>
                  <a:lnTo>
                    <a:pt x="220" y="66"/>
                  </a:lnTo>
                  <a:lnTo>
                    <a:pt x="216" y="17"/>
                  </a:lnTo>
                  <a:lnTo>
                    <a:pt x="203" y="42"/>
                  </a:lnTo>
                  <a:lnTo>
                    <a:pt x="219" y="116"/>
                  </a:lnTo>
                  <a:lnTo>
                    <a:pt x="154" y="126"/>
                  </a:lnTo>
                  <a:lnTo>
                    <a:pt x="152" y="72"/>
                  </a:lnTo>
                  <a:lnTo>
                    <a:pt x="112" y="49"/>
                  </a:lnTo>
                  <a:lnTo>
                    <a:pt x="79" y="43"/>
                  </a:lnTo>
                  <a:lnTo>
                    <a:pt x="8" y="8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5pPr>
              <a:lvl6pPr marL="22860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6pPr>
              <a:lvl7pPr marL="27432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7pPr>
              <a:lvl8pPr marL="32004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8pPr>
              <a:lvl9pPr marL="36576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0" dirty="0">
                <a:solidFill>
                  <a:srgbClr val="000000"/>
                </a:solidFill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2897925" y="2804174"/>
              <a:ext cx="1204654" cy="778832"/>
            </a:xfrm>
            <a:custGeom>
              <a:avLst/>
              <a:gdLst>
                <a:gd name="T0" fmla="*/ 14 w 607"/>
                <a:gd name="T1" fmla="*/ 0 h 407"/>
                <a:gd name="T2" fmla="*/ 179 w 607"/>
                <a:gd name="T3" fmla="*/ 17 h 407"/>
                <a:gd name="T4" fmla="*/ 278 w 607"/>
                <a:gd name="T5" fmla="*/ 27 h 407"/>
                <a:gd name="T6" fmla="*/ 407 w 607"/>
                <a:gd name="T7" fmla="*/ 38 h 407"/>
                <a:gd name="T8" fmla="*/ 527 w 607"/>
                <a:gd name="T9" fmla="*/ 47 h 407"/>
                <a:gd name="T10" fmla="*/ 736 w 607"/>
                <a:gd name="T11" fmla="*/ 59 h 407"/>
                <a:gd name="T12" fmla="*/ 833 w 607"/>
                <a:gd name="T13" fmla="*/ 65 h 407"/>
                <a:gd name="T14" fmla="*/ 830 w 607"/>
                <a:gd name="T15" fmla="*/ 396 h 407"/>
                <a:gd name="T16" fmla="*/ 319 w 607"/>
                <a:gd name="T17" fmla="*/ 362 h 407"/>
                <a:gd name="T18" fmla="*/ 311 w 607"/>
                <a:gd name="T19" fmla="*/ 407 h 407"/>
                <a:gd name="T20" fmla="*/ 289 w 607"/>
                <a:gd name="T21" fmla="*/ 386 h 407"/>
                <a:gd name="T22" fmla="*/ 245 w 607"/>
                <a:gd name="T23" fmla="*/ 389 h 407"/>
                <a:gd name="T24" fmla="*/ 175 w 607"/>
                <a:gd name="T25" fmla="*/ 398 h 407"/>
                <a:gd name="T26" fmla="*/ 166 w 607"/>
                <a:gd name="T27" fmla="*/ 340 h 407"/>
                <a:gd name="T28" fmla="*/ 86 w 607"/>
                <a:gd name="T29" fmla="*/ 294 h 407"/>
                <a:gd name="T30" fmla="*/ 96 w 607"/>
                <a:gd name="T31" fmla="*/ 251 h 407"/>
                <a:gd name="T32" fmla="*/ 104 w 607"/>
                <a:gd name="T33" fmla="*/ 215 h 407"/>
                <a:gd name="T34" fmla="*/ 0 w 607"/>
                <a:gd name="T35" fmla="*/ 101 h 407"/>
                <a:gd name="T36" fmla="*/ 14 w 607"/>
                <a:gd name="T37" fmla="*/ 0 h 4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407"/>
                <a:gd name="T59" fmla="*/ 607 w 607"/>
                <a:gd name="T60" fmla="*/ 407 h 4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407">
                  <a:moveTo>
                    <a:pt x="10" y="0"/>
                  </a:moveTo>
                  <a:lnTo>
                    <a:pt x="129" y="17"/>
                  </a:lnTo>
                  <a:lnTo>
                    <a:pt x="202" y="27"/>
                  </a:lnTo>
                  <a:lnTo>
                    <a:pt x="297" y="38"/>
                  </a:lnTo>
                  <a:lnTo>
                    <a:pt x="384" y="47"/>
                  </a:lnTo>
                  <a:lnTo>
                    <a:pt x="536" y="59"/>
                  </a:lnTo>
                  <a:lnTo>
                    <a:pt x="607" y="65"/>
                  </a:lnTo>
                  <a:lnTo>
                    <a:pt x="605" y="396"/>
                  </a:lnTo>
                  <a:lnTo>
                    <a:pt x="233" y="362"/>
                  </a:lnTo>
                  <a:lnTo>
                    <a:pt x="226" y="407"/>
                  </a:lnTo>
                  <a:lnTo>
                    <a:pt x="211" y="386"/>
                  </a:lnTo>
                  <a:lnTo>
                    <a:pt x="178" y="389"/>
                  </a:lnTo>
                  <a:lnTo>
                    <a:pt x="128" y="398"/>
                  </a:lnTo>
                  <a:lnTo>
                    <a:pt x="120" y="340"/>
                  </a:lnTo>
                  <a:lnTo>
                    <a:pt x="62" y="294"/>
                  </a:lnTo>
                  <a:lnTo>
                    <a:pt x="70" y="251"/>
                  </a:lnTo>
                  <a:lnTo>
                    <a:pt x="76" y="215"/>
                  </a:lnTo>
                  <a:lnTo>
                    <a:pt x="0" y="10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5pPr>
              <a:lvl6pPr marL="22860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6pPr>
              <a:lvl7pPr marL="27432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7pPr>
              <a:lvl8pPr marL="32004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8pPr>
              <a:lvl9pPr marL="36576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0" dirty="0">
                <a:solidFill>
                  <a:srgbClr val="000000"/>
                </a:solidFill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5004418" y="4187330"/>
              <a:ext cx="800897" cy="681678"/>
            </a:xfrm>
            <a:custGeom>
              <a:avLst/>
              <a:gdLst>
                <a:gd name="T0" fmla="*/ 0 w 403"/>
                <a:gd name="T1" fmla="*/ 12 h 357"/>
                <a:gd name="T2" fmla="*/ 241 w 403"/>
                <a:gd name="T3" fmla="*/ 0 h 357"/>
                <a:gd name="T4" fmla="*/ 294 w 403"/>
                <a:gd name="T5" fmla="*/ 0 h 357"/>
                <a:gd name="T6" fmla="*/ 331 w 403"/>
                <a:gd name="T7" fmla="*/ 11 h 357"/>
                <a:gd name="T8" fmla="*/ 312 w 403"/>
                <a:gd name="T9" fmla="*/ 42 h 357"/>
                <a:gd name="T10" fmla="*/ 382 w 403"/>
                <a:gd name="T11" fmla="*/ 92 h 357"/>
                <a:gd name="T12" fmla="*/ 404 w 403"/>
                <a:gd name="T13" fmla="*/ 135 h 357"/>
                <a:gd name="T14" fmla="*/ 446 w 403"/>
                <a:gd name="T15" fmla="*/ 124 h 357"/>
                <a:gd name="T16" fmla="*/ 445 w 403"/>
                <a:gd name="T17" fmla="*/ 184 h 357"/>
                <a:gd name="T18" fmla="*/ 486 w 403"/>
                <a:gd name="T19" fmla="*/ 202 h 357"/>
                <a:gd name="T20" fmla="*/ 505 w 403"/>
                <a:gd name="T21" fmla="*/ 254 h 357"/>
                <a:gd name="T22" fmla="*/ 537 w 403"/>
                <a:gd name="T23" fmla="*/ 259 h 357"/>
                <a:gd name="T24" fmla="*/ 553 w 403"/>
                <a:gd name="T25" fmla="*/ 281 h 357"/>
                <a:gd name="T26" fmla="*/ 515 w 403"/>
                <a:gd name="T27" fmla="*/ 312 h 357"/>
                <a:gd name="T28" fmla="*/ 503 w 403"/>
                <a:gd name="T29" fmla="*/ 347 h 357"/>
                <a:gd name="T30" fmla="*/ 449 w 403"/>
                <a:gd name="T31" fmla="*/ 357 h 357"/>
                <a:gd name="T32" fmla="*/ 463 w 403"/>
                <a:gd name="T33" fmla="*/ 318 h 357"/>
                <a:gd name="T34" fmla="*/ 256 w 403"/>
                <a:gd name="T35" fmla="*/ 332 h 357"/>
                <a:gd name="T36" fmla="*/ 108 w 403"/>
                <a:gd name="T37" fmla="*/ 346 h 357"/>
                <a:gd name="T38" fmla="*/ 98 w 403"/>
                <a:gd name="T39" fmla="*/ 309 h 357"/>
                <a:gd name="T40" fmla="*/ 89 w 403"/>
                <a:gd name="T41" fmla="*/ 194 h 357"/>
                <a:gd name="T42" fmla="*/ 88 w 403"/>
                <a:gd name="T43" fmla="*/ 132 h 357"/>
                <a:gd name="T44" fmla="*/ 38 w 403"/>
                <a:gd name="T45" fmla="*/ 104 h 357"/>
                <a:gd name="T46" fmla="*/ 56 w 403"/>
                <a:gd name="T47" fmla="*/ 78 h 357"/>
                <a:gd name="T48" fmla="*/ 31 w 403"/>
                <a:gd name="T49" fmla="*/ 64 h 357"/>
                <a:gd name="T50" fmla="*/ 0 w 403"/>
                <a:gd name="T51" fmla="*/ 12 h 3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03"/>
                <a:gd name="T79" fmla="*/ 0 h 357"/>
                <a:gd name="T80" fmla="*/ 403 w 403"/>
                <a:gd name="T81" fmla="*/ 357 h 3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03" h="357">
                  <a:moveTo>
                    <a:pt x="0" y="12"/>
                  </a:moveTo>
                  <a:lnTo>
                    <a:pt x="176" y="0"/>
                  </a:lnTo>
                  <a:lnTo>
                    <a:pt x="214" y="0"/>
                  </a:lnTo>
                  <a:lnTo>
                    <a:pt x="242" y="11"/>
                  </a:lnTo>
                  <a:lnTo>
                    <a:pt x="227" y="42"/>
                  </a:lnTo>
                  <a:lnTo>
                    <a:pt x="278" y="92"/>
                  </a:lnTo>
                  <a:lnTo>
                    <a:pt x="295" y="135"/>
                  </a:lnTo>
                  <a:lnTo>
                    <a:pt x="325" y="124"/>
                  </a:lnTo>
                  <a:lnTo>
                    <a:pt x="324" y="184"/>
                  </a:lnTo>
                  <a:lnTo>
                    <a:pt x="355" y="202"/>
                  </a:lnTo>
                  <a:lnTo>
                    <a:pt x="369" y="254"/>
                  </a:lnTo>
                  <a:lnTo>
                    <a:pt x="391" y="259"/>
                  </a:lnTo>
                  <a:lnTo>
                    <a:pt x="403" y="281"/>
                  </a:lnTo>
                  <a:lnTo>
                    <a:pt x="376" y="312"/>
                  </a:lnTo>
                  <a:lnTo>
                    <a:pt x="367" y="347"/>
                  </a:lnTo>
                  <a:lnTo>
                    <a:pt x="328" y="357"/>
                  </a:lnTo>
                  <a:lnTo>
                    <a:pt x="338" y="318"/>
                  </a:lnTo>
                  <a:lnTo>
                    <a:pt x="187" y="332"/>
                  </a:lnTo>
                  <a:lnTo>
                    <a:pt x="79" y="346"/>
                  </a:lnTo>
                  <a:lnTo>
                    <a:pt x="72" y="309"/>
                  </a:lnTo>
                  <a:lnTo>
                    <a:pt x="65" y="194"/>
                  </a:lnTo>
                  <a:lnTo>
                    <a:pt x="64" y="132"/>
                  </a:lnTo>
                  <a:lnTo>
                    <a:pt x="28" y="104"/>
                  </a:lnTo>
                  <a:lnTo>
                    <a:pt x="41" y="78"/>
                  </a:lnTo>
                  <a:lnTo>
                    <a:pt x="23" y="6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00000"/>
            </a:soli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5pPr>
              <a:lvl6pPr marL="22860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6pPr>
              <a:lvl7pPr marL="27432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7pPr>
              <a:lvl8pPr marL="32004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8pPr>
              <a:lvl9pPr marL="36576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0" dirty="0">
                <a:solidFill>
                  <a:srgbClr val="000000"/>
                </a:solidFill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5881432" y="3900643"/>
              <a:ext cx="390520" cy="665751"/>
            </a:xfrm>
            <a:custGeom>
              <a:avLst/>
              <a:gdLst>
                <a:gd name="T0" fmla="*/ 0 w 197"/>
                <a:gd name="T1" fmla="*/ 25 h 348"/>
                <a:gd name="T2" fmla="*/ 31 w 197"/>
                <a:gd name="T3" fmla="*/ 38 h 348"/>
                <a:gd name="T4" fmla="*/ 62 w 197"/>
                <a:gd name="T5" fmla="*/ 35 h 348"/>
                <a:gd name="T6" fmla="*/ 72 w 197"/>
                <a:gd name="T7" fmla="*/ 28 h 348"/>
                <a:gd name="T8" fmla="*/ 80 w 197"/>
                <a:gd name="T9" fmla="*/ 7 h 348"/>
                <a:gd name="T10" fmla="*/ 208 w 197"/>
                <a:gd name="T11" fmla="*/ 0 h 348"/>
                <a:gd name="T12" fmla="*/ 269 w 197"/>
                <a:gd name="T13" fmla="*/ 246 h 348"/>
                <a:gd name="T14" fmla="*/ 265 w 197"/>
                <a:gd name="T15" fmla="*/ 243 h 348"/>
                <a:gd name="T16" fmla="*/ 219 w 197"/>
                <a:gd name="T17" fmla="*/ 257 h 348"/>
                <a:gd name="T18" fmla="*/ 188 w 197"/>
                <a:gd name="T19" fmla="*/ 323 h 348"/>
                <a:gd name="T20" fmla="*/ 142 w 197"/>
                <a:gd name="T21" fmla="*/ 314 h 348"/>
                <a:gd name="T22" fmla="*/ 89 w 197"/>
                <a:gd name="T23" fmla="*/ 339 h 348"/>
                <a:gd name="T24" fmla="*/ 17 w 197"/>
                <a:gd name="T25" fmla="*/ 348 h 348"/>
                <a:gd name="T26" fmla="*/ 49 w 197"/>
                <a:gd name="T27" fmla="*/ 283 h 348"/>
                <a:gd name="T28" fmla="*/ 35 w 197"/>
                <a:gd name="T29" fmla="*/ 247 h 348"/>
                <a:gd name="T30" fmla="*/ 0 w 197"/>
                <a:gd name="T31" fmla="*/ 25 h 3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7"/>
                <a:gd name="T49" fmla="*/ 0 h 348"/>
                <a:gd name="T50" fmla="*/ 197 w 197"/>
                <a:gd name="T51" fmla="*/ 348 h 3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7" h="348">
                  <a:moveTo>
                    <a:pt x="0" y="25"/>
                  </a:moveTo>
                  <a:lnTo>
                    <a:pt x="23" y="38"/>
                  </a:lnTo>
                  <a:lnTo>
                    <a:pt x="45" y="35"/>
                  </a:lnTo>
                  <a:lnTo>
                    <a:pt x="53" y="28"/>
                  </a:lnTo>
                  <a:lnTo>
                    <a:pt x="58" y="7"/>
                  </a:lnTo>
                  <a:lnTo>
                    <a:pt x="153" y="0"/>
                  </a:lnTo>
                  <a:lnTo>
                    <a:pt x="197" y="246"/>
                  </a:lnTo>
                  <a:lnTo>
                    <a:pt x="194" y="243"/>
                  </a:lnTo>
                  <a:lnTo>
                    <a:pt x="161" y="257"/>
                  </a:lnTo>
                  <a:lnTo>
                    <a:pt x="138" y="323"/>
                  </a:lnTo>
                  <a:lnTo>
                    <a:pt x="104" y="314"/>
                  </a:lnTo>
                  <a:lnTo>
                    <a:pt x="65" y="339"/>
                  </a:lnTo>
                  <a:lnTo>
                    <a:pt x="13" y="348"/>
                  </a:lnTo>
                  <a:lnTo>
                    <a:pt x="36" y="283"/>
                  </a:lnTo>
                  <a:lnTo>
                    <a:pt x="26" y="247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5pPr>
              <a:lvl6pPr marL="22860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6pPr>
              <a:lvl7pPr marL="27432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7pPr>
              <a:lvl8pPr marL="32004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8pPr>
              <a:lvl9pPr marL="36576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0" dirty="0">
                <a:solidFill>
                  <a:srgbClr val="000000"/>
                </a:solidFill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6184250" y="3765263"/>
              <a:ext cx="503043" cy="600450"/>
            </a:xfrm>
            <a:custGeom>
              <a:avLst/>
              <a:gdLst>
                <a:gd name="T0" fmla="*/ 0 w 253"/>
                <a:gd name="T1" fmla="*/ 71 h 314"/>
                <a:gd name="T2" fmla="*/ 156 w 253"/>
                <a:gd name="T3" fmla="*/ 59 h 314"/>
                <a:gd name="T4" fmla="*/ 188 w 253"/>
                <a:gd name="T5" fmla="*/ 64 h 314"/>
                <a:gd name="T6" fmla="*/ 264 w 253"/>
                <a:gd name="T7" fmla="*/ 37 h 314"/>
                <a:gd name="T8" fmla="*/ 280 w 253"/>
                <a:gd name="T9" fmla="*/ 12 h 314"/>
                <a:gd name="T10" fmla="*/ 325 w 253"/>
                <a:gd name="T11" fmla="*/ 0 h 314"/>
                <a:gd name="T12" fmla="*/ 349 w 253"/>
                <a:gd name="T13" fmla="*/ 119 h 314"/>
                <a:gd name="T14" fmla="*/ 330 w 253"/>
                <a:gd name="T15" fmla="*/ 132 h 314"/>
                <a:gd name="T16" fmla="*/ 335 w 253"/>
                <a:gd name="T17" fmla="*/ 214 h 314"/>
                <a:gd name="T18" fmla="*/ 300 w 253"/>
                <a:gd name="T19" fmla="*/ 221 h 314"/>
                <a:gd name="T20" fmla="*/ 280 w 253"/>
                <a:gd name="T21" fmla="*/ 267 h 314"/>
                <a:gd name="T22" fmla="*/ 253 w 253"/>
                <a:gd name="T23" fmla="*/ 261 h 314"/>
                <a:gd name="T24" fmla="*/ 245 w 253"/>
                <a:gd name="T25" fmla="*/ 314 h 314"/>
                <a:gd name="T26" fmla="*/ 204 w 253"/>
                <a:gd name="T27" fmla="*/ 292 h 314"/>
                <a:gd name="T28" fmla="*/ 128 w 253"/>
                <a:gd name="T29" fmla="*/ 306 h 314"/>
                <a:gd name="T30" fmla="*/ 95 w 253"/>
                <a:gd name="T31" fmla="*/ 286 h 314"/>
                <a:gd name="T32" fmla="*/ 52 w 253"/>
                <a:gd name="T33" fmla="*/ 285 h 314"/>
                <a:gd name="T34" fmla="*/ 29 w 253"/>
                <a:gd name="T35" fmla="*/ 197 h 314"/>
                <a:gd name="T36" fmla="*/ 0 w 253"/>
                <a:gd name="T37" fmla="*/ 71 h 3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3"/>
                <a:gd name="T58" fmla="*/ 0 h 314"/>
                <a:gd name="T59" fmla="*/ 253 w 253"/>
                <a:gd name="T60" fmla="*/ 314 h 31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3" h="314">
                  <a:moveTo>
                    <a:pt x="0" y="71"/>
                  </a:moveTo>
                  <a:lnTo>
                    <a:pt x="114" y="59"/>
                  </a:lnTo>
                  <a:lnTo>
                    <a:pt x="138" y="64"/>
                  </a:lnTo>
                  <a:lnTo>
                    <a:pt x="192" y="37"/>
                  </a:lnTo>
                  <a:lnTo>
                    <a:pt x="204" y="12"/>
                  </a:lnTo>
                  <a:lnTo>
                    <a:pt x="236" y="0"/>
                  </a:lnTo>
                  <a:lnTo>
                    <a:pt x="253" y="119"/>
                  </a:lnTo>
                  <a:lnTo>
                    <a:pt x="240" y="132"/>
                  </a:lnTo>
                  <a:lnTo>
                    <a:pt x="243" y="214"/>
                  </a:lnTo>
                  <a:lnTo>
                    <a:pt x="218" y="221"/>
                  </a:lnTo>
                  <a:lnTo>
                    <a:pt x="204" y="267"/>
                  </a:lnTo>
                  <a:lnTo>
                    <a:pt x="184" y="261"/>
                  </a:lnTo>
                  <a:lnTo>
                    <a:pt x="178" y="314"/>
                  </a:lnTo>
                  <a:lnTo>
                    <a:pt x="149" y="292"/>
                  </a:lnTo>
                  <a:lnTo>
                    <a:pt x="93" y="306"/>
                  </a:lnTo>
                  <a:lnTo>
                    <a:pt x="69" y="286"/>
                  </a:lnTo>
                  <a:lnTo>
                    <a:pt x="38" y="285"/>
                  </a:lnTo>
                  <a:lnTo>
                    <a:pt x="21" y="197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C00000"/>
            </a:soli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5pPr>
              <a:lvl6pPr marL="22860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6pPr>
              <a:lvl7pPr marL="27432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7pPr>
              <a:lvl8pPr marL="32004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8pPr>
              <a:lvl9pPr marL="36576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0" dirty="0">
                <a:solidFill>
                  <a:srgbClr val="000000"/>
                </a:solidFill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5739124" y="4308376"/>
              <a:ext cx="883634" cy="508072"/>
            </a:xfrm>
            <a:custGeom>
              <a:avLst/>
              <a:gdLst>
                <a:gd name="T0" fmla="*/ 0 w 445"/>
                <a:gd name="T1" fmla="*/ 266 h 266"/>
                <a:gd name="T2" fmla="*/ 149 w 445"/>
                <a:gd name="T3" fmla="*/ 249 h 266"/>
                <a:gd name="T4" fmla="*/ 149 w 445"/>
                <a:gd name="T5" fmla="*/ 237 h 266"/>
                <a:gd name="T6" fmla="*/ 509 w 445"/>
                <a:gd name="T7" fmla="*/ 199 h 266"/>
                <a:gd name="T8" fmla="*/ 516 w 445"/>
                <a:gd name="T9" fmla="*/ 179 h 266"/>
                <a:gd name="T10" fmla="*/ 566 w 445"/>
                <a:gd name="T11" fmla="*/ 163 h 266"/>
                <a:gd name="T12" fmla="*/ 575 w 445"/>
                <a:gd name="T13" fmla="*/ 142 h 266"/>
                <a:gd name="T14" fmla="*/ 596 w 445"/>
                <a:gd name="T15" fmla="*/ 135 h 266"/>
                <a:gd name="T16" fmla="*/ 612 w 445"/>
                <a:gd name="T17" fmla="*/ 103 h 266"/>
                <a:gd name="T18" fmla="*/ 563 w 445"/>
                <a:gd name="T19" fmla="*/ 72 h 266"/>
                <a:gd name="T20" fmla="*/ 555 w 445"/>
                <a:gd name="T21" fmla="*/ 29 h 266"/>
                <a:gd name="T22" fmla="*/ 516 w 445"/>
                <a:gd name="T23" fmla="*/ 8 h 266"/>
                <a:gd name="T24" fmla="*/ 434 w 445"/>
                <a:gd name="T25" fmla="*/ 20 h 266"/>
                <a:gd name="T26" fmla="*/ 398 w 445"/>
                <a:gd name="T27" fmla="*/ 1 h 266"/>
                <a:gd name="T28" fmla="*/ 363 w 445"/>
                <a:gd name="T29" fmla="*/ 0 h 266"/>
                <a:gd name="T30" fmla="*/ 368 w 445"/>
                <a:gd name="T31" fmla="*/ 29 h 266"/>
                <a:gd name="T32" fmla="*/ 320 w 445"/>
                <a:gd name="T33" fmla="*/ 44 h 266"/>
                <a:gd name="T34" fmla="*/ 286 w 445"/>
                <a:gd name="T35" fmla="*/ 110 h 266"/>
                <a:gd name="T36" fmla="*/ 242 w 445"/>
                <a:gd name="T37" fmla="*/ 100 h 266"/>
                <a:gd name="T38" fmla="*/ 186 w 445"/>
                <a:gd name="T39" fmla="*/ 124 h 266"/>
                <a:gd name="T40" fmla="*/ 117 w 445"/>
                <a:gd name="T41" fmla="*/ 134 h 266"/>
                <a:gd name="T42" fmla="*/ 117 w 445"/>
                <a:gd name="T43" fmla="*/ 171 h 266"/>
                <a:gd name="T44" fmla="*/ 82 w 445"/>
                <a:gd name="T45" fmla="*/ 170 h 266"/>
                <a:gd name="T46" fmla="*/ 83 w 445"/>
                <a:gd name="T47" fmla="*/ 203 h 266"/>
                <a:gd name="T48" fmla="*/ 48 w 445"/>
                <a:gd name="T49" fmla="*/ 190 h 266"/>
                <a:gd name="T50" fmla="*/ 28 w 445"/>
                <a:gd name="T51" fmla="*/ 196 h 266"/>
                <a:gd name="T52" fmla="*/ 45 w 445"/>
                <a:gd name="T53" fmla="*/ 218 h 266"/>
                <a:gd name="T54" fmla="*/ 5 w 445"/>
                <a:gd name="T55" fmla="*/ 248 h 266"/>
                <a:gd name="T56" fmla="*/ 0 w 445"/>
                <a:gd name="T57" fmla="*/ 266 h 2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45"/>
                <a:gd name="T88" fmla="*/ 0 h 266"/>
                <a:gd name="T89" fmla="*/ 445 w 445"/>
                <a:gd name="T90" fmla="*/ 266 h 26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45" h="266">
                  <a:moveTo>
                    <a:pt x="0" y="266"/>
                  </a:moveTo>
                  <a:lnTo>
                    <a:pt x="108" y="249"/>
                  </a:lnTo>
                  <a:lnTo>
                    <a:pt x="108" y="237"/>
                  </a:lnTo>
                  <a:lnTo>
                    <a:pt x="370" y="199"/>
                  </a:lnTo>
                  <a:lnTo>
                    <a:pt x="374" y="179"/>
                  </a:lnTo>
                  <a:lnTo>
                    <a:pt x="412" y="163"/>
                  </a:lnTo>
                  <a:lnTo>
                    <a:pt x="417" y="142"/>
                  </a:lnTo>
                  <a:lnTo>
                    <a:pt x="433" y="135"/>
                  </a:lnTo>
                  <a:lnTo>
                    <a:pt x="445" y="103"/>
                  </a:lnTo>
                  <a:lnTo>
                    <a:pt x="409" y="72"/>
                  </a:lnTo>
                  <a:lnTo>
                    <a:pt x="403" y="29"/>
                  </a:lnTo>
                  <a:lnTo>
                    <a:pt x="374" y="8"/>
                  </a:lnTo>
                  <a:lnTo>
                    <a:pt x="316" y="20"/>
                  </a:lnTo>
                  <a:lnTo>
                    <a:pt x="289" y="1"/>
                  </a:lnTo>
                  <a:lnTo>
                    <a:pt x="263" y="0"/>
                  </a:lnTo>
                  <a:lnTo>
                    <a:pt x="268" y="29"/>
                  </a:lnTo>
                  <a:lnTo>
                    <a:pt x="232" y="44"/>
                  </a:lnTo>
                  <a:lnTo>
                    <a:pt x="208" y="110"/>
                  </a:lnTo>
                  <a:lnTo>
                    <a:pt x="175" y="100"/>
                  </a:lnTo>
                  <a:lnTo>
                    <a:pt x="136" y="124"/>
                  </a:lnTo>
                  <a:lnTo>
                    <a:pt x="85" y="134"/>
                  </a:lnTo>
                  <a:lnTo>
                    <a:pt x="85" y="171"/>
                  </a:lnTo>
                  <a:lnTo>
                    <a:pt x="60" y="170"/>
                  </a:lnTo>
                  <a:lnTo>
                    <a:pt x="61" y="203"/>
                  </a:lnTo>
                  <a:lnTo>
                    <a:pt x="35" y="190"/>
                  </a:lnTo>
                  <a:lnTo>
                    <a:pt x="20" y="196"/>
                  </a:lnTo>
                  <a:lnTo>
                    <a:pt x="33" y="218"/>
                  </a:lnTo>
                  <a:lnTo>
                    <a:pt x="5" y="248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5pPr>
              <a:lvl6pPr marL="22860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6pPr>
              <a:lvl7pPr marL="27432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7pPr>
              <a:lvl8pPr marL="32004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8pPr>
              <a:lvl9pPr marL="36576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0" dirty="0">
                <a:solidFill>
                  <a:srgbClr val="000000"/>
                </a:solidFill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5697345" y="4645284"/>
              <a:ext cx="1019324" cy="385435"/>
            </a:xfrm>
            <a:custGeom>
              <a:avLst/>
              <a:gdLst>
                <a:gd name="T0" fmla="*/ 43 w 513"/>
                <a:gd name="T1" fmla="*/ 92 h 202"/>
                <a:gd name="T2" fmla="*/ 43 w 513"/>
                <a:gd name="T3" fmla="*/ 96 h 202"/>
                <a:gd name="T4" fmla="*/ 30 w 513"/>
                <a:gd name="T5" fmla="*/ 115 h 202"/>
                <a:gd name="T6" fmla="*/ 44 w 513"/>
                <a:gd name="T7" fmla="*/ 140 h 202"/>
                <a:gd name="T8" fmla="*/ 0 w 513"/>
                <a:gd name="T9" fmla="*/ 163 h 202"/>
                <a:gd name="T10" fmla="*/ 11 w 513"/>
                <a:gd name="T11" fmla="*/ 202 h 202"/>
                <a:gd name="T12" fmla="*/ 196 w 513"/>
                <a:gd name="T13" fmla="*/ 190 h 202"/>
                <a:gd name="T14" fmla="*/ 415 w 513"/>
                <a:gd name="T15" fmla="*/ 170 h 202"/>
                <a:gd name="T16" fmla="*/ 527 w 513"/>
                <a:gd name="T17" fmla="*/ 154 h 202"/>
                <a:gd name="T18" fmla="*/ 548 w 513"/>
                <a:gd name="T19" fmla="*/ 103 h 202"/>
                <a:gd name="T20" fmla="*/ 589 w 513"/>
                <a:gd name="T21" fmla="*/ 100 h 202"/>
                <a:gd name="T22" fmla="*/ 709 w 513"/>
                <a:gd name="T23" fmla="*/ 0 h 202"/>
                <a:gd name="T24" fmla="*/ 552 w 513"/>
                <a:gd name="T25" fmla="*/ 25 h 202"/>
                <a:gd name="T26" fmla="*/ 185 w 513"/>
                <a:gd name="T27" fmla="*/ 66 h 202"/>
                <a:gd name="T28" fmla="*/ 188 w 513"/>
                <a:gd name="T29" fmla="*/ 78 h 202"/>
                <a:gd name="T30" fmla="*/ 43 w 513"/>
                <a:gd name="T31" fmla="*/ 92 h 2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13"/>
                <a:gd name="T49" fmla="*/ 0 h 202"/>
                <a:gd name="T50" fmla="*/ 513 w 513"/>
                <a:gd name="T51" fmla="*/ 202 h 20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13" h="202">
                  <a:moveTo>
                    <a:pt x="31" y="92"/>
                  </a:moveTo>
                  <a:lnTo>
                    <a:pt x="31" y="96"/>
                  </a:lnTo>
                  <a:lnTo>
                    <a:pt x="22" y="115"/>
                  </a:lnTo>
                  <a:lnTo>
                    <a:pt x="32" y="140"/>
                  </a:lnTo>
                  <a:lnTo>
                    <a:pt x="0" y="163"/>
                  </a:lnTo>
                  <a:lnTo>
                    <a:pt x="7" y="202"/>
                  </a:lnTo>
                  <a:lnTo>
                    <a:pt x="142" y="190"/>
                  </a:lnTo>
                  <a:lnTo>
                    <a:pt x="301" y="170"/>
                  </a:lnTo>
                  <a:lnTo>
                    <a:pt x="381" y="154"/>
                  </a:lnTo>
                  <a:lnTo>
                    <a:pt x="398" y="103"/>
                  </a:lnTo>
                  <a:lnTo>
                    <a:pt x="426" y="100"/>
                  </a:lnTo>
                  <a:lnTo>
                    <a:pt x="513" y="0"/>
                  </a:lnTo>
                  <a:lnTo>
                    <a:pt x="400" y="25"/>
                  </a:lnTo>
                  <a:lnTo>
                    <a:pt x="135" y="66"/>
                  </a:lnTo>
                  <a:lnTo>
                    <a:pt x="137" y="78"/>
                  </a:lnTo>
                  <a:lnTo>
                    <a:pt x="31" y="92"/>
                  </a:lnTo>
                  <a:close/>
                </a:path>
              </a:pathLst>
            </a:custGeom>
            <a:solidFill>
              <a:srgbClr val="C00000"/>
            </a:soli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5pPr>
              <a:lvl6pPr marL="22860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6pPr>
              <a:lvl7pPr marL="27432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7pPr>
              <a:lvl8pPr marL="32004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8pPr>
              <a:lvl9pPr marL="36576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0" dirty="0">
                <a:solidFill>
                  <a:srgbClr val="000000"/>
                </a:solidFill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6127988" y="5520424"/>
              <a:ext cx="1115299" cy="780425"/>
            </a:xfrm>
            <a:custGeom>
              <a:avLst/>
              <a:gdLst>
                <a:gd name="T0" fmla="*/ 0 w 561"/>
                <a:gd name="T1" fmla="*/ 39 h 409"/>
                <a:gd name="T2" fmla="*/ 212 w 561"/>
                <a:gd name="T3" fmla="*/ 23 h 409"/>
                <a:gd name="T4" fmla="*/ 234 w 561"/>
                <a:gd name="T5" fmla="*/ 50 h 409"/>
                <a:gd name="T6" fmla="*/ 463 w 561"/>
                <a:gd name="T7" fmla="*/ 23 h 409"/>
                <a:gd name="T8" fmla="*/ 502 w 561"/>
                <a:gd name="T9" fmla="*/ 45 h 409"/>
                <a:gd name="T10" fmla="*/ 502 w 561"/>
                <a:gd name="T11" fmla="*/ 3 h 409"/>
                <a:gd name="T12" fmla="*/ 500 w 561"/>
                <a:gd name="T13" fmla="*/ 0 h 409"/>
                <a:gd name="T14" fmla="*/ 545 w 561"/>
                <a:gd name="T15" fmla="*/ 2 h 409"/>
                <a:gd name="T16" fmla="*/ 593 w 561"/>
                <a:gd name="T17" fmla="*/ 65 h 409"/>
                <a:gd name="T18" fmla="*/ 670 w 561"/>
                <a:gd name="T19" fmla="*/ 151 h 409"/>
                <a:gd name="T20" fmla="*/ 709 w 561"/>
                <a:gd name="T21" fmla="*/ 225 h 409"/>
                <a:gd name="T22" fmla="*/ 763 w 561"/>
                <a:gd name="T23" fmla="*/ 277 h 409"/>
                <a:gd name="T24" fmla="*/ 774 w 561"/>
                <a:gd name="T25" fmla="*/ 352 h 409"/>
                <a:gd name="T26" fmla="*/ 756 w 561"/>
                <a:gd name="T27" fmla="*/ 397 h 409"/>
                <a:gd name="T28" fmla="*/ 674 w 561"/>
                <a:gd name="T29" fmla="*/ 409 h 409"/>
                <a:gd name="T30" fmla="*/ 660 w 561"/>
                <a:gd name="T31" fmla="*/ 390 h 409"/>
                <a:gd name="T32" fmla="*/ 604 w 561"/>
                <a:gd name="T33" fmla="*/ 363 h 409"/>
                <a:gd name="T34" fmla="*/ 586 w 561"/>
                <a:gd name="T35" fmla="*/ 335 h 409"/>
                <a:gd name="T36" fmla="*/ 571 w 561"/>
                <a:gd name="T37" fmla="*/ 324 h 409"/>
                <a:gd name="T38" fmla="*/ 561 w 561"/>
                <a:gd name="T39" fmla="*/ 298 h 409"/>
                <a:gd name="T40" fmla="*/ 547 w 561"/>
                <a:gd name="T41" fmla="*/ 305 h 409"/>
                <a:gd name="T42" fmla="*/ 502 w 561"/>
                <a:gd name="T43" fmla="*/ 271 h 409"/>
                <a:gd name="T44" fmla="*/ 514 w 561"/>
                <a:gd name="T45" fmla="*/ 239 h 409"/>
                <a:gd name="T46" fmla="*/ 502 w 561"/>
                <a:gd name="T47" fmla="*/ 222 h 409"/>
                <a:gd name="T48" fmla="*/ 489 w 561"/>
                <a:gd name="T49" fmla="*/ 228 h 409"/>
                <a:gd name="T50" fmla="*/ 490 w 561"/>
                <a:gd name="T51" fmla="*/ 246 h 409"/>
                <a:gd name="T52" fmla="*/ 475 w 561"/>
                <a:gd name="T53" fmla="*/ 222 h 409"/>
                <a:gd name="T54" fmla="*/ 476 w 561"/>
                <a:gd name="T55" fmla="*/ 164 h 409"/>
                <a:gd name="T56" fmla="*/ 448 w 561"/>
                <a:gd name="T57" fmla="*/ 130 h 409"/>
                <a:gd name="T58" fmla="*/ 376 w 561"/>
                <a:gd name="T59" fmla="*/ 102 h 409"/>
                <a:gd name="T60" fmla="*/ 339 w 561"/>
                <a:gd name="T61" fmla="*/ 70 h 409"/>
                <a:gd name="T62" fmla="*/ 298 w 561"/>
                <a:gd name="T63" fmla="*/ 67 h 409"/>
                <a:gd name="T64" fmla="*/ 282 w 561"/>
                <a:gd name="T65" fmla="*/ 87 h 409"/>
                <a:gd name="T66" fmla="*/ 222 w 561"/>
                <a:gd name="T67" fmla="*/ 101 h 409"/>
                <a:gd name="T68" fmla="*/ 185 w 561"/>
                <a:gd name="T69" fmla="*/ 87 h 409"/>
                <a:gd name="T70" fmla="*/ 168 w 561"/>
                <a:gd name="T71" fmla="*/ 65 h 409"/>
                <a:gd name="T72" fmla="*/ 55 w 561"/>
                <a:gd name="T73" fmla="*/ 84 h 409"/>
                <a:gd name="T74" fmla="*/ 31 w 561"/>
                <a:gd name="T75" fmla="*/ 69 h 409"/>
                <a:gd name="T76" fmla="*/ 4 w 561"/>
                <a:gd name="T77" fmla="*/ 85 h 409"/>
                <a:gd name="T78" fmla="*/ 0 w 561"/>
                <a:gd name="T79" fmla="*/ 39 h 40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1"/>
                <a:gd name="T121" fmla="*/ 0 h 409"/>
                <a:gd name="T122" fmla="*/ 561 w 561"/>
                <a:gd name="T123" fmla="*/ 409 h 40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1" h="409">
                  <a:moveTo>
                    <a:pt x="0" y="39"/>
                  </a:moveTo>
                  <a:lnTo>
                    <a:pt x="154" y="23"/>
                  </a:lnTo>
                  <a:lnTo>
                    <a:pt x="170" y="50"/>
                  </a:lnTo>
                  <a:lnTo>
                    <a:pt x="336" y="23"/>
                  </a:lnTo>
                  <a:lnTo>
                    <a:pt x="364" y="45"/>
                  </a:lnTo>
                  <a:lnTo>
                    <a:pt x="364" y="3"/>
                  </a:lnTo>
                  <a:lnTo>
                    <a:pt x="362" y="0"/>
                  </a:lnTo>
                  <a:lnTo>
                    <a:pt x="395" y="2"/>
                  </a:lnTo>
                  <a:lnTo>
                    <a:pt x="430" y="65"/>
                  </a:lnTo>
                  <a:lnTo>
                    <a:pt x="485" y="151"/>
                  </a:lnTo>
                  <a:lnTo>
                    <a:pt x="513" y="225"/>
                  </a:lnTo>
                  <a:lnTo>
                    <a:pt x="554" y="277"/>
                  </a:lnTo>
                  <a:lnTo>
                    <a:pt x="561" y="352"/>
                  </a:lnTo>
                  <a:lnTo>
                    <a:pt x="548" y="397"/>
                  </a:lnTo>
                  <a:lnTo>
                    <a:pt x="489" y="409"/>
                  </a:lnTo>
                  <a:lnTo>
                    <a:pt x="479" y="390"/>
                  </a:lnTo>
                  <a:lnTo>
                    <a:pt x="437" y="363"/>
                  </a:lnTo>
                  <a:lnTo>
                    <a:pt x="424" y="335"/>
                  </a:lnTo>
                  <a:lnTo>
                    <a:pt x="413" y="324"/>
                  </a:lnTo>
                  <a:lnTo>
                    <a:pt x="407" y="298"/>
                  </a:lnTo>
                  <a:lnTo>
                    <a:pt x="397" y="305"/>
                  </a:lnTo>
                  <a:lnTo>
                    <a:pt x="364" y="271"/>
                  </a:lnTo>
                  <a:lnTo>
                    <a:pt x="372" y="239"/>
                  </a:lnTo>
                  <a:lnTo>
                    <a:pt x="364" y="222"/>
                  </a:lnTo>
                  <a:lnTo>
                    <a:pt x="354" y="228"/>
                  </a:lnTo>
                  <a:lnTo>
                    <a:pt x="355" y="246"/>
                  </a:lnTo>
                  <a:lnTo>
                    <a:pt x="344" y="222"/>
                  </a:lnTo>
                  <a:lnTo>
                    <a:pt x="345" y="164"/>
                  </a:lnTo>
                  <a:lnTo>
                    <a:pt x="325" y="130"/>
                  </a:lnTo>
                  <a:lnTo>
                    <a:pt x="272" y="102"/>
                  </a:lnTo>
                  <a:lnTo>
                    <a:pt x="246" y="70"/>
                  </a:lnTo>
                  <a:lnTo>
                    <a:pt x="216" y="67"/>
                  </a:lnTo>
                  <a:lnTo>
                    <a:pt x="204" y="87"/>
                  </a:lnTo>
                  <a:lnTo>
                    <a:pt x="161" y="101"/>
                  </a:lnTo>
                  <a:lnTo>
                    <a:pt x="135" y="87"/>
                  </a:lnTo>
                  <a:lnTo>
                    <a:pt x="122" y="65"/>
                  </a:lnTo>
                  <a:lnTo>
                    <a:pt x="40" y="84"/>
                  </a:lnTo>
                  <a:lnTo>
                    <a:pt x="23" y="69"/>
                  </a:lnTo>
                  <a:lnTo>
                    <a:pt x="4" y="8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C00000"/>
            </a:soli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5pPr>
              <a:lvl6pPr marL="22860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6pPr>
              <a:lvl7pPr marL="27432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7pPr>
              <a:lvl8pPr marL="32004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8pPr>
              <a:lvl9pPr marL="36576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0" dirty="0">
                <a:solidFill>
                  <a:srgbClr val="000000"/>
                </a:solidFill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6538365" y="3988242"/>
              <a:ext cx="509662" cy="551076"/>
            </a:xfrm>
            <a:custGeom>
              <a:avLst/>
              <a:gdLst>
                <a:gd name="T0" fmla="*/ 36 w 256"/>
                <a:gd name="T1" fmla="*/ 150 h 288"/>
                <a:gd name="T2" fmla="*/ 10 w 256"/>
                <a:gd name="T3" fmla="*/ 144 h 288"/>
                <a:gd name="T4" fmla="*/ 0 w 256"/>
                <a:gd name="T5" fmla="*/ 190 h 288"/>
                <a:gd name="T6" fmla="*/ 10 w 256"/>
                <a:gd name="T7" fmla="*/ 239 h 288"/>
                <a:gd name="T8" fmla="*/ 60 w 256"/>
                <a:gd name="T9" fmla="*/ 271 h 288"/>
                <a:gd name="T10" fmla="*/ 72 w 256"/>
                <a:gd name="T11" fmla="*/ 288 h 288"/>
                <a:gd name="T12" fmla="*/ 138 w 256"/>
                <a:gd name="T13" fmla="*/ 271 h 288"/>
                <a:gd name="T14" fmla="*/ 215 w 256"/>
                <a:gd name="T15" fmla="*/ 233 h 288"/>
                <a:gd name="T16" fmla="*/ 238 w 256"/>
                <a:gd name="T17" fmla="*/ 148 h 288"/>
                <a:gd name="T18" fmla="*/ 288 w 256"/>
                <a:gd name="T19" fmla="*/ 126 h 288"/>
                <a:gd name="T20" fmla="*/ 316 w 256"/>
                <a:gd name="T21" fmla="*/ 74 h 288"/>
                <a:gd name="T22" fmla="*/ 356 w 256"/>
                <a:gd name="T23" fmla="*/ 60 h 288"/>
                <a:gd name="T24" fmla="*/ 303 w 256"/>
                <a:gd name="T25" fmla="*/ 53 h 288"/>
                <a:gd name="T26" fmla="*/ 214 w 256"/>
                <a:gd name="T27" fmla="*/ 90 h 288"/>
                <a:gd name="T28" fmla="*/ 200 w 256"/>
                <a:gd name="T29" fmla="*/ 54 h 288"/>
                <a:gd name="T30" fmla="*/ 123 w 256"/>
                <a:gd name="T31" fmla="*/ 57 h 288"/>
                <a:gd name="T32" fmla="*/ 104 w 256"/>
                <a:gd name="T33" fmla="*/ 0 h 288"/>
                <a:gd name="T34" fmla="*/ 85 w 256"/>
                <a:gd name="T35" fmla="*/ 15 h 288"/>
                <a:gd name="T36" fmla="*/ 91 w 256"/>
                <a:gd name="T37" fmla="*/ 97 h 288"/>
                <a:gd name="T38" fmla="*/ 55 w 256"/>
                <a:gd name="T39" fmla="*/ 104 h 288"/>
                <a:gd name="T40" fmla="*/ 36 w 256"/>
                <a:gd name="T41" fmla="*/ 150 h 2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6"/>
                <a:gd name="T64" fmla="*/ 0 h 288"/>
                <a:gd name="T65" fmla="*/ 256 w 256"/>
                <a:gd name="T66" fmla="*/ 288 h 2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6" h="288">
                  <a:moveTo>
                    <a:pt x="26" y="150"/>
                  </a:moveTo>
                  <a:lnTo>
                    <a:pt x="6" y="144"/>
                  </a:lnTo>
                  <a:lnTo>
                    <a:pt x="0" y="190"/>
                  </a:lnTo>
                  <a:lnTo>
                    <a:pt x="6" y="239"/>
                  </a:lnTo>
                  <a:lnTo>
                    <a:pt x="43" y="271"/>
                  </a:lnTo>
                  <a:lnTo>
                    <a:pt x="52" y="288"/>
                  </a:lnTo>
                  <a:lnTo>
                    <a:pt x="99" y="271"/>
                  </a:lnTo>
                  <a:lnTo>
                    <a:pt x="155" y="233"/>
                  </a:lnTo>
                  <a:lnTo>
                    <a:pt x="171" y="148"/>
                  </a:lnTo>
                  <a:lnTo>
                    <a:pt x="207" y="126"/>
                  </a:lnTo>
                  <a:lnTo>
                    <a:pt x="227" y="74"/>
                  </a:lnTo>
                  <a:lnTo>
                    <a:pt x="256" y="60"/>
                  </a:lnTo>
                  <a:lnTo>
                    <a:pt x="218" y="53"/>
                  </a:lnTo>
                  <a:lnTo>
                    <a:pt x="154" y="90"/>
                  </a:lnTo>
                  <a:lnTo>
                    <a:pt x="144" y="54"/>
                  </a:lnTo>
                  <a:lnTo>
                    <a:pt x="88" y="57"/>
                  </a:lnTo>
                  <a:lnTo>
                    <a:pt x="75" y="0"/>
                  </a:lnTo>
                  <a:lnTo>
                    <a:pt x="61" y="15"/>
                  </a:lnTo>
                  <a:lnTo>
                    <a:pt x="65" y="97"/>
                  </a:lnTo>
                  <a:lnTo>
                    <a:pt x="40" y="104"/>
                  </a:lnTo>
                  <a:lnTo>
                    <a:pt x="26" y="15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5pPr>
              <a:lvl6pPr marL="22860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6pPr>
              <a:lvl7pPr marL="27432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7pPr>
              <a:lvl8pPr marL="32004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8pPr>
              <a:lvl9pPr marL="36576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0" dirty="0">
                <a:solidFill>
                  <a:srgbClr val="000000"/>
                </a:solidFill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7304513" y="3070844"/>
              <a:ext cx="200223" cy="385435"/>
            </a:xfrm>
            <a:custGeom>
              <a:avLst/>
              <a:gdLst>
                <a:gd name="T0" fmla="*/ 0 w 101"/>
                <a:gd name="T1" fmla="*/ 21 h 202"/>
                <a:gd name="T2" fmla="*/ 100 w 101"/>
                <a:gd name="T3" fmla="*/ 0 h 202"/>
                <a:gd name="T4" fmla="*/ 137 w 101"/>
                <a:gd name="T5" fmla="*/ 55 h 202"/>
                <a:gd name="T6" fmla="*/ 118 w 101"/>
                <a:gd name="T7" fmla="*/ 70 h 202"/>
                <a:gd name="T8" fmla="*/ 126 w 101"/>
                <a:gd name="T9" fmla="*/ 192 h 202"/>
                <a:gd name="T10" fmla="*/ 68 w 101"/>
                <a:gd name="T11" fmla="*/ 202 h 202"/>
                <a:gd name="T12" fmla="*/ 39 w 101"/>
                <a:gd name="T13" fmla="*/ 152 h 202"/>
                <a:gd name="T14" fmla="*/ 38 w 101"/>
                <a:gd name="T15" fmla="*/ 92 h 202"/>
                <a:gd name="T16" fmla="*/ 13 w 101"/>
                <a:gd name="T17" fmla="*/ 74 h 202"/>
                <a:gd name="T18" fmla="*/ 0 w 101"/>
                <a:gd name="T19" fmla="*/ 21 h 2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1"/>
                <a:gd name="T31" fmla="*/ 0 h 202"/>
                <a:gd name="T32" fmla="*/ 101 w 101"/>
                <a:gd name="T33" fmla="*/ 202 h 2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1" h="202">
                  <a:moveTo>
                    <a:pt x="0" y="21"/>
                  </a:moveTo>
                  <a:lnTo>
                    <a:pt x="74" y="0"/>
                  </a:lnTo>
                  <a:lnTo>
                    <a:pt x="101" y="55"/>
                  </a:lnTo>
                  <a:lnTo>
                    <a:pt x="87" y="70"/>
                  </a:lnTo>
                  <a:lnTo>
                    <a:pt x="93" y="192"/>
                  </a:lnTo>
                  <a:lnTo>
                    <a:pt x="50" y="202"/>
                  </a:lnTo>
                  <a:lnTo>
                    <a:pt x="29" y="152"/>
                  </a:lnTo>
                  <a:lnTo>
                    <a:pt x="28" y="92"/>
                  </a:lnTo>
                  <a:lnTo>
                    <a:pt x="9" y="74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5pPr>
              <a:lvl6pPr marL="22860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6pPr>
              <a:lvl7pPr marL="27432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7pPr>
              <a:lvl8pPr marL="32004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8pPr>
              <a:lvl9pPr marL="36576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0" dirty="0">
                <a:solidFill>
                  <a:srgbClr val="000000"/>
                </a:solidFill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7400489" y="3373458"/>
              <a:ext cx="428578" cy="202274"/>
            </a:xfrm>
            <a:custGeom>
              <a:avLst/>
              <a:gdLst>
                <a:gd name="T0" fmla="*/ 0 w 216"/>
                <a:gd name="T1" fmla="*/ 42 h 106"/>
                <a:gd name="T2" fmla="*/ 152 w 216"/>
                <a:gd name="T3" fmla="*/ 13 h 106"/>
                <a:gd name="T4" fmla="*/ 169 w 216"/>
                <a:gd name="T5" fmla="*/ 14 h 106"/>
                <a:gd name="T6" fmla="*/ 187 w 216"/>
                <a:gd name="T7" fmla="*/ 0 h 106"/>
                <a:gd name="T8" fmla="*/ 203 w 216"/>
                <a:gd name="T9" fmla="*/ 7 h 106"/>
                <a:gd name="T10" fmla="*/ 184 w 216"/>
                <a:gd name="T11" fmla="*/ 37 h 106"/>
                <a:gd name="T12" fmla="*/ 216 w 216"/>
                <a:gd name="T13" fmla="*/ 35 h 106"/>
                <a:gd name="T14" fmla="*/ 234 w 216"/>
                <a:gd name="T15" fmla="*/ 59 h 106"/>
                <a:gd name="T16" fmla="*/ 257 w 216"/>
                <a:gd name="T17" fmla="*/ 61 h 106"/>
                <a:gd name="T18" fmla="*/ 271 w 216"/>
                <a:gd name="T19" fmla="*/ 57 h 106"/>
                <a:gd name="T20" fmla="*/ 271 w 216"/>
                <a:gd name="T21" fmla="*/ 44 h 106"/>
                <a:gd name="T22" fmla="*/ 245 w 216"/>
                <a:gd name="T23" fmla="*/ 28 h 106"/>
                <a:gd name="T24" fmla="*/ 264 w 216"/>
                <a:gd name="T25" fmla="*/ 27 h 106"/>
                <a:gd name="T26" fmla="*/ 297 w 216"/>
                <a:gd name="T27" fmla="*/ 62 h 106"/>
                <a:gd name="T28" fmla="*/ 265 w 216"/>
                <a:gd name="T29" fmla="*/ 83 h 106"/>
                <a:gd name="T30" fmla="*/ 230 w 216"/>
                <a:gd name="T31" fmla="*/ 73 h 106"/>
                <a:gd name="T32" fmla="*/ 209 w 216"/>
                <a:gd name="T33" fmla="*/ 98 h 106"/>
                <a:gd name="T34" fmla="*/ 164 w 216"/>
                <a:gd name="T35" fmla="*/ 73 h 106"/>
                <a:gd name="T36" fmla="*/ 13 w 216"/>
                <a:gd name="T37" fmla="*/ 106 h 106"/>
                <a:gd name="T38" fmla="*/ 0 w 216"/>
                <a:gd name="T39" fmla="*/ 42 h 10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6"/>
                <a:gd name="T61" fmla="*/ 0 h 106"/>
                <a:gd name="T62" fmla="*/ 216 w 216"/>
                <a:gd name="T63" fmla="*/ 106 h 10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6" h="106">
                  <a:moveTo>
                    <a:pt x="0" y="42"/>
                  </a:moveTo>
                  <a:lnTo>
                    <a:pt x="110" y="13"/>
                  </a:lnTo>
                  <a:lnTo>
                    <a:pt x="123" y="14"/>
                  </a:lnTo>
                  <a:lnTo>
                    <a:pt x="137" y="0"/>
                  </a:lnTo>
                  <a:lnTo>
                    <a:pt x="148" y="7"/>
                  </a:lnTo>
                  <a:lnTo>
                    <a:pt x="134" y="37"/>
                  </a:lnTo>
                  <a:lnTo>
                    <a:pt x="157" y="35"/>
                  </a:lnTo>
                  <a:lnTo>
                    <a:pt x="170" y="59"/>
                  </a:lnTo>
                  <a:lnTo>
                    <a:pt x="186" y="61"/>
                  </a:lnTo>
                  <a:lnTo>
                    <a:pt x="197" y="57"/>
                  </a:lnTo>
                  <a:lnTo>
                    <a:pt x="197" y="44"/>
                  </a:lnTo>
                  <a:lnTo>
                    <a:pt x="178" y="28"/>
                  </a:lnTo>
                  <a:lnTo>
                    <a:pt x="192" y="27"/>
                  </a:lnTo>
                  <a:lnTo>
                    <a:pt x="216" y="62"/>
                  </a:lnTo>
                  <a:lnTo>
                    <a:pt x="193" y="83"/>
                  </a:lnTo>
                  <a:lnTo>
                    <a:pt x="167" y="73"/>
                  </a:lnTo>
                  <a:lnTo>
                    <a:pt x="151" y="98"/>
                  </a:lnTo>
                  <a:lnTo>
                    <a:pt x="118" y="73"/>
                  </a:lnTo>
                  <a:lnTo>
                    <a:pt x="9" y="10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C00000"/>
            </a:soli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5pPr>
              <a:lvl6pPr marL="22860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6pPr>
              <a:lvl7pPr marL="27432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7pPr>
              <a:lvl8pPr marL="32004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8pPr>
              <a:lvl9pPr marL="36576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0" dirty="0">
                <a:solidFill>
                  <a:srgbClr val="000000"/>
                </a:solidFill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7450130" y="2995987"/>
              <a:ext cx="236628" cy="436401"/>
            </a:xfrm>
            <a:custGeom>
              <a:avLst/>
              <a:gdLst>
                <a:gd name="T0" fmla="*/ 34 w 119"/>
                <a:gd name="T1" fmla="*/ 0 h 228"/>
                <a:gd name="T2" fmla="*/ 0 w 119"/>
                <a:gd name="T3" fmla="*/ 40 h 228"/>
                <a:gd name="T4" fmla="*/ 37 w 119"/>
                <a:gd name="T5" fmla="*/ 93 h 228"/>
                <a:gd name="T6" fmla="*/ 15 w 119"/>
                <a:gd name="T7" fmla="*/ 107 h 228"/>
                <a:gd name="T8" fmla="*/ 24 w 119"/>
                <a:gd name="T9" fmla="*/ 228 h 228"/>
                <a:gd name="T10" fmla="*/ 116 w 119"/>
                <a:gd name="T11" fmla="*/ 211 h 228"/>
                <a:gd name="T12" fmla="*/ 141 w 119"/>
                <a:gd name="T13" fmla="*/ 211 h 228"/>
                <a:gd name="T14" fmla="*/ 154 w 119"/>
                <a:gd name="T15" fmla="*/ 198 h 228"/>
                <a:gd name="T16" fmla="*/ 154 w 119"/>
                <a:gd name="T17" fmla="*/ 176 h 228"/>
                <a:gd name="T18" fmla="*/ 165 w 119"/>
                <a:gd name="T19" fmla="*/ 161 h 228"/>
                <a:gd name="T20" fmla="*/ 113 w 119"/>
                <a:gd name="T21" fmla="*/ 144 h 228"/>
                <a:gd name="T22" fmla="*/ 47 w 119"/>
                <a:gd name="T23" fmla="*/ 11 h 228"/>
                <a:gd name="T24" fmla="*/ 34 w 119"/>
                <a:gd name="T25" fmla="*/ 0 h 2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9"/>
                <a:gd name="T40" fmla="*/ 0 h 228"/>
                <a:gd name="T41" fmla="*/ 119 w 119"/>
                <a:gd name="T42" fmla="*/ 228 h 2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9" h="228">
                  <a:moveTo>
                    <a:pt x="25" y="0"/>
                  </a:moveTo>
                  <a:lnTo>
                    <a:pt x="0" y="40"/>
                  </a:lnTo>
                  <a:lnTo>
                    <a:pt x="27" y="93"/>
                  </a:lnTo>
                  <a:lnTo>
                    <a:pt x="11" y="107"/>
                  </a:lnTo>
                  <a:lnTo>
                    <a:pt x="17" y="228"/>
                  </a:lnTo>
                  <a:lnTo>
                    <a:pt x="84" y="211"/>
                  </a:lnTo>
                  <a:lnTo>
                    <a:pt x="102" y="211"/>
                  </a:lnTo>
                  <a:lnTo>
                    <a:pt x="112" y="198"/>
                  </a:lnTo>
                  <a:lnTo>
                    <a:pt x="112" y="176"/>
                  </a:lnTo>
                  <a:lnTo>
                    <a:pt x="119" y="161"/>
                  </a:lnTo>
                  <a:lnTo>
                    <a:pt x="82" y="144"/>
                  </a:lnTo>
                  <a:lnTo>
                    <a:pt x="34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5pPr>
              <a:lvl6pPr marL="22860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6pPr>
              <a:lvl7pPr marL="27432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7pPr>
              <a:lvl8pPr marL="32004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8pPr>
              <a:lvl9pPr marL="36576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0" dirty="0">
                <a:solidFill>
                  <a:srgbClr val="000000"/>
                </a:solidFill>
              </a:endParaRPr>
            </a:p>
          </p:txBody>
        </p:sp>
        <p:grpSp>
          <p:nvGrpSpPr>
            <p:cNvPr id="122" name="Group 121"/>
            <p:cNvGrpSpPr>
              <a:grpSpLocks/>
            </p:cNvGrpSpPr>
            <p:nvPr/>
          </p:nvGrpSpPr>
          <p:grpSpPr bwMode="auto">
            <a:xfrm>
              <a:off x="2211496" y="2900794"/>
              <a:ext cx="5486448" cy="2683831"/>
              <a:chOff x="1657" y="1277"/>
              <a:chExt cx="2764" cy="1404"/>
            </a:xfrm>
            <a:solidFill>
              <a:srgbClr val="00B050"/>
            </a:solidFill>
          </p:grpSpPr>
          <p:sp>
            <p:nvSpPr>
              <p:cNvPr id="136" name="Freeform 135"/>
              <p:cNvSpPr>
                <a:spLocks/>
              </p:cNvSpPr>
              <p:nvPr/>
            </p:nvSpPr>
            <p:spPr bwMode="auto">
              <a:xfrm>
                <a:off x="1657" y="1722"/>
                <a:ext cx="388" cy="629"/>
              </a:xfrm>
              <a:custGeom>
                <a:avLst/>
                <a:gdLst>
                  <a:gd name="T0" fmla="*/ 50 w 388"/>
                  <a:gd name="T1" fmla="*/ 0 h 629"/>
                  <a:gd name="T2" fmla="*/ 0 w 388"/>
                  <a:gd name="T3" fmla="*/ 250 h 629"/>
                  <a:gd name="T4" fmla="*/ 264 w 388"/>
                  <a:gd name="T5" fmla="*/ 629 h 629"/>
                  <a:gd name="T6" fmla="*/ 281 w 388"/>
                  <a:gd name="T7" fmla="*/ 613 h 629"/>
                  <a:gd name="T8" fmla="*/ 279 w 388"/>
                  <a:gd name="T9" fmla="*/ 538 h 629"/>
                  <a:gd name="T10" fmla="*/ 312 w 388"/>
                  <a:gd name="T11" fmla="*/ 544 h 629"/>
                  <a:gd name="T12" fmla="*/ 346 w 388"/>
                  <a:gd name="T13" fmla="*/ 313 h 629"/>
                  <a:gd name="T14" fmla="*/ 369 w 388"/>
                  <a:gd name="T15" fmla="*/ 157 h 629"/>
                  <a:gd name="T16" fmla="*/ 376 w 388"/>
                  <a:gd name="T17" fmla="*/ 110 h 629"/>
                  <a:gd name="T18" fmla="*/ 388 w 388"/>
                  <a:gd name="T19" fmla="*/ 67 h 629"/>
                  <a:gd name="T20" fmla="*/ 214 w 388"/>
                  <a:gd name="T21" fmla="*/ 38 h 629"/>
                  <a:gd name="T22" fmla="*/ 50 w 388"/>
                  <a:gd name="T23" fmla="*/ 0 h 62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8"/>
                  <a:gd name="T37" fmla="*/ 0 h 629"/>
                  <a:gd name="T38" fmla="*/ 388 w 388"/>
                  <a:gd name="T39" fmla="*/ 629 h 62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8" h="629">
                    <a:moveTo>
                      <a:pt x="50" y="0"/>
                    </a:moveTo>
                    <a:lnTo>
                      <a:pt x="0" y="250"/>
                    </a:lnTo>
                    <a:lnTo>
                      <a:pt x="264" y="629"/>
                    </a:lnTo>
                    <a:lnTo>
                      <a:pt x="281" y="613"/>
                    </a:lnTo>
                    <a:lnTo>
                      <a:pt x="279" y="538"/>
                    </a:lnTo>
                    <a:lnTo>
                      <a:pt x="312" y="544"/>
                    </a:lnTo>
                    <a:lnTo>
                      <a:pt x="346" y="313"/>
                    </a:lnTo>
                    <a:lnTo>
                      <a:pt x="369" y="157"/>
                    </a:lnTo>
                    <a:lnTo>
                      <a:pt x="376" y="110"/>
                    </a:lnTo>
                    <a:lnTo>
                      <a:pt x="388" y="67"/>
                    </a:lnTo>
                    <a:lnTo>
                      <a:pt x="214" y="38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b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Freeform 136"/>
              <p:cNvSpPr>
                <a:spLocks/>
              </p:cNvSpPr>
              <p:nvPr/>
            </p:nvSpPr>
            <p:spPr bwMode="auto">
              <a:xfrm>
                <a:off x="1978" y="1791"/>
                <a:ext cx="324" cy="449"/>
              </a:xfrm>
              <a:custGeom>
                <a:avLst/>
                <a:gdLst>
                  <a:gd name="T0" fmla="*/ 60 w 324"/>
                  <a:gd name="T1" fmla="*/ 0 h 449"/>
                  <a:gd name="T2" fmla="*/ 219 w 324"/>
                  <a:gd name="T3" fmla="*/ 23 h 449"/>
                  <a:gd name="T4" fmla="*/ 208 w 324"/>
                  <a:gd name="T5" fmla="*/ 109 h 449"/>
                  <a:gd name="T6" fmla="*/ 324 w 324"/>
                  <a:gd name="T7" fmla="*/ 121 h 449"/>
                  <a:gd name="T8" fmla="*/ 292 w 324"/>
                  <a:gd name="T9" fmla="*/ 449 h 449"/>
                  <a:gd name="T10" fmla="*/ 0 w 324"/>
                  <a:gd name="T11" fmla="*/ 415 h 449"/>
                  <a:gd name="T12" fmla="*/ 30 w 324"/>
                  <a:gd name="T13" fmla="*/ 205 h 449"/>
                  <a:gd name="T14" fmla="*/ 60 w 324"/>
                  <a:gd name="T15" fmla="*/ 0 h 4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4"/>
                  <a:gd name="T25" fmla="*/ 0 h 449"/>
                  <a:gd name="T26" fmla="*/ 324 w 324"/>
                  <a:gd name="T27" fmla="*/ 449 h 4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4" h="449">
                    <a:moveTo>
                      <a:pt x="60" y="0"/>
                    </a:moveTo>
                    <a:lnTo>
                      <a:pt x="219" y="23"/>
                    </a:lnTo>
                    <a:lnTo>
                      <a:pt x="208" y="109"/>
                    </a:lnTo>
                    <a:lnTo>
                      <a:pt x="324" y="121"/>
                    </a:lnTo>
                    <a:lnTo>
                      <a:pt x="292" y="449"/>
                    </a:lnTo>
                    <a:lnTo>
                      <a:pt x="0" y="415"/>
                    </a:lnTo>
                    <a:lnTo>
                      <a:pt x="30" y="205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b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Freeform 137"/>
              <p:cNvSpPr>
                <a:spLocks/>
              </p:cNvSpPr>
              <p:nvPr/>
            </p:nvSpPr>
            <p:spPr bwMode="auto">
              <a:xfrm>
                <a:off x="2183" y="1571"/>
                <a:ext cx="415" cy="365"/>
              </a:xfrm>
              <a:custGeom>
                <a:avLst/>
                <a:gdLst>
                  <a:gd name="T0" fmla="*/ 40 w 415"/>
                  <a:gd name="T1" fmla="*/ 0 h 365"/>
                  <a:gd name="T2" fmla="*/ 25 w 415"/>
                  <a:gd name="T3" fmla="*/ 136 h 365"/>
                  <a:gd name="T4" fmla="*/ 0 w 415"/>
                  <a:gd name="T5" fmla="*/ 331 h 365"/>
                  <a:gd name="T6" fmla="*/ 120 w 415"/>
                  <a:gd name="T7" fmla="*/ 342 h 365"/>
                  <a:gd name="T8" fmla="*/ 401 w 415"/>
                  <a:gd name="T9" fmla="*/ 365 h 365"/>
                  <a:gd name="T10" fmla="*/ 415 w 415"/>
                  <a:gd name="T11" fmla="*/ 37 h 365"/>
                  <a:gd name="T12" fmla="*/ 40 w 415"/>
                  <a:gd name="T13" fmla="*/ 0 h 3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5"/>
                  <a:gd name="T22" fmla="*/ 0 h 365"/>
                  <a:gd name="T23" fmla="*/ 415 w 415"/>
                  <a:gd name="T24" fmla="*/ 365 h 3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5" h="365">
                    <a:moveTo>
                      <a:pt x="40" y="0"/>
                    </a:moveTo>
                    <a:lnTo>
                      <a:pt x="25" y="136"/>
                    </a:lnTo>
                    <a:lnTo>
                      <a:pt x="0" y="331"/>
                    </a:lnTo>
                    <a:lnTo>
                      <a:pt x="120" y="342"/>
                    </a:lnTo>
                    <a:lnTo>
                      <a:pt x="401" y="365"/>
                    </a:lnTo>
                    <a:lnTo>
                      <a:pt x="415" y="37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b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138"/>
              <p:cNvSpPr>
                <a:spLocks/>
              </p:cNvSpPr>
              <p:nvPr/>
            </p:nvSpPr>
            <p:spPr bwMode="auto">
              <a:xfrm>
                <a:off x="2267" y="1912"/>
                <a:ext cx="433" cy="347"/>
              </a:xfrm>
              <a:custGeom>
                <a:avLst/>
                <a:gdLst>
                  <a:gd name="T0" fmla="*/ 36 w 433"/>
                  <a:gd name="T1" fmla="*/ 0 h 347"/>
                  <a:gd name="T2" fmla="*/ 14 w 433"/>
                  <a:gd name="T3" fmla="*/ 208 h 347"/>
                  <a:gd name="T4" fmla="*/ 0 w 433"/>
                  <a:gd name="T5" fmla="*/ 328 h 347"/>
                  <a:gd name="T6" fmla="*/ 216 w 433"/>
                  <a:gd name="T7" fmla="*/ 339 h 347"/>
                  <a:gd name="T8" fmla="*/ 423 w 433"/>
                  <a:gd name="T9" fmla="*/ 347 h 347"/>
                  <a:gd name="T10" fmla="*/ 430 w 433"/>
                  <a:gd name="T11" fmla="*/ 184 h 347"/>
                  <a:gd name="T12" fmla="*/ 433 w 433"/>
                  <a:gd name="T13" fmla="*/ 26 h 347"/>
                  <a:gd name="T14" fmla="*/ 315 w 433"/>
                  <a:gd name="T15" fmla="*/ 23 h 347"/>
                  <a:gd name="T16" fmla="*/ 36 w 433"/>
                  <a:gd name="T17" fmla="*/ 0 h 3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33"/>
                  <a:gd name="T28" fmla="*/ 0 h 347"/>
                  <a:gd name="T29" fmla="*/ 433 w 433"/>
                  <a:gd name="T30" fmla="*/ 347 h 3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33" h="347">
                    <a:moveTo>
                      <a:pt x="36" y="0"/>
                    </a:moveTo>
                    <a:lnTo>
                      <a:pt x="14" y="208"/>
                    </a:lnTo>
                    <a:lnTo>
                      <a:pt x="0" y="328"/>
                    </a:lnTo>
                    <a:lnTo>
                      <a:pt x="216" y="339"/>
                    </a:lnTo>
                    <a:lnTo>
                      <a:pt x="423" y="347"/>
                    </a:lnTo>
                    <a:lnTo>
                      <a:pt x="430" y="184"/>
                    </a:lnTo>
                    <a:lnTo>
                      <a:pt x="433" y="26"/>
                    </a:lnTo>
                    <a:lnTo>
                      <a:pt x="315" y="2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C00000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b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Freeform 139"/>
              <p:cNvSpPr>
                <a:spLocks/>
              </p:cNvSpPr>
              <p:nvPr/>
            </p:nvSpPr>
            <p:spPr bwMode="auto">
              <a:xfrm>
                <a:off x="1877" y="2203"/>
                <a:ext cx="393" cy="469"/>
              </a:xfrm>
              <a:custGeom>
                <a:avLst/>
                <a:gdLst>
                  <a:gd name="T0" fmla="*/ 100 w 393"/>
                  <a:gd name="T1" fmla="*/ 0 h 469"/>
                  <a:gd name="T2" fmla="*/ 92 w 393"/>
                  <a:gd name="T3" fmla="*/ 61 h 469"/>
                  <a:gd name="T4" fmla="*/ 58 w 393"/>
                  <a:gd name="T5" fmla="*/ 54 h 469"/>
                  <a:gd name="T6" fmla="*/ 61 w 393"/>
                  <a:gd name="T7" fmla="*/ 133 h 469"/>
                  <a:gd name="T8" fmla="*/ 44 w 393"/>
                  <a:gd name="T9" fmla="*/ 148 h 469"/>
                  <a:gd name="T10" fmla="*/ 68 w 393"/>
                  <a:gd name="T11" fmla="*/ 197 h 469"/>
                  <a:gd name="T12" fmla="*/ 44 w 393"/>
                  <a:gd name="T13" fmla="*/ 218 h 469"/>
                  <a:gd name="T14" fmla="*/ 31 w 393"/>
                  <a:gd name="T15" fmla="*/ 253 h 469"/>
                  <a:gd name="T16" fmla="*/ 12 w 393"/>
                  <a:gd name="T17" fmla="*/ 287 h 469"/>
                  <a:gd name="T18" fmla="*/ 26 w 393"/>
                  <a:gd name="T19" fmla="*/ 307 h 469"/>
                  <a:gd name="T20" fmla="*/ 3 w 393"/>
                  <a:gd name="T21" fmla="*/ 315 h 469"/>
                  <a:gd name="T22" fmla="*/ 0 w 393"/>
                  <a:gd name="T23" fmla="*/ 347 h 469"/>
                  <a:gd name="T24" fmla="*/ 221 w 393"/>
                  <a:gd name="T25" fmla="*/ 467 h 469"/>
                  <a:gd name="T26" fmla="*/ 346 w 393"/>
                  <a:gd name="T27" fmla="*/ 469 h 469"/>
                  <a:gd name="T28" fmla="*/ 393 w 393"/>
                  <a:gd name="T29" fmla="*/ 37 h 469"/>
                  <a:gd name="T30" fmla="*/ 100 w 393"/>
                  <a:gd name="T31" fmla="*/ 0 h 46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93"/>
                  <a:gd name="T49" fmla="*/ 0 h 469"/>
                  <a:gd name="T50" fmla="*/ 393 w 393"/>
                  <a:gd name="T51" fmla="*/ 469 h 46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93" h="469">
                    <a:moveTo>
                      <a:pt x="100" y="0"/>
                    </a:moveTo>
                    <a:lnTo>
                      <a:pt x="92" y="61"/>
                    </a:lnTo>
                    <a:lnTo>
                      <a:pt x="58" y="54"/>
                    </a:lnTo>
                    <a:lnTo>
                      <a:pt x="61" y="133"/>
                    </a:lnTo>
                    <a:lnTo>
                      <a:pt x="44" y="148"/>
                    </a:lnTo>
                    <a:lnTo>
                      <a:pt x="68" y="197"/>
                    </a:lnTo>
                    <a:lnTo>
                      <a:pt x="44" y="218"/>
                    </a:lnTo>
                    <a:lnTo>
                      <a:pt x="31" y="253"/>
                    </a:lnTo>
                    <a:lnTo>
                      <a:pt x="12" y="287"/>
                    </a:lnTo>
                    <a:lnTo>
                      <a:pt x="26" y="307"/>
                    </a:lnTo>
                    <a:lnTo>
                      <a:pt x="3" y="315"/>
                    </a:lnTo>
                    <a:lnTo>
                      <a:pt x="0" y="347"/>
                    </a:lnTo>
                    <a:lnTo>
                      <a:pt x="221" y="467"/>
                    </a:lnTo>
                    <a:lnTo>
                      <a:pt x="346" y="469"/>
                    </a:lnTo>
                    <a:lnTo>
                      <a:pt x="393" y="3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C00000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b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Freeform 140"/>
              <p:cNvSpPr>
                <a:spLocks/>
              </p:cNvSpPr>
              <p:nvPr/>
            </p:nvSpPr>
            <p:spPr bwMode="auto">
              <a:xfrm>
                <a:off x="2220" y="2236"/>
                <a:ext cx="417" cy="445"/>
              </a:xfrm>
              <a:custGeom>
                <a:avLst/>
                <a:gdLst>
                  <a:gd name="T0" fmla="*/ 50 w 417"/>
                  <a:gd name="T1" fmla="*/ 0 h 445"/>
                  <a:gd name="T2" fmla="*/ 417 w 417"/>
                  <a:gd name="T3" fmla="*/ 18 h 445"/>
                  <a:gd name="T4" fmla="*/ 399 w 417"/>
                  <a:gd name="T5" fmla="*/ 411 h 445"/>
                  <a:gd name="T6" fmla="*/ 280 w 417"/>
                  <a:gd name="T7" fmla="*/ 403 h 445"/>
                  <a:gd name="T8" fmla="*/ 168 w 417"/>
                  <a:gd name="T9" fmla="*/ 400 h 445"/>
                  <a:gd name="T10" fmla="*/ 168 w 417"/>
                  <a:gd name="T11" fmla="*/ 415 h 445"/>
                  <a:gd name="T12" fmla="*/ 75 w 417"/>
                  <a:gd name="T13" fmla="*/ 415 h 445"/>
                  <a:gd name="T14" fmla="*/ 70 w 417"/>
                  <a:gd name="T15" fmla="*/ 445 h 445"/>
                  <a:gd name="T16" fmla="*/ 0 w 417"/>
                  <a:gd name="T17" fmla="*/ 435 h 445"/>
                  <a:gd name="T18" fmla="*/ 39 w 417"/>
                  <a:gd name="T19" fmla="*/ 102 h 445"/>
                  <a:gd name="T20" fmla="*/ 50 w 417"/>
                  <a:gd name="T21" fmla="*/ 0 h 4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7"/>
                  <a:gd name="T34" fmla="*/ 0 h 445"/>
                  <a:gd name="T35" fmla="*/ 417 w 417"/>
                  <a:gd name="T36" fmla="*/ 445 h 4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7" h="445">
                    <a:moveTo>
                      <a:pt x="50" y="0"/>
                    </a:moveTo>
                    <a:lnTo>
                      <a:pt x="417" y="18"/>
                    </a:lnTo>
                    <a:lnTo>
                      <a:pt x="399" y="411"/>
                    </a:lnTo>
                    <a:lnTo>
                      <a:pt x="280" y="403"/>
                    </a:lnTo>
                    <a:lnTo>
                      <a:pt x="168" y="400"/>
                    </a:lnTo>
                    <a:lnTo>
                      <a:pt x="168" y="415"/>
                    </a:lnTo>
                    <a:lnTo>
                      <a:pt x="75" y="415"/>
                    </a:lnTo>
                    <a:lnTo>
                      <a:pt x="70" y="445"/>
                    </a:lnTo>
                    <a:lnTo>
                      <a:pt x="0" y="435"/>
                    </a:lnTo>
                    <a:lnTo>
                      <a:pt x="39" y="10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B050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b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Freeform 141"/>
              <p:cNvSpPr>
                <a:spLocks/>
              </p:cNvSpPr>
              <p:nvPr/>
            </p:nvSpPr>
            <p:spPr bwMode="auto">
              <a:xfrm>
                <a:off x="2599" y="1277"/>
                <a:ext cx="407" cy="256"/>
              </a:xfrm>
              <a:custGeom>
                <a:avLst/>
                <a:gdLst>
                  <a:gd name="T0" fmla="*/ 1 w 407"/>
                  <a:gd name="T1" fmla="*/ 0 h 256"/>
                  <a:gd name="T2" fmla="*/ 342 w 407"/>
                  <a:gd name="T3" fmla="*/ 8 h 256"/>
                  <a:gd name="T4" fmla="*/ 367 w 407"/>
                  <a:gd name="T5" fmla="*/ 83 h 256"/>
                  <a:gd name="T6" fmla="*/ 391 w 407"/>
                  <a:gd name="T7" fmla="*/ 141 h 256"/>
                  <a:gd name="T8" fmla="*/ 407 w 407"/>
                  <a:gd name="T9" fmla="*/ 235 h 256"/>
                  <a:gd name="T10" fmla="*/ 397 w 407"/>
                  <a:gd name="T11" fmla="*/ 256 h 256"/>
                  <a:gd name="T12" fmla="*/ 272 w 407"/>
                  <a:gd name="T13" fmla="*/ 253 h 256"/>
                  <a:gd name="T14" fmla="*/ 0 w 407"/>
                  <a:gd name="T15" fmla="*/ 248 h 256"/>
                  <a:gd name="T16" fmla="*/ 1 w 407"/>
                  <a:gd name="T17" fmla="*/ 0 h 2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7"/>
                  <a:gd name="T28" fmla="*/ 0 h 256"/>
                  <a:gd name="T29" fmla="*/ 407 w 407"/>
                  <a:gd name="T30" fmla="*/ 256 h 25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7" h="256">
                    <a:moveTo>
                      <a:pt x="1" y="0"/>
                    </a:moveTo>
                    <a:lnTo>
                      <a:pt x="342" y="8"/>
                    </a:lnTo>
                    <a:lnTo>
                      <a:pt x="367" y="83"/>
                    </a:lnTo>
                    <a:lnTo>
                      <a:pt x="391" y="141"/>
                    </a:lnTo>
                    <a:lnTo>
                      <a:pt x="407" y="235"/>
                    </a:lnTo>
                    <a:lnTo>
                      <a:pt x="397" y="256"/>
                    </a:lnTo>
                    <a:lnTo>
                      <a:pt x="272" y="253"/>
                    </a:lnTo>
                    <a:lnTo>
                      <a:pt x="0" y="248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b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2588" y="1524"/>
                <a:ext cx="428" cy="300"/>
              </a:xfrm>
              <a:custGeom>
                <a:avLst/>
                <a:gdLst>
                  <a:gd name="T0" fmla="*/ 8 w 428"/>
                  <a:gd name="T1" fmla="*/ 0 h 300"/>
                  <a:gd name="T2" fmla="*/ 7 w 428"/>
                  <a:gd name="T3" fmla="*/ 116 h 300"/>
                  <a:gd name="T4" fmla="*/ 0 w 428"/>
                  <a:gd name="T5" fmla="*/ 252 h 300"/>
                  <a:gd name="T6" fmla="*/ 311 w 428"/>
                  <a:gd name="T7" fmla="*/ 257 h 300"/>
                  <a:gd name="T8" fmla="*/ 344 w 428"/>
                  <a:gd name="T9" fmla="*/ 276 h 300"/>
                  <a:gd name="T10" fmla="*/ 367 w 428"/>
                  <a:gd name="T11" fmla="*/ 250 h 300"/>
                  <a:gd name="T12" fmla="*/ 428 w 428"/>
                  <a:gd name="T13" fmla="*/ 300 h 300"/>
                  <a:gd name="T14" fmla="*/ 419 w 428"/>
                  <a:gd name="T15" fmla="*/ 248 h 300"/>
                  <a:gd name="T16" fmla="*/ 425 w 428"/>
                  <a:gd name="T17" fmla="*/ 208 h 300"/>
                  <a:gd name="T18" fmla="*/ 428 w 428"/>
                  <a:gd name="T19" fmla="*/ 71 h 300"/>
                  <a:gd name="T20" fmla="*/ 401 w 428"/>
                  <a:gd name="T21" fmla="*/ 42 h 300"/>
                  <a:gd name="T22" fmla="*/ 412 w 428"/>
                  <a:gd name="T23" fmla="*/ 4 h 300"/>
                  <a:gd name="T24" fmla="*/ 208 w 428"/>
                  <a:gd name="T25" fmla="*/ 3 h 300"/>
                  <a:gd name="T26" fmla="*/ 8 w 428"/>
                  <a:gd name="T27" fmla="*/ 0 h 3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8"/>
                  <a:gd name="T43" fmla="*/ 0 h 300"/>
                  <a:gd name="T44" fmla="*/ 428 w 428"/>
                  <a:gd name="T45" fmla="*/ 300 h 3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8" h="300">
                    <a:moveTo>
                      <a:pt x="8" y="0"/>
                    </a:moveTo>
                    <a:lnTo>
                      <a:pt x="7" y="116"/>
                    </a:lnTo>
                    <a:lnTo>
                      <a:pt x="0" y="252"/>
                    </a:lnTo>
                    <a:lnTo>
                      <a:pt x="311" y="257"/>
                    </a:lnTo>
                    <a:lnTo>
                      <a:pt x="344" y="276"/>
                    </a:lnTo>
                    <a:lnTo>
                      <a:pt x="367" y="250"/>
                    </a:lnTo>
                    <a:lnTo>
                      <a:pt x="428" y="300"/>
                    </a:lnTo>
                    <a:lnTo>
                      <a:pt x="419" y="248"/>
                    </a:lnTo>
                    <a:lnTo>
                      <a:pt x="425" y="208"/>
                    </a:lnTo>
                    <a:lnTo>
                      <a:pt x="428" y="71"/>
                    </a:lnTo>
                    <a:lnTo>
                      <a:pt x="401" y="42"/>
                    </a:lnTo>
                    <a:lnTo>
                      <a:pt x="412" y="4"/>
                    </a:lnTo>
                    <a:lnTo>
                      <a:pt x="208" y="3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b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Freeform 143"/>
              <p:cNvSpPr>
                <a:spLocks/>
              </p:cNvSpPr>
              <p:nvPr/>
            </p:nvSpPr>
            <p:spPr bwMode="auto">
              <a:xfrm>
                <a:off x="2582" y="1773"/>
                <a:ext cx="510" cy="247"/>
              </a:xfrm>
              <a:custGeom>
                <a:avLst/>
                <a:gdLst>
                  <a:gd name="T0" fmla="*/ 5 w 510"/>
                  <a:gd name="T1" fmla="*/ 0 h 247"/>
                  <a:gd name="T2" fmla="*/ 0 w 510"/>
                  <a:gd name="T3" fmla="*/ 163 h 247"/>
                  <a:gd name="T4" fmla="*/ 115 w 510"/>
                  <a:gd name="T5" fmla="*/ 167 h 247"/>
                  <a:gd name="T6" fmla="*/ 114 w 510"/>
                  <a:gd name="T7" fmla="*/ 247 h 247"/>
                  <a:gd name="T8" fmla="*/ 269 w 510"/>
                  <a:gd name="T9" fmla="*/ 245 h 247"/>
                  <a:gd name="T10" fmla="*/ 408 w 510"/>
                  <a:gd name="T11" fmla="*/ 242 h 247"/>
                  <a:gd name="T12" fmla="*/ 510 w 510"/>
                  <a:gd name="T13" fmla="*/ 245 h 247"/>
                  <a:gd name="T14" fmla="*/ 478 w 510"/>
                  <a:gd name="T15" fmla="*/ 175 h 247"/>
                  <a:gd name="T16" fmla="*/ 456 w 510"/>
                  <a:gd name="T17" fmla="*/ 110 h 247"/>
                  <a:gd name="T18" fmla="*/ 432 w 510"/>
                  <a:gd name="T19" fmla="*/ 43 h 247"/>
                  <a:gd name="T20" fmla="*/ 374 w 510"/>
                  <a:gd name="T21" fmla="*/ 1 h 247"/>
                  <a:gd name="T22" fmla="*/ 348 w 510"/>
                  <a:gd name="T23" fmla="*/ 26 h 247"/>
                  <a:gd name="T24" fmla="*/ 316 w 510"/>
                  <a:gd name="T25" fmla="*/ 8 h 247"/>
                  <a:gd name="T26" fmla="*/ 177 w 510"/>
                  <a:gd name="T27" fmla="*/ 3 h 247"/>
                  <a:gd name="T28" fmla="*/ 5 w 510"/>
                  <a:gd name="T29" fmla="*/ 0 h 24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10"/>
                  <a:gd name="T46" fmla="*/ 0 h 247"/>
                  <a:gd name="T47" fmla="*/ 510 w 510"/>
                  <a:gd name="T48" fmla="*/ 247 h 24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10" h="247">
                    <a:moveTo>
                      <a:pt x="5" y="0"/>
                    </a:moveTo>
                    <a:lnTo>
                      <a:pt x="0" y="163"/>
                    </a:lnTo>
                    <a:lnTo>
                      <a:pt x="115" y="167"/>
                    </a:lnTo>
                    <a:lnTo>
                      <a:pt x="114" y="247"/>
                    </a:lnTo>
                    <a:lnTo>
                      <a:pt x="269" y="245"/>
                    </a:lnTo>
                    <a:lnTo>
                      <a:pt x="408" y="242"/>
                    </a:lnTo>
                    <a:lnTo>
                      <a:pt x="510" y="245"/>
                    </a:lnTo>
                    <a:lnTo>
                      <a:pt x="478" y="175"/>
                    </a:lnTo>
                    <a:lnTo>
                      <a:pt x="456" y="110"/>
                    </a:lnTo>
                    <a:lnTo>
                      <a:pt x="432" y="43"/>
                    </a:lnTo>
                    <a:lnTo>
                      <a:pt x="374" y="1"/>
                    </a:lnTo>
                    <a:lnTo>
                      <a:pt x="348" y="26"/>
                    </a:lnTo>
                    <a:lnTo>
                      <a:pt x="316" y="8"/>
                    </a:lnTo>
                    <a:lnTo>
                      <a:pt x="177" y="3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b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Freeform 144"/>
              <p:cNvSpPr>
                <a:spLocks/>
              </p:cNvSpPr>
              <p:nvPr/>
            </p:nvSpPr>
            <p:spPr bwMode="auto">
              <a:xfrm>
                <a:off x="2690" y="2014"/>
                <a:ext cx="449" cy="246"/>
              </a:xfrm>
              <a:custGeom>
                <a:avLst/>
                <a:gdLst>
                  <a:gd name="T0" fmla="*/ 5 w 449"/>
                  <a:gd name="T1" fmla="*/ 2 h 246"/>
                  <a:gd name="T2" fmla="*/ 3 w 449"/>
                  <a:gd name="T3" fmla="*/ 143 h 246"/>
                  <a:gd name="T4" fmla="*/ 0 w 449"/>
                  <a:gd name="T5" fmla="*/ 243 h 246"/>
                  <a:gd name="T6" fmla="*/ 449 w 449"/>
                  <a:gd name="T7" fmla="*/ 246 h 246"/>
                  <a:gd name="T8" fmla="*/ 440 w 449"/>
                  <a:gd name="T9" fmla="*/ 118 h 246"/>
                  <a:gd name="T10" fmla="*/ 440 w 449"/>
                  <a:gd name="T11" fmla="*/ 69 h 246"/>
                  <a:gd name="T12" fmla="*/ 404 w 449"/>
                  <a:gd name="T13" fmla="*/ 40 h 246"/>
                  <a:gd name="T14" fmla="*/ 415 w 449"/>
                  <a:gd name="T15" fmla="*/ 14 h 246"/>
                  <a:gd name="T16" fmla="*/ 399 w 449"/>
                  <a:gd name="T17" fmla="*/ 0 h 246"/>
                  <a:gd name="T18" fmla="*/ 196 w 449"/>
                  <a:gd name="T19" fmla="*/ 2 h 246"/>
                  <a:gd name="T20" fmla="*/ 5 w 449"/>
                  <a:gd name="T21" fmla="*/ 2 h 2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9"/>
                  <a:gd name="T34" fmla="*/ 0 h 246"/>
                  <a:gd name="T35" fmla="*/ 449 w 449"/>
                  <a:gd name="T36" fmla="*/ 246 h 24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9" h="246">
                    <a:moveTo>
                      <a:pt x="5" y="2"/>
                    </a:moveTo>
                    <a:lnTo>
                      <a:pt x="3" y="143"/>
                    </a:lnTo>
                    <a:lnTo>
                      <a:pt x="0" y="243"/>
                    </a:lnTo>
                    <a:lnTo>
                      <a:pt x="449" y="246"/>
                    </a:lnTo>
                    <a:lnTo>
                      <a:pt x="440" y="118"/>
                    </a:lnTo>
                    <a:lnTo>
                      <a:pt x="440" y="69"/>
                    </a:lnTo>
                    <a:lnTo>
                      <a:pt x="404" y="40"/>
                    </a:lnTo>
                    <a:lnTo>
                      <a:pt x="415" y="14"/>
                    </a:lnTo>
                    <a:lnTo>
                      <a:pt x="399" y="0"/>
                    </a:lnTo>
                    <a:lnTo>
                      <a:pt x="196" y="2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b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145"/>
              <p:cNvSpPr>
                <a:spLocks/>
              </p:cNvSpPr>
              <p:nvPr/>
            </p:nvSpPr>
            <p:spPr bwMode="auto">
              <a:xfrm>
                <a:off x="2630" y="2254"/>
                <a:ext cx="523" cy="270"/>
              </a:xfrm>
              <a:custGeom>
                <a:avLst/>
                <a:gdLst>
                  <a:gd name="T0" fmla="*/ 3 w 523"/>
                  <a:gd name="T1" fmla="*/ 0 h 270"/>
                  <a:gd name="T2" fmla="*/ 0 w 523"/>
                  <a:gd name="T3" fmla="*/ 48 h 270"/>
                  <a:gd name="T4" fmla="*/ 186 w 523"/>
                  <a:gd name="T5" fmla="*/ 55 h 270"/>
                  <a:gd name="T6" fmla="*/ 187 w 523"/>
                  <a:gd name="T7" fmla="*/ 209 h 270"/>
                  <a:gd name="T8" fmla="*/ 282 w 523"/>
                  <a:gd name="T9" fmla="*/ 251 h 270"/>
                  <a:gd name="T10" fmla="*/ 308 w 523"/>
                  <a:gd name="T11" fmla="*/ 236 h 270"/>
                  <a:gd name="T12" fmla="*/ 369 w 523"/>
                  <a:gd name="T13" fmla="*/ 270 h 270"/>
                  <a:gd name="T14" fmla="*/ 408 w 523"/>
                  <a:gd name="T15" fmla="*/ 269 h 270"/>
                  <a:gd name="T16" fmla="*/ 480 w 523"/>
                  <a:gd name="T17" fmla="*/ 236 h 270"/>
                  <a:gd name="T18" fmla="*/ 523 w 523"/>
                  <a:gd name="T19" fmla="*/ 268 h 270"/>
                  <a:gd name="T20" fmla="*/ 523 w 523"/>
                  <a:gd name="T21" fmla="*/ 101 h 270"/>
                  <a:gd name="T22" fmla="*/ 510 w 523"/>
                  <a:gd name="T23" fmla="*/ 3 h 270"/>
                  <a:gd name="T24" fmla="*/ 3 w 523"/>
                  <a:gd name="T25" fmla="*/ 0 h 2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3"/>
                  <a:gd name="T40" fmla="*/ 0 h 270"/>
                  <a:gd name="T41" fmla="*/ 523 w 523"/>
                  <a:gd name="T42" fmla="*/ 270 h 2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3" h="270">
                    <a:moveTo>
                      <a:pt x="3" y="0"/>
                    </a:moveTo>
                    <a:lnTo>
                      <a:pt x="0" y="48"/>
                    </a:lnTo>
                    <a:lnTo>
                      <a:pt x="186" y="55"/>
                    </a:lnTo>
                    <a:lnTo>
                      <a:pt x="187" y="209"/>
                    </a:lnTo>
                    <a:lnTo>
                      <a:pt x="282" y="251"/>
                    </a:lnTo>
                    <a:lnTo>
                      <a:pt x="308" y="236"/>
                    </a:lnTo>
                    <a:lnTo>
                      <a:pt x="369" y="270"/>
                    </a:lnTo>
                    <a:lnTo>
                      <a:pt x="408" y="269"/>
                    </a:lnTo>
                    <a:lnTo>
                      <a:pt x="480" y="236"/>
                    </a:lnTo>
                    <a:lnTo>
                      <a:pt x="523" y="268"/>
                    </a:lnTo>
                    <a:lnTo>
                      <a:pt x="523" y="101"/>
                    </a:lnTo>
                    <a:lnTo>
                      <a:pt x="510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b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146"/>
              <p:cNvSpPr>
                <a:spLocks/>
              </p:cNvSpPr>
              <p:nvPr/>
            </p:nvSpPr>
            <p:spPr bwMode="auto">
              <a:xfrm>
                <a:off x="3006" y="1715"/>
                <a:ext cx="354" cy="247"/>
              </a:xfrm>
              <a:custGeom>
                <a:avLst/>
                <a:gdLst>
                  <a:gd name="T0" fmla="*/ 6 w 354"/>
                  <a:gd name="T1" fmla="*/ 13 h 247"/>
                  <a:gd name="T2" fmla="*/ 0 w 354"/>
                  <a:gd name="T3" fmla="*/ 57 h 247"/>
                  <a:gd name="T4" fmla="*/ 8 w 354"/>
                  <a:gd name="T5" fmla="*/ 103 h 247"/>
                  <a:gd name="T6" fmla="*/ 41 w 354"/>
                  <a:gd name="T7" fmla="*/ 197 h 247"/>
                  <a:gd name="T8" fmla="*/ 59 w 354"/>
                  <a:gd name="T9" fmla="*/ 247 h 247"/>
                  <a:gd name="T10" fmla="*/ 267 w 354"/>
                  <a:gd name="T11" fmla="*/ 235 h 247"/>
                  <a:gd name="T12" fmla="*/ 301 w 354"/>
                  <a:gd name="T13" fmla="*/ 247 h 247"/>
                  <a:gd name="T14" fmla="*/ 322 w 354"/>
                  <a:gd name="T15" fmla="*/ 199 h 247"/>
                  <a:gd name="T16" fmla="*/ 314 w 354"/>
                  <a:gd name="T17" fmla="*/ 165 h 247"/>
                  <a:gd name="T18" fmla="*/ 349 w 354"/>
                  <a:gd name="T19" fmla="*/ 158 h 247"/>
                  <a:gd name="T20" fmla="*/ 354 w 354"/>
                  <a:gd name="T21" fmla="*/ 104 h 247"/>
                  <a:gd name="T22" fmla="*/ 333 w 354"/>
                  <a:gd name="T23" fmla="*/ 80 h 247"/>
                  <a:gd name="T24" fmla="*/ 297 w 354"/>
                  <a:gd name="T25" fmla="*/ 57 h 247"/>
                  <a:gd name="T26" fmla="*/ 304 w 354"/>
                  <a:gd name="T27" fmla="*/ 24 h 247"/>
                  <a:gd name="T28" fmla="*/ 289 w 354"/>
                  <a:gd name="T29" fmla="*/ 0 h 247"/>
                  <a:gd name="T30" fmla="*/ 211 w 354"/>
                  <a:gd name="T31" fmla="*/ 4 h 247"/>
                  <a:gd name="T32" fmla="*/ 133 w 354"/>
                  <a:gd name="T33" fmla="*/ 7 h 247"/>
                  <a:gd name="T34" fmla="*/ 6 w 354"/>
                  <a:gd name="T35" fmla="*/ 13 h 24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54"/>
                  <a:gd name="T55" fmla="*/ 0 h 247"/>
                  <a:gd name="T56" fmla="*/ 354 w 354"/>
                  <a:gd name="T57" fmla="*/ 247 h 24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54" h="247">
                    <a:moveTo>
                      <a:pt x="6" y="13"/>
                    </a:moveTo>
                    <a:lnTo>
                      <a:pt x="0" y="57"/>
                    </a:lnTo>
                    <a:lnTo>
                      <a:pt x="8" y="103"/>
                    </a:lnTo>
                    <a:lnTo>
                      <a:pt x="41" y="197"/>
                    </a:lnTo>
                    <a:lnTo>
                      <a:pt x="59" y="247"/>
                    </a:lnTo>
                    <a:lnTo>
                      <a:pt x="267" y="235"/>
                    </a:lnTo>
                    <a:lnTo>
                      <a:pt x="301" y="247"/>
                    </a:lnTo>
                    <a:lnTo>
                      <a:pt x="322" y="199"/>
                    </a:lnTo>
                    <a:lnTo>
                      <a:pt x="314" y="165"/>
                    </a:lnTo>
                    <a:lnTo>
                      <a:pt x="349" y="158"/>
                    </a:lnTo>
                    <a:lnTo>
                      <a:pt x="354" y="104"/>
                    </a:lnTo>
                    <a:lnTo>
                      <a:pt x="333" y="80"/>
                    </a:lnTo>
                    <a:lnTo>
                      <a:pt x="297" y="57"/>
                    </a:lnTo>
                    <a:lnTo>
                      <a:pt x="304" y="24"/>
                    </a:lnTo>
                    <a:lnTo>
                      <a:pt x="289" y="0"/>
                    </a:lnTo>
                    <a:lnTo>
                      <a:pt x="211" y="4"/>
                    </a:lnTo>
                    <a:lnTo>
                      <a:pt x="133" y="7"/>
                    </a:lnTo>
                    <a:lnTo>
                      <a:pt x="6" y="13"/>
                    </a:lnTo>
                    <a:close/>
                  </a:path>
                </a:pathLst>
              </a:custGeom>
              <a:grpFill/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b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Freeform 147"/>
              <p:cNvSpPr>
                <a:spLocks/>
              </p:cNvSpPr>
              <p:nvPr/>
            </p:nvSpPr>
            <p:spPr bwMode="auto">
              <a:xfrm>
                <a:off x="3290" y="1768"/>
                <a:ext cx="253" cy="451"/>
              </a:xfrm>
              <a:custGeom>
                <a:avLst/>
                <a:gdLst>
                  <a:gd name="T0" fmla="*/ 47 w 253"/>
                  <a:gd name="T1" fmla="*/ 26 h 451"/>
                  <a:gd name="T2" fmla="*/ 192 w 253"/>
                  <a:gd name="T3" fmla="*/ 0 h 451"/>
                  <a:gd name="T4" fmla="*/ 215 w 253"/>
                  <a:gd name="T5" fmla="*/ 56 h 451"/>
                  <a:gd name="T6" fmla="*/ 245 w 253"/>
                  <a:gd name="T7" fmla="*/ 286 h 451"/>
                  <a:gd name="T8" fmla="*/ 253 w 253"/>
                  <a:gd name="T9" fmla="*/ 317 h 451"/>
                  <a:gd name="T10" fmla="*/ 230 w 253"/>
                  <a:gd name="T11" fmla="*/ 378 h 451"/>
                  <a:gd name="T12" fmla="*/ 230 w 253"/>
                  <a:gd name="T13" fmla="*/ 420 h 451"/>
                  <a:gd name="T14" fmla="*/ 204 w 253"/>
                  <a:gd name="T15" fmla="*/ 415 h 451"/>
                  <a:gd name="T16" fmla="*/ 205 w 253"/>
                  <a:gd name="T17" fmla="*/ 451 h 451"/>
                  <a:gd name="T18" fmla="*/ 178 w 253"/>
                  <a:gd name="T19" fmla="*/ 436 h 451"/>
                  <a:gd name="T20" fmla="*/ 164 w 253"/>
                  <a:gd name="T21" fmla="*/ 441 h 451"/>
                  <a:gd name="T22" fmla="*/ 143 w 253"/>
                  <a:gd name="T23" fmla="*/ 438 h 451"/>
                  <a:gd name="T24" fmla="*/ 128 w 253"/>
                  <a:gd name="T25" fmla="*/ 384 h 451"/>
                  <a:gd name="T26" fmla="*/ 98 w 253"/>
                  <a:gd name="T27" fmla="*/ 367 h 451"/>
                  <a:gd name="T28" fmla="*/ 98 w 253"/>
                  <a:gd name="T29" fmla="*/ 309 h 451"/>
                  <a:gd name="T30" fmla="*/ 69 w 253"/>
                  <a:gd name="T31" fmla="*/ 317 h 451"/>
                  <a:gd name="T32" fmla="*/ 52 w 253"/>
                  <a:gd name="T33" fmla="*/ 274 h 451"/>
                  <a:gd name="T34" fmla="*/ 0 w 253"/>
                  <a:gd name="T35" fmla="*/ 225 h 451"/>
                  <a:gd name="T36" fmla="*/ 38 w 253"/>
                  <a:gd name="T37" fmla="*/ 147 h 451"/>
                  <a:gd name="T38" fmla="*/ 27 w 253"/>
                  <a:gd name="T39" fmla="*/ 111 h 451"/>
                  <a:gd name="T40" fmla="*/ 65 w 253"/>
                  <a:gd name="T41" fmla="*/ 104 h 451"/>
                  <a:gd name="T42" fmla="*/ 69 w 253"/>
                  <a:gd name="T43" fmla="*/ 53 h 451"/>
                  <a:gd name="T44" fmla="*/ 47 w 253"/>
                  <a:gd name="T45" fmla="*/ 26 h 45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53"/>
                  <a:gd name="T70" fmla="*/ 0 h 451"/>
                  <a:gd name="T71" fmla="*/ 253 w 253"/>
                  <a:gd name="T72" fmla="*/ 451 h 45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53" h="451">
                    <a:moveTo>
                      <a:pt x="47" y="26"/>
                    </a:moveTo>
                    <a:lnTo>
                      <a:pt x="192" y="0"/>
                    </a:lnTo>
                    <a:lnTo>
                      <a:pt x="215" y="56"/>
                    </a:lnTo>
                    <a:lnTo>
                      <a:pt x="245" y="286"/>
                    </a:lnTo>
                    <a:lnTo>
                      <a:pt x="253" y="317"/>
                    </a:lnTo>
                    <a:lnTo>
                      <a:pt x="230" y="378"/>
                    </a:lnTo>
                    <a:lnTo>
                      <a:pt x="230" y="420"/>
                    </a:lnTo>
                    <a:lnTo>
                      <a:pt x="204" y="415"/>
                    </a:lnTo>
                    <a:lnTo>
                      <a:pt x="205" y="451"/>
                    </a:lnTo>
                    <a:lnTo>
                      <a:pt x="178" y="436"/>
                    </a:lnTo>
                    <a:lnTo>
                      <a:pt x="164" y="441"/>
                    </a:lnTo>
                    <a:lnTo>
                      <a:pt x="143" y="438"/>
                    </a:lnTo>
                    <a:lnTo>
                      <a:pt x="128" y="384"/>
                    </a:lnTo>
                    <a:lnTo>
                      <a:pt x="98" y="367"/>
                    </a:lnTo>
                    <a:lnTo>
                      <a:pt x="98" y="309"/>
                    </a:lnTo>
                    <a:lnTo>
                      <a:pt x="69" y="317"/>
                    </a:lnTo>
                    <a:lnTo>
                      <a:pt x="52" y="274"/>
                    </a:lnTo>
                    <a:lnTo>
                      <a:pt x="0" y="225"/>
                    </a:lnTo>
                    <a:lnTo>
                      <a:pt x="38" y="147"/>
                    </a:lnTo>
                    <a:lnTo>
                      <a:pt x="27" y="111"/>
                    </a:lnTo>
                    <a:lnTo>
                      <a:pt x="65" y="104"/>
                    </a:lnTo>
                    <a:lnTo>
                      <a:pt x="69" y="53"/>
                    </a:lnTo>
                    <a:lnTo>
                      <a:pt x="47" y="26"/>
                    </a:lnTo>
                    <a:close/>
                  </a:path>
                </a:pathLst>
              </a:custGeom>
              <a:solidFill>
                <a:srgbClr val="00B050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b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Freeform 148"/>
              <p:cNvSpPr>
                <a:spLocks/>
              </p:cNvSpPr>
              <p:nvPr/>
            </p:nvSpPr>
            <p:spPr bwMode="auto">
              <a:xfrm>
                <a:off x="4206" y="1689"/>
                <a:ext cx="92" cy="196"/>
              </a:xfrm>
              <a:custGeom>
                <a:avLst/>
                <a:gdLst>
                  <a:gd name="T0" fmla="*/ 17 w 92"/>
                  <a:gd name="T1" fmla="*/ 2 h 196"/>
                  <a:gd name="T2" fmla="*/ 39 w 92"/>
                  <a:gd name="T3" fmla="*/ 0 h 196"/>
                  <a:gd name="T4" fmla="*/ 82 w 92"/>
                  <a:gd name="T5" fmla="*/ 30 h 196"/>
                  <a:gd name="T6" fmla="*/ 76 w 92"/>
                  <a:gd name="T7" fmla="*/ 53 h 196"/>
                  <a:gd name="T8" fmla="*/ 91 w 92"/>
                  <a:gd name="T9" fmla="*/ 69 h 196"/>
                  <a:gd name="T10" fmla="*/ 92 w 92"/>
                  <a:gd name="T11" fmla="*/ 160 h 196"/>
                  <a:gd name="T12" fmla="*/ 77 w 92"/>
                  <a:gd name="T13" fmla="*/ 196 h 196"/>
                  <a:gd name="T14" fmla="*/ 59 w 92"/>
                  <a:gd name="T15" fmla="*/ 183 h 196"/>
                  <a:gd name="T16" fmla="*/ 41 w 92"/>
                  <a:gd name="T17" fmla="*/ 182 h 196"/>
                  <a:gd name="T18" fmla="*/ 9 w 92"/>
                  <a:gd name="T19" fmla="*/ 163 h 196"/>
                  <a:gd name="T20" fmla="*/ 33 w 92"/>
                  <a:gd name="T21" fmla="*/ 105 h 196"/>
                  <a:gd name="T22" fmla="*/ 0 w 92"/>
                  <a:gd name="T23" fmla="*/ 75 h 196"/>
                  <a:gd name="T24" fmla="*/ 17 w 92"/>
                  <a:gd name="T25" fmla="*/ 2 h 1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2"/>
                  <a:gd name="T40" fmla="*/ 0 h 196"/>
                  <a:gd name="T41" fmla="*/ 92 w 92"/>
                  <a:gd name="T42" fmla="*/ 196 h 19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2" h="196">
                    <a:moveTo>
                      <a:pt x="17" y="2"/>
                    </a:moveTo>
                    <a:lnTo>
                      <a:pt x="39" y="0"/>
                    </a:lnTo>
                    <a:lnTo>
                      <a:pt x="82" y="30"/>
                    </a:lnTo>
                    <a:lnTo>
                      <a:pt x="76" y="53"/>
                    </a:lnTo>
                    <a:lnTo>
                      <a:pt x="91" y="69"/>
                    </a:lnTo>
                    <a:lnTo>
                      <a:pt x="92" y="160"/>
                    </a:lnTo>
                    <a:lnTo>
                      <a:pt x="77" y="196"/>
                    </a:lnTo>
                    <a:lnTo>
                      <a:pt x="59" y="183"/>
                    </a:lnTo>
                    <a:lnTo>
                      <a:pt x="41" y="182"/>
                    </a:lnTo>
                    <a:lnTo>
                      <a:pt x="9" y="163"/>
                    </a:lnTo>
                    <a:lnTo>
                      <a:pt x="33" y="105"/>
                    </a:lnTo>
                    <a:lnTo>
                      <a:pt x="0" y="75"/>
                    </a:lnTo>
                    <a:lnTo>
                      <a:pt x="17" y="2"/>
                    </a:lnTo>
                    <a:close/>
                  </a:path>
                </a:pathLst>
              </a:custGeom>
              <a:grpFill/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b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149"/>
              <p:cNvSpPr>
                <a:spLocks/>
              </p:cNvSpPr>
              <p:nvPr/>
            </p:nvSpPr>
            <p:spPr bwMode="auto">
              <a:xfrm>
                <a:off x="4277" y="1604"/>
                <a:ext cx="113" cy="93"/>
              </a:xfrm>
              <a:custGeom>
                <a:avLst/>
                <a:gdLst>
                  <a:gd name="T0" fmla="*/ 0 w 113"/>
                  <a:gd name="T1" fmla="*/ 23 h 93"/>
                  <a:gd name="T2" fmla="*/ 87 w 113"/>
                  <a:gd name="T3" fmla="*/ 0 h 93"/>
                  <a:gd name="T4" fmla="*/ 113 w 113"/>
                  <a:gd name="T5" fmla="*/ 42 h 93"/>
                  <a:gd name="T6" fmla="*/ 98 w 113"/>
                  <a:gd name="T7" fmla="*/ 61 h 93"/>
                  <a:gd name="T8" fmla="*/ 70 w 113"/>
                  <a:gd name="T9" fmla="*/ 54 h 93"/>
                  <a:gd name="T10" fmla="*/ 28 w 113"/>
                  <a:gd name="T11" fmla="*/ 93 h 93"/>
                  <a:gd name="T12" fmla="*/ 5 w 113"/>
                  <a:gd name="T13" fmla="*/ 73 h 93"/>
                  <a:gd name="T14" fmla="*/ 0 w 113"/>
                  <a:gd name="T15" fmla="*/ 23 h 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3"/>
                  <a:gd name="T25" fmla="*/ 0 h 93"/>
                  <a:gd name="T26" fmla="*/ 113 w 113"/>
                  <a:gd name="T27" fmla="*/ 93 h 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3" h="93">
                    <a:moveTo>
                      <a:pt x="0" y="23"/>
                    </a:moveTo>
                    <a:lnTo>
                      <a:pt x="87" y="0"/>
                    </a:lnTo>
                    <a:lnTo>
                      <a:pt x="113" y="42"/>
                    </a:lnTo>
                    <a:lnTo>
                      <a:pt x="98" y="61"/>
                    </a:lnTo>
                    <a:lnTo>
                      <a:pt x="70" y="54"/>
                    </a:lnTo>
                    <a:lnTo>
                      <a:pt x="28" y="93"/>
                    </a:lnTo>
                    <a:lnTo>
                      <a:pt x="5" y="7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B050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b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150"/>
              <p:cNvSpPr>
                <a:spLocks/>
              </p:cNvSpPr>
              <p:nvPr/>
            </p:nvSpPr>
            <p:spPr bwMode="auto">
              <a:xfrm>
                <a:off x="4364" y="1595"/>
                <a:ext cx="57" cy="51"/>
              </a:xfrm>
              <a:custGeom>
                <a:avLst/>
                <a:gdLst>
                  <a:gd name="T0" fmla="*/ 0 w 57"/>
                  <a:gd name="T1" fmla="*/ 9 h 51"/>
                  <a:gd name="T2" fmla="*/ 24 w 57"/>
                  <a:gd name="T3" fmla="*/ 0 h 51"/>
                  <a:gd name="T4" fmla="*/ 57 w 57"/>
                  <a:gd name="T5" fmla="*/ 26 h 51"/>
                  <a:gd name="T6" fmla="*/ 50 w 57"/>
                  <a:gd name="T7" fmla="*/ 33 h 51"/>
                  <a:gd name="T8" fmla="*/ 34 w 57"/>
                  <a:gd name="T9" fmla="*/ 33 h 51"/>
                  <a:gd name="T10" fmla="*/ 26 w 57"/>
                  <a:gd name="T11" fmla="*/ 51 h 51"/>
                  <a:gd name="T12" fmla="*/ 0 w 57"/>
                  <a:gd name="T13" fmla="*/ 9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51"/>
                  <a:gd name="T23" fmla="*/ 57 w 57"/>
                  <a:gd name="T24" fmla="*/ 51 h 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51">
                    <a:moveTo>
                      <a:pt x="0" y="9"/>
                    </a:moveTo>
                    <a:lnTo>
                      <a:pt x="24" y="0"/>
                    </a:lnTo>
                    <a:lnTo>
                      <a:pt x="57" y="26"/>
                    </a:lnTo>
                    <a:lnTo>
                      <a:pt x="50" y="33"/>
                    </a:lnTo>
                    <a:lnTo>
                      <a:pt x="34" y="33"/>
                    </a:lnTo>
                    <a:lnTo>
                      <a:pt x="26" y="51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b="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2049042" y="2637628"/>
              <a:ext cx="771111" cy="586115"/>
            </a:xfrm>
            <a:custGeom>
              <a:avLst/>
              <a:gdLst>
                <a:gd name="T0" fmla="*/ 134 w 389"/>
                <a:gd name="T1" fmla="*/ 0 h 307"/>
                <a:gd name="T2" fmla="*/ 245 w 389"/>
                <a:gd name="T3" fmla="*/ 24 h 307"/>
                <a:gd name="T4" fmla="*/ 328 w 389"/>
                <a:gd name="T5" fmla="*/ 39 h 307"/>
                <a:gd name="T6" fmla="*/ 369 w 389"/>
                <a:gd name="T7" fmla="*/ 46 h 307"/>
                <a:gd name="T8" fmla="*/ 411 w 389"/>
                <a:gd name="T9" fmla="*/ 51 h 307"/>
                <a:gd name="T10" fmla="*/ 466 w 389"/>
                <a:gd name="T11" fmla="*/ 59 h 307"/>
                <a:gd name="T12" fmla="*/ 535 w 389"/>
                <a:gd name="T13" fmla="*/ 68 h 307"/>
                <a:gd name="T14" fmla="*/ 489 w 389"/>
                <a:gd name="T15" fmla="*/ 307 h 307"/>
                <a:gd name="T16" fmla="*/ 282 w 389"/>
                <a:gd name="T17" fmla="*/ 273 h 307"/>
                <a:gd name="T18" fmla="*/ 255 w 389"/>
                <a:gd name="T19" fmla="*/ 288 h 307"/>
                <a:gd name="T20" fmla="*/ 216 w 389"/>
                <a:gd name="T21" fmla="*/ 265 h 307"/>
                <a:gd name="T22" fmla="*/ 184 w 389"/>
                <a:gd name="T23" fmla="*/ 288 h 307"/>
                <a:gd name="T24" fmla="*/ 154 w 389"/>
                <a:gd name="T25" fmla="*/ 268 h 307"/>
                <a:gd name="T26" fmla="*/ 68 w 389"/>
                <a:gd name="T27" fmla="*/ 265 h 307"/>
                <a:gd name="T28" fmla="*/ 81 w 389"/>
                <a:gd name="T29" fmla="*/ 226 h 307"/>
                <a:gd name="T30" fmla="*/ 18 w 389"/>
                <a:gd name="T31" fmla="*/ 222 h 307"/>
                <a:gd name="T32" fmla="*/ 13 w 389"/>
                <a:gd name="T33" fmla="*/ 200 h 307"/>
                <a:gd name="T34" fmla="*/ 25 w 389"/>
                <a:gd name="T35" fmla="*/ 177 h 307"/>
                <a:gd name="T36" fmla="*/ 11 w 389"/>
                <a:gd name="T37" fmla="*/ 155 h 307"/>
                <a:gd name="T38" fmla="*/ 12 w 389"/>
                <a:gd name="T39" fmla="*/ 96 h 307"/>
                <a:gd name="T40" fmla="*/ 0 w 389"/>
                <a:gd name="T41" fmla="*/ 50 h 307"/>
                <a:gd name="T42" fmla="*/ 5 w 389"/>
                <a:gd name="T43" fmla="*/ 32 h 307"/>
                <a:gd name="T44" fmla="*/ 34 w 389"/>
                <a:gd name="T45" fmla="*/ 39 h 307"/>
                <a:gd name="T46" fmla="*/ 63 w 389"/>
                <a:gd name="T47" fmla="*/ 66 h 307"/>
                <a:gd name="T48" fmla="*/ 115 w 389"/>
                <a:gd name="T49" fmla="*/ 72 h 307"/>
                <a:gd name="T50" fmla="*/ 129 w 389"/>
                <a:gd name="T51" fmla="*/ 94 h 307"/>
                <a:gd name="T52" fmla="*/ 103 w 389"/>
                <a:gd name="T53" fmla="*/ 94 h 307"/>
                <a:gd name="T54" fmla="*/ 100 w 389"/>
                <a:gd name="T55" fmla="*/ 113 h 307"/>
                <a:gd name="T56" fmla="*/ 115 w 389"/>
                <a:gd name="T57" fmla="*/ 115 h 307"/>
                <a:gd name="T58" fmla="*/ 120 w 389"/>
                <a:gd name="T59" fmla="*/ 134 h 307"/>
                <a:gd name="T60" fmla="*/ 89 w 389"/>
                <a:gd name="T61" fmla="*/ 148 h 307"/>
                <a:gd name="T62" fmla="*/ 89 w 389"/>
                <a:gd name="T63" fmla="*/ 161 h 307"/>
                <a:gd name="T64" fmla="*/ 124 w 389"/>
                <a:gd name="T65" fmla="*/ 161 h 307"/>
                <a:gd name="T66" fmla="*/ 134 w 389"/>
                <a:gd name="T67" fmla="*/ 128 h 307"/>
                <a:gd name="T68" fmla="*/ 162 w 389"/>
                <a:gd name="T69" fmla="*/ 108 h 307"/>
                <a:gd name="T70" fmla="*/ 129 w 389"/>
                <a:gd name="T71" fmla="*/ 57 h 307"/>
                <a:gd name="T72" fmla="*/ 150 w 389"/>
                <a:gd name="T73" fmla="*/ 40 h 307"/>
                <a:gd name="T74" fmla="*/ 134 w 389"/>
                <a:gd name="T75" fmla="*/ 0 h 3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89"/>
                <a:gd name="T115" fmla="*/ 0 h 307"/>
                <a:gd name="T116" fmla="*/ 389 w 389"/>
                <a:gd name="T117" fmla="*/ 307 h 30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89" h="307">
                  <a:moveTo>
                    <a:pt x="98" y="0"/>
                  </a:moveTo>
                  <a:lnTo>
                    <a:pt x="178" y="24"/>
                  </a:lnTo>
                  <a:lnTo>
                    <a:pt x="239" y="39"/>
                  </a:lnTo>
                  <a:lnTo>
                    <a:pt x="269" y="46"/>
                  </a:lnTo>
                  <a:lnTo>
                    <a:pt x="299" y="51"/>
                  </a:lnTo>
                  <a:lnTo>
                    <a:pt x="340" y="59"/>
                  </a:lnTo>
                  <a:lnTo>
                    <a:pt x="389" y="68"/>
                  </a:lnTo>
                  <a:lnTo>
                    <a:pt x="357" y="307"/>
                  </a:lnTo>
                  <a:lnTo>
                    <a:pt x="206" y="273"/>
                  </a:lnTo>
                  <a:lnTo>
                    <a:pt x="186" y="288"/>
                  </a:lnTo>
                  <a:lnTo>
                    <a:pt x="158" y="265"/>
                  </a:lnTo>
                  <a:lnTo>
                    <a:pt x="134" y="288"/>
                  </a:lnTo>
                  <a:lnTo>
                    <a:pt x="112" y="268"/>
                  </a:lnTo>
                  <a:lnTo>
                    <a:pt x="50" y="265"/>
                  </a:lnTo>
                  <a:lnTo>
                    <a:pt x="59" y="226"/>
                  </a:lnTo>
                  <a:lnTo>
                    <a:pt x="14" y="222"/>
                  </a:lnTo>
                  <a:lnTo>
                    <a:pt x="9" y="200"/>
                  </a:lnTo>
                  <a:lnTo>
                    <a:pt x="18" y="177"/>
                  </a:lnTo>
                  <a:lnTo>
                    <a:pt x="7" y="155"/>
                  </a:lnTo>
                  <a:lnTo>
                    <a:pt x="8" y="96"/>
                  </a:lnTo>
                  <a:lnTo>
                    <a:pt x="0" y="50"/>
                  </a:lnTo>
                  <a:lnTo>
                    <a:pt x="5" y="32"/>
                  </a:lnTo>
                  <a:lnTo>
                    <a:pt x="25" y="39"/>
                  </a:lnTo>
                  <a:lnTo>
                    <a:pt x="46" y="66"/>
                  </a:lnTo>
                  <a:lnTo>
                    <a:pt x="84" y="72"/>
                  </a:lnTo>
                  <a:lnTo>
                    <a:pt x="94" y="94"/>
                  </a:lnTo>
                  <a:lnTo>
                    <a:pt x="75" y="94"/>
                  </a:lnTo>
                  <a:lnTo>
                    <a:pt x="73" y="113"/>
                  </a:lnTo>
                  <a:lnTo>
                    <a:pt x="84" y="115"/>
                  </a:lnTo>
                  <a:lnTo>
                    <a:pt x="88" y="134"/>
                  </a:lnTo>
                  <a:lnTo>
                    <a:pt x="65" y="148"/>
                  </a:lnTo>
                  <a:lnTo>
                    <a:pt x="65" y="161"/>
                  </a:lnTo>
                  <a:lnTo>
                    <a:pt x="91" y="161"/>
                  </a:lnTo>
                  <a:lnTo>
                    <a:pt x="98" y="128"/>
                  </a:lnTo>
                  <a:lnTo>
                    <a:pt x="118" y="108"/>
                  </a:lnTo>
                  <a:lnTo>
                    <a:pt x="94" y="57"/>
                  </a:lnTo>
                  <a:lnTo>
                    <a:pt x="109" y="4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C00000"/>
            </a:soli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5pPr>
              <a:lvl6pPr marL="22860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6pPr>
              <a:lvl7pPr marL="27432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7pPr>
              <a:lvl8pPr marL="32004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8pPr>
              <a:lvl9pPr marL="36576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0" dirty="0">
                <a:solidFill>
                  <a:srgbClr val="000000"/>
                </a:solidFill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1865364" y="3061287"/>
              <a:ext cx="964717" cy="762906"/>
            </a:xfrm>
            <a:custGeom>
              <a:avLst/>
              <a:gdLst>
                <a:gd name="T0" fmla="*/ 147 w 485"/>
                <a:gd name="T1" fmla="*/ 0 h 399"/>
                <a:gd name="T2" fmla="*/ 127 w 485"/>
                <a:gd name="T3" fmla="*/ 9 h 399"/>
                <a:gd name="T4" fmla="*/ 115 w 485"/>
                <a:gd name="T5" fmla="*/ 44 h 399"/>
                <a:gd name="T6" fmla="*/ 102 w 485"/>
                <a:gd name="T7" fmla="*/ 73 h 399"/>
                <a:gd name="T8" fmla="*/ 94 w 485"/>
                <a:gd name="T9" fmla="*/ 97 h 399"/>
                <a:gd name="T10" fmla="*/ 81 w 485"/>
                <a:gd name="T11" fmla="*/ 123 h 399"/>
                <a:gd name="T12" fmla="*/ 67 w 485"/>
                <a:gd name="T13" fmla="*/ 149 h 399"/>
                <a:gd name="T14" fmla="*/ 50 w 485"/>
                <a:gd name="T15" fmla="*/ 177 h 399"/>
                <a:gd name="T16" fmla="*/ 26 w 485"/>
                <a:gd name="T17" fmla="*/ 210 h 399"/>
                <a:gd name="T18" fmla="*/ 0 w 485"/>
                <a:gd name="T19" fmla="*/ 241 h 399"/>
                <a:gd name="T20" fmla="*/ 0 w 485"/>
                <a:gd name="T21" fmla="*/ 311 h 399"/>
                <a:gd name="T22" fmla="*/ 376 w 485"/>
                <a:gd name="T23" fmla="*/ 371 h 399"/>
                <a:gd name="T24" fmla="*/ 552 w 485"/>
                <a:gd name="T25" fmla="*/ 399 h 399"/>
                <a:gd name="T26" fmla="*/ 587 w 485"/>
                <a:gd name="T27" fmla="*/ 260 h 399"/>
                <a:gd name="T28" fmla="*/ 610 w 485"/>
                <a:gd name="T29" fmla="*/ 249 h 399"/>
                <a:gd name="T30" fmla="*/ 588 w 485"/>
                <a:gd name="T31" fmla="*/ 218 h 399"/>
                <a:gd name="T32" fmla="*/ 600 w 485"/>
                <a:gd name="T33" fmla="*/ 186 h 399"/>
                <a:gd name="T34" fmla="*/ 670 w 485"/>
                <a:gd name="T35" fmla="*/ 133 h 399"/>
                <a:gd name="T36" fmla="*/ 621 w 485"/>
                <a:gd name="T37" fmla="*/ 85 h 399"/>
                <a:gd name="T38" fmla="*/ 412 w 485"/>
                <a:gd name="T39" fmla="*/ 51 h 399"/>
                <a:gd name="T40" fmla="*/ 386 w 485"/>
                <a:gd name="T41" fmla="*/ 65 h 399"/>
                <a:gd name="T42" fmla="*/ 346 w 485"/>
                <a:gd name="T43" fmla="*/ 42 h 399"/>
                <a:gd name="T44" fmla="*/ 312 w 485"/>
                <a:gd name="T45" fmla="*/ 66 h 399"/>
                <a:gd name="T46" fmla="*/ 281 w 485"/>
                <a:gd name="T47" fmla="*/ 42 h 399"/>
                <a:gd name="T48" fmla="*/ 197 w 485"/>
                <a:gd name="T49" fmla="*/ 43 h 399"/>
                <a:gd name="T50" fmla="*/ 209 w 485"/>
                <a:gd name="T51" fmla="*/ 4 h 399"/>
                <a:gd name="T52" fmla="*/ 147 w 485"/>
                <a:gd name="T53" fmla="*/ 0 h 39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5"/>
                <a:gd name="T82" fmla="*/ 0 h 399"/>
                <a:gd name="T83" fmla="*/ 485 w 485"/>
                <a:gd name="T84" fmla="*/ 399 h 39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5" h="399">
                  <a:moveTo>
                    <a:pt x="106" y="0"/>
                  </a:moveTo>
                  <a:lnTo>
                    <a:pt x="92" y="9"/>
                  </a:lnTo>
                  <a:lnTo>
                    <a:pt x="83" y="44"/>
                  </a:lnTo>
                  <a:lnTo>
                    <a:pt x="74" y="73"/>
                  </a:lnTo>
                  <a:lnTo>
                    <a:pt x="68" y="97"/>
                  </a:lnTo>
                  <a:lnTo>
                    <a:pt x="59" y="123"/>
                  </a:lnTo>
                  <a:lnTo>
                    <a:pt x="49" y="149"/>
                  </a:lnTo>
                  <a:lnTo>
                    <a:pt x="36" y="177"/>
                  </a:lnTo>
                  <a:lnTo>
                    <a:pt x="18" y="210"/>
                  </a:lnTo>
                  <a:lnTo>
                    <a:pt x="0" y="241"/>
                  </a:lnTo>
                  <a:lnTo>
                    <a:pt x="0" y="311"/>
                  </a:lnTo>
                  <a:lnTo>
                    <a:pt x="272" y="371"/>
                  </a:lnTo>
                  <a:lnTo>
                    <a:pt x="398" y="399"/>
                  </a:lnTo>
                  <a:lnTo>
                    <a:pt x="424" y="260"/>
                  </a:lnTo>
                  <a:lnTo>
                    <a:pt x="441" y="249"/>
                  </a:lnTo>
                  <a:lnTo>
                    <a:pt x="425" y="218"/>
                  </a:lnTo>
                  <a:lnTo>
                    <a:pt x="433" y="186"/>
                  </a:lnTo>
                  <a:lnTo>
                    <a:pt x="485" y="133"/>
                  </a:lnTo>
                  <a:lnTo>
                    <a:pt x="449" y="85"/>
                  </a:lnTo>
                  <a:lnTo>
                    <a:pt x="298" y="51"/>
                  </a:lnTo>
                  <a:lnTo>
                    <a:pt x="278" y="65"/>
                  </a:lnTo>
                  <a:lnTo>
                    <a:pt x="250" y="42"/>
                  </a:lnTo>
                  <a:lnTo>
                    <a:pt x="226" y="66"/>
                  </a:lnTo>
                  <a:lnTo>
                    <a:pt x="203" y="42"/>
                  </a:lnTo>
                  <a:lnTo>
                    <a:pt x="143" y="43"/>
                  </a:lnTo>
                  <a:lnTo>
                    <a:pt x="151" y="4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5pPr>
              <a:lvl6pPr marL="22860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6pPr>
              <a:lvl7pPr marL="27432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7pPr>
              <a:lvl8pPr marL="32004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8pPr>
              <a:lvl9pPr marL="36576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0" dirty="0">
                <a:solidFill>
                  <a:srgbClr val="000000"/>
                </a:solidFill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1785937" y="3652182"/>
              <a:ext cx="1017668" cy="1624559"/>
            </a:xfrm>
            <a:custGeom>
              <a:avLst/>
              <a:gdLst>
                <a:gd name="T0" fmla="*/ 55 w 512"/>
                <a:gd name="T1" fmla="*/ 0 h 850"/>
                <a:gd name="T2" fmla="*/ 379 w 512"/>
                <a:gd name="T3" fmla="*/ 50 h 850"/>
                <a:gd name="T4" fmla="*/ 308 w 512"/>
                <a:gd name="T5" fmla="*/ 300 h 850"/>
                <a:gd name="T6" fmla="*/ 673 w 512"/>
                <a:gd name="T7" fmla="*/ 681 h 850"/>
                <a:gd name="T8" fmla="*/ 708 w 512"/>
                <a:gd name="T9" fmla="*/ 730 h 850"/>
                <a:gd name="T10" fmla="*/ 672 w 512"/>
                <a:gd name="T11" fmla="*/ 753 h 850"/>
                <a:gd name="T12" fmla="*/ 651 w 512"/>
                <a:gd name="T13" fmla="*/ 795 h 850"/>
                <a:gd name="T14" fmla="*/ 628 w 512"/>
                <a:gd name="T15" fmla="*/ 820 h 850"/>
                <a:gd name="T16" fmla="*/ 653 w 512"/>
                <a:gd name="T17" fmla="*/ 842 h 850"/>
                <a:gd name="T18" fmla="*/ 612 w 512"/>
                <a:gd name="T19" fmla="*/ 850 h 850"/>
                <a:gd name="T20" fmla="*/ 398 w 512"/>
                <a:gd name="T21" fmla="*/ 844 h 850"/>
                <a:gd name="T22" fmla="*/ 384 w 512"/>
                <a:gd name="T23" fmla="*/ 794 h 850"/>
                <a:gd name="T24" fmla="*/ 348 w 512"/>
                <a:gd name="T25" fmla="*/ 758 h 850"/>
                <a:gd name="T26" fmla="*/ 320 w 512"/>
                <a:gd name="T27" fmla="*/ 745 h 850"/>
                <a:gd name="T28" fmla="*/ 313 w 512"/>
                <a:gd name="T29" fmla="*/ 719 h 850"/>
                <a:gd name="T30" fmla="*/ 291 w 512"/>
                <a:gd name="T31" fmla="*/ 705 h 850"/>
                <a:gd name="T32" fmla="*/ 268 w 512"/>
                <a:gd name="T33" fmla="*/ 687 h 850"/>
                <a:gd name="T34" fmla="*/ 260 w 512"/>
                <a:gd name="T35" fmla="*/ 667 h 850"/>
                <a:gd name="T36" fmla="*/ 240 w 512"/>
                <a:gd name="T37" fmla="*/ 654 h 850"/>
                <a:gd name="T38" fmla="*/ 207 w 512"/>
                <a:gd name="T39" fmla="*/ 661 h 850"/>
                <a:gd name="T40" fmla="*/ 168 w 512"/>
                <a:gd name="T41" fmla="*/ 651 h 850"/>
                <a:gd name="T42" fmla="*/ 168 w 512"/>
                <a:gd name="T43" fmla="*/ 640 h 850"/>
                <a:gd name="T44" fmla="*/ 167 w 512"/>
                <a:gd name="T45" fmla="*/ 617 h 850"/>
                <a:gd name="T46" fmla="*/ 152 w 512"/>
                <a:gd name="T47" fmla="*/ 591 h 850"/>
                <a:gd name="T48" fmla="*/ 151 w 512"/>
                <a:gd name="T49" fmla="*/ 570 h 850"/>
                <a:gd name="T50" fmla="*/ 134 w 512"/>
                <a:gd name="T51" fmla="*/ 551 h 850"/>
                <a:gd name="T52" fmla="*/ 138 w 512"/>
                <a:gd name="T53" fmla="*/ 533 h 850"/>
                <a:gd name="T54" fmla="*/ 92 w 512"/>
                <a:gd name="T55" fmla="*/ 490 h 850"/>
                <a:gd name="T56" fmla="*/ 92 w 512"/>
                <a:gd name="T57" fmla="*/ 465 h 850"/>
                <a:gd name="T58" fmla="*/ 115 w 512"/>
                <a:gd name="T59" fmla="*/ 456 h 850"/>
                <a:gd name="T60" fmla="*/ 115 w 512"/>
                <a:gd name="T61" fmla="*/ 440 h 850"/>
                <a:gd name="T62" fmla="*/ 92 w 512"/>
                <a:gd name="T63" fmla="*/ 436 h 850"/>
                <a:gd name="T64" fmla="*/ 80 w 512"/>
                <a:gd name="T65" fmla="*/ 412 h 850"/>
                <a:gd name="T66" fmla="*/ 69 w 512"/>
                <a:gd name="T67" fmla="*/ 371 h 850"/>
                <a:gd name="T68" fmla="*/ 103 w 512"/>
                <a:gd name="T69" fmla="*/ 393 h 850"/>
                <a:gd name="T70" fmla="*/ 89 w 512"/>
                <a:gd name="T71" fmla="*/ 364 h 850"/>
                <a:gd name="T72" fmla="*/ 115 w 512"/>
                <a:gd name="T73" fmla="*/ 364 h 850"/>
                <a:gd name="T74" fmla="*/ 115 w 512"/>
                <a:gd name="T75" fmla="*/ 343 h 850"/>
                <a:gd name="T76" fmla="*/ 89 w 512"/>
                <a:gd name="T77" fmla="*/ 329 h 850"/>
                <a:gd name="T78" fmla="*/ 78 w 512"/>
                <a:gd name="T79" fmla="*/ 349 h 850"/>
                <a:gd name="T80" fmla="*/ 55 w 512"/>
                <a:gd name="T81" fmla="*/ 342 h 850"/>
                <a:gd name="T82" fmla="*/ 11 w 512"/>
                <a:gd name="T83" fmla="*/ 246 h 850"/>
                <a:gd name="T84" fmla="*/ 22 w 512"/>
                <a:gd name="T85" fmla="*/ 178 h 850"/>
                <a:gd name="T86" fmla="*/ 0 w 512"/>
                <a:gd name="T87" fmla="*/ 139 h 850"/>
                <a:gd name="T88" fmla="*/ 12 w 512"/>
                <a:gd name="T89" fmla="*/ 110 h 850"/>
                <a:gd name="T90" fmla="*/ 33 w 512"/>
                <a:gd name="T91" fmla="*/ 104 h 850"/>
                <a:gd name="T92" fmla="*/ 55 w 512"/>
                <a:gd name="T93" fmla="*/ 57 h 850"/>
                <a:gd name="T94" fmla="*/ 55 w 512"/>
                <a:gd name="T95" fmla="*/ 0 h 8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12"/>
                <a:gd name="T145" fmla="*/ 0 h 850"/>
                <a:gd name="T146" fmla="*/ 512 w 512"/>
                <a:gd name="T147" fmla="*/ 850 h 8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12" h="850">
                  <a:moveTo>
                    <a:pt x="40" y="0"/>
                  </a:moveTo>
                  <a:lnTo>
                    <a:pt x="275" y="50"/>
                  </a:lnTo>
                  <a:lnTo>
                    <a:pt x="223" y="300"/>
                  </a:lnTo>
                  <a:lnTo>
                    <a:pt x="488" y="681"/>
                  </a:lnTo>
                  <a:lnTo>
                    <a:pt x="512" y="730"/>
                  </a:lnTo>
                  <a:lnTo>
                    <a:pt x="487" y="753"/>
                  </a:lnTo>
                  <a:lnTo>
                    <a:pt x="471" y="795"/>
                  </a:lnTo>
                  <a:lnTo>
                    <a:pt x="455" y="820"/>
                  </a:lnTo>
                  <a:lnTo>
                    <a:pt x="472" y="842"/>
                  </a:lnTo>
                  <a:lnTo>
                    <a:pt x="444" y="850"/>
                  </a:lnTo>
                  <a:lnTo>
                    <a:pt x="289" y="844"/>
                  </a:lnTo>
                  <a:lnTo>
                    <a:pt x="279" y="794"/>
                  </a:lnTo>
                  <a:lnTo>
                    <a:pt x="252" y="758"/>
                  </a:lnTo>
                  <a:lnTo>
                    <a:pt x="232" y="745"/>
                  </a:lnTo>
                  <a:lnTo>
                    <a:pt x="227" y="719"/>
                  </a:lnTo>
                  <a:lnTo>
                    <a:pt x="210" y="705"/>
                  </a:lnTo>
                  <a:lnTo>
                    <a:pt x="194" y="687"/>
                  </a:lnTo>
                  <a:lnTo>
                    <a:pt x="188" y="667"/>
                  </a:lnTo>
                  <a:lnTo>
                    <a:pt x="173" y="654"/>
                  </a:lnTo>
                  <a:lnTo>
                    <a:pt x="149" y="661"/>
                  </a:lnTo>
                  <a:lnTo>
                    <a:pt x="122" y="651"/>
                  </a:lnTo>
                  <a:lnTo>
                    <a:pt x="122" y="640"/>
                  </a:lnTo>
                  <a:lnTo>
                    <a:pt x="121" y="617"/>
                  </a:lnTo>
                  <a:lnTo>
                    <a:pt x="110" y="591"/>
                  </a:lnTo>
                  <a:lnTo>
                    <a:pt x="109" y="570"/>
                  </a:lnTo>
                  <a:lnTo>
                    <a:pt x="97" y="551"/>
                  </a:lnTo>
                  <a:lnTo>
                    <a:pt x="100" y="533"/>
                  </a:lnTo>
                  <a:lnTo>
                    <a:pt x="66" y="490"/>
                  </a:lnTo>
                  <a:lnTo>
                    <a:pt x="66" y="465"/>
                  </a:lnTo>
                  <a:lnTo>
                    <a:pt x="83" y="456"/>
                  </a:lnTo>
                  <a:lnTo>
                    <a:pt x="83" y="440"/>
                  </a:lnTo>
                  <a:lnTo>
                    <a:pt x="66" y="436"/>
                  </a:lnTo>
                  <a:lnTo>
                    <a:pt x="58" y="412"/>
                  </a:lnTo>
                  <a:lnTo>
                    <a:pt x="50" y="371"/>
                  </a:lnTo>
                  <a:lnTo>
                    <a:pt x="75" y="393"/>
                  </a:lnTo>
                  <a:lnTo>
                    <a:pt x="65" y="364"/>
                  </a:lnTo>
                  <a:lnTo>
                    <a:pt x="83" y="364"/>
                  </a:lnTo>
                  <a:lnTo>
                    <a:pt x="83" y="343"/>
                  </a:lnTo>
                  <a:lnTo>
                    <a:pt x="65" y="329"/>
                  </a:lnTo>
                  <a:lnTo>
                    <a:pt x="56" y="349"/>
                  </a:lnTo>
                  <a:lnTo>
                    <a:pt x="40" y="342"/>
                  </a:lnTo>
                  <a:lnTo>
                    <a:pt x="7" y="246"/>
                  </a:lnTo>
                  <a:lnTo>
                    <a:pt x="16" y="178"/>
                  </a:lnTo>
                  <a:lnTo>
                    <a:pt x="0" y="139"/>
                  </a:lnTo>
                  <a:lnTo>
                    <a:pt x="8" y="110"/>
                  </a:lnTo>
                  <a:lnTo>
                    <a:pt x="24" y="104"/>
                  </a:lnTo>
                  <a:lnTo>
                    <a:pt x="40" y="5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00000"/>
            </a:soli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5pPr>
              <a:lvl6pPr marL="22860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6pPr>
              <a:lvl7pPr marL="27432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7pPr>
              <a:lvl8pPr marL="32004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8pPr>
              <a:lvl9pPr marL="36576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0" dirty="0">
                <a:solidFill>
                  <a:srgbClr val="000000"/>
                </a:solidFill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2653024" y="2765044"/>
              <a:ext cx="694993" cy="1162675"/>
            </a:xfrm>
            <a:custGeom>
              <a:avLst/>
              <a:gdLst>
                <a:gd name="T0" fmla="*/ 117 w 349"/>
                <a:gd name="T1" fmla="*/ 0 h 608"/>
                <a:gd name="T2" fmla="*/ 72 w 349"/>
                <a:gd name="T3" fmla="*/ 238 h 608"/>
                <a:gd name="T4" fmla="*/ 118 w 349"/>
                <a:gd name="T5" fmla="*/ 288 h 608"/>
                <a:gd name="T6" fmla="*/ 47 w 349"/>
                <a:gd name="T7" fmla="*/ 341 h 608"/>
                <a:gd name="T8" fmla="*/ 37 w 349"/>
                <a:gd name="T9" fmla="*/ 378 h 608"/>
                <a:gd name="T10" fmla="*/ 58 w 349"/>
                <a:gd name="T11" fmla="*/ 404 h 608"/>
                <a:gd name="T12" fmla="*/ 37 w 349"/>
                <a:gd name="T13" fmla="*/ 416 h 608"/>
                <a:gd name="T14" fmla="*/ 0 w 349"/>
                <a:gd name="T15" fmla="*/ 554 h 608"/>
                <a:gd name="T16" fmla="*/ 230 w 349"/>
                <a:gd name="T17" fmla="*/ 586 h 608"/>
                <a:gd name="T18" fmla="*/ 451 w 349"/>
                <a:gd name="T19" fmla="*/ 608 h 608"/>
                <a:gd name="T20" fmla="*/ 472 w 349"/>
                <a:gd name="T21" fmla="*/ 482 h 608"/>
                <a:gd name="T22" fmla="*/ 485 w 349"/>
                <a:gd name="T23" fmla="*/ 413 h 608"/>
                <a:gd name="T24" fmla="*/ 464 w 349"/>
                <a:gd name="T25" fmla="*/ 388 h 608"/>
                <a:gd name="T26" fmla="*/ 414 w 349"/>
                <a:gd name="T27" fmla="*/ 395 h 608"/>
                <a:gd name="T28" fmla="*/ 346 w 349"/>
                <a:gd name="T29" fmla="*/ 401 h 608"/>
                <a:gd name="T30" fmla="*/ 338 w 349"/>
                <a:gd name="T31" fmla="*/ 345 h 608"/>
                <a:gd name="T32" fmla="*/ 257 w 349"/>
                <a:gd name="T33" fmla="*/ 299 h 608"/>
                <a:gd name="T34" fmla="*/ 268 w 349"/>
                <a:gd name="T35" fmla="*/ 270 h 608"/>
                <a:gd name="T36" fmla="*/ 275 w 349"/>
                <a:gd name="T37" fmla="*/ 218 h 608"/>
                <a:gd name="T38" fmla="*/ 175 w 349"/>
                <a:gd name="T39" fmla="*/ 106 h 608"/>
                <a:gd name="T40" fmla="*/ 188 w 349"/>
                <a:gd name="T41" fmla="*/ 7 h 608"/>
                <a:gd name="T42" fmla="*/ 117 w 349"/>
                <a:gd name="T43" fmla="*/ 0 h 60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49"/>
                <a:gd name="T67" fmla="*/ 0 h 608"/>
                <a:gd name="T68" fmla="*/ 349 w 349"/>
                <a:gd name="T69" fmla="*/ 608 h 60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49" h="608">
                  <a:moveTo>
                    <a:pt x="84" y="0"/>
                  </a:moveTo>
                  <a:lnTo>
                    <a:pt x="52" y="238"/>
                  </a:lnTo>
                  <a:lnTo>
                    <a:pt x="85" y="288"/>
                  </a:lnTo>
                  <a:lnTo>
                    <a:pt x="34" y="341"/>
                  </a:lnTo>
                  <a:lnTo>
                    <a:pt x="27" y="378"/>
                  </a:lnTo>
                  <a:lnTo>
                    <a:pt x="41" y="404"/>
                  </a:lnTo>
                  <a:lnTo>
                    <a:pt x="27" y="416"/>
                  </a:lnTo>
                  <a:lnTo>
                    <a:pt x="0" y="554"/>
                  </a:lnTo>
                  <a:lnTo>
                    <a:pt x="166" y="586"/>
                  </a:lnTo>
                  <a:lnTo>
                    <a:pt x="324" y="608"/>
                  </a:lnTo>
                  <a:lnTo>
                    <a:pt x="340" y="482"/>
                  </a:lnTo>
                  <a:lnTo>
                    <a:pt x="349" y="413"/>
                  </a:lnTo>
                  <a:lnTo>
                    <a:pt x="333" y="388"/>
                  </a:lnTo>
                  <a:lnTo>
                    <a:pt x="297" y="395"/>
                  </a:lnTo>
                  <a:lnTo>
                    <a:pt x="250" y="401"/>
                  </a:lnTo>
                  <a:lnTo>
                    <a:pt x="242" y="345"/>
                  </a:lnTo>
                  <a:lnTo>
                    <a:pt x="185" y="299"/>
                  </a:lnTo>
                  <a:lnTo>
                    <a:pt x="192" y="270"/>
                  </a:lnTo>
                  <a:lnTo>
                    <a:pt x="198" y="218"/>
                  </a:lnTo>
                  <a:lnTo>
                    <a:pt x="125" y="106"/>
                  </a:lnTo>
                  <a:lnTo>
                    <a:pt x="134" y="7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5pPr>
              <a:lvl6pPr marL="22860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6pPr>
              <a:lvl7pPr marL="27432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7pPr>
              <a:lvl8pPr marL="32004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8pPr>
              <a:lvl9pPr marL="36576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0" dirty="0">
                <a:solidFill>
                  <a:srgbClr val="000000"/>
                </a:solidFill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5578613" y="4990054"/>
              <a:ext cx="416996" cy="753349"/>
            </a:xfrm>
            <a:custGeom>
              <a:avLst/>
              <a:gdLst>
                <a:gd name="T0" fmla="*/ 81 w 210"/>
                <a:gd name="T1" fmla="*/ 13 h 394"/>
                <a:gd name="T2" fmla="*/ 37 w 210"/>
                <a:gd name="T3" fmla="*/ 80 h 394"/>
                <a:gd name="T4" fmla="*/ 0 w 210"/>
                <a:gd name="T5" fmla="*/ 124 h 394"/>
                <a:gd name="T6" fmla="*/ 13 w 210"/>
                <a:gd name="T7" fmla="*/ 175 h 394"/>
                <a:gd name="T8" fmla="*/ 57 w 210"/>
                <a:gd name="T9" fmla="*/ 246 h 394"/>
                <a:gd name="T10" fmla="*/ 23 w 210"/>
                <a:gd name="T11" fmla="*/ 318 h 394"/>
                <a:gd name="T12" fmla="*/ 6 w 210"/>
                <a:gd name="T13" fmla="*/ 355 h 394"/>
                <a:gd name="T14" fmla="*/ 174 w 210"/>
                <a:gd name="T15" fmla="*/ 340 h 394"/>
                <a:gd name="T16" fmla="*/ 184 w 210"/>
                <a:gd name="T17" fmla="*/ 388 h 394"/>
                <a:gd name="T18" fmla="*/ 217 w 210"/>
                <a:gd name="T19" fmla="*/ 394 h 394"/>
                <a:gd name="T20" fmla="*/ 225 w 210"/>
                <a:gd name="T21" fmla="*/ 369 h 394"/>
                <a:gd name="T22" fmla="*/ 286 w 210"/>
                <a:gd name="T23" fmla="*/ 362 h 394"/>
                <a:gd name="T24" fmla="*/ 272 w 210"/>
                <a:gd name="T25" fmla="*/ 282 h 394"/>
                <a:gd name="T26" fmla="*/ 270 w 210"/>
                <a:gd name="T27" fmla="*/ 0 h 394"/>
                <a:gd name="T28" fmla="*/ 81 w 210"/>
                <a:gd name="T29" fmla="*/ 13 h 3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0"/>
                <a:gd name="T46" fmla="*/ 0 h 394"/>
                <a:gd name="T47" fmla="*/ 210 w 210"/>
                <a:gd name="T48" fmla="*/ 394 h 3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0" h="394">
                  <a:moveTo>
                    <a:pt x="59" y="13"/>
                  </a:moveTo>
                  <a:lnTo>
                    <a:pt x="27" y="80"/>
                  </a:lnTo>
                  <a:lnTo>
                    <a:pt x="0" y="124"/>
                  </a:lnTo>
                  <a:lnTo>
                    <a:pt x="9" y="175"/>
                  </a:lnTo>
                  <a:lnTo>
                    <a:pt x="42" y="246"/>
                  </a:lnTo>
                  <a:lnTo>
                    <a:pt x="17" y="318"/>
                  </a:lnTo>
                  <a:lnTo>
                    <a:pt x="6" y="355"/>
                  </a:lnTo>
                  <a:lnTo>
                    <a:pt x="128" y="340"/>
                  </a:lnTo>
                  <a:lnTo>
                    <a:pt x="134" y="388"/>
                  </a:lnTo>
                  <a:lnTo>
                    <a:pt x="159" y="394"/>
                  </a:lnTo>
                  <a:lnTo>
                    <a:pt x="165" y="369"/>
                  </a:lnTo>
                  <a:lnTo>
                    <a:pt x="210" y="362"/>
                  </a:lnTo>
                  <a:lnTo>
                    <a:pt x="200" y="282"/>
                  </a:lnTo>
                  <a:lnTo>
                    <a:pt x="198" y="0"/>
                  </a:lnTo>
                  <a:lnTo>
                    <a:pt x="59" y="13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5pPr>
              <a:lvl6pPr marL="22860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6pPr>
              <a:lvl7pPr marL="27432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7pPr>
              <a:lvl8pPr marL="32004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8pPr>
              <a:lvl9pPr marL="36576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0" dirty="0">
                <a:solidFill>
                  <a:srgbClr val="000000"/>
                </a:solidFill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5969133" y="4953421"/>
              <a:ext cx="471603" cy="761313"/>
            </a:xfrm>
            <a:custGeom>
              <a:avLst/>
              <a:gdLst>
                <a:gd name="T0" fmla="*/ 0 w 237"/>
                <a:gd name="T1" fmla="*/ 20 h 398"/>
                <a:gd name="T2" fmla="*/ 213 w 237"/>
                <a:gd name="T3" fmla="*/ 0 h 398"/>
                <a:gd name="T4" fmla="*/ 281 w 237"/>
                <a:gd name="T5" fmla="*/ 184 h 398"/>
                <a:gd name="T6" fmla="*/ 329 w 237"/>
                <a:gd name="T7" fmla="*/ 213 h 398"/>
                <a:gd name="T8" fmla="*/ 291 w 237"/>
                <a:gd name="T9" fmla="*/ 267 h 398"/>
                <a:gd name="T10" fmla="*/ 326 w 237"/>
                <a:gd name="T11" fmla="*/ 319 h 398"/>
                <a:gd name="T12" fmla="*/ 110 w 237"/>
                <a:gd name="T13" fmla="*/ 338 h 398"/>
                <a:gd name="T14" fmla="*/ 117 w 237"/>
                <a:gd name="T15" fmla="*/ 383 h 398"/>
                <a:gd name="T16" fmla="*/ 86 w 237"/>
                <a:gd name="T17" fmla="*/ 398 h 398"/>
                <a:gd name="T18" fmla="*/ 61 w 237"/>
                <a:gd name="T19" fmla="*/ 341 h 398"/>
                <a:gd name="T20" fmla="*/ 46 w 237"/>
                <a:gd name="T21" fmla="*/ 387 h 398"/>
                <a:gd name="T22" fmla="*/ 17 w 237"/>
                <a:gd name="T23" fmla="*/ 383 h 398"/>
                <a:gd name="T24" fmla="*/ 11 w 237"/>
                <a:gd name="T25" fmla="*/ 337 h 398"/>
                <a:gd name="T26" fmla="*/ 1 w 237"/>
                <a:gd name="T27" fmla="*/ 297 h 398"/>
                <a:gd name="T28" fmla="*/ 0 w 237"/>
                <a:gd name="T29" fmla="*/ 20 h 3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7"/>
                <a:gd name="T46" fmla="*/ 0 h 398"/>
                <a:gd name="T47" fmla="*/ 237 w 237"/>
                <a:gd name="T48" fmla="*/ 398 h 39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7" h="398">
                  <a:moveTo>
                    <a:pt x="0" y="20"/>
                  </a:moveTo>
                  <a:lnTo>
                    <a:pt x="154" y="0"/>
                  </a:lnTo>
                  <a:lnTo>
                    <a:pt x="203" y="184"/>
                  </a:lnTo>
                  <a:lnTo>
                    <a:pt x="237" y="213"/>
                  </a:lnTo>
                  <a:lnTo>
                    <a:pt x="210" y="267"/>
                  </a:lnTo>
                  <a:lnTo>
                    <a:pt x="236" y="319"/>
                  </a:lnTo>
                  <a:lnTo>
                    <a:pt x="79" y="338"/>
                  </a:lnTo>
                  <a:lnTo>
                    <a:pt x="85" y="383"/>
                  </a:lnTo>
                  <a:lnTo>
                    <a:pt x="62" y="398"/>
                  </a:lnTo>
                  <a:lnTo>
                    <a:pt x="44" y="341"/>
                  </a:lnTo>
                  <a:lnTo>
                    <a:pt x="33" y="387"/>
                  </a:lnTo>
                  <a:lnTo>
                    <a:pt x="13" y="383"/>
                  </a:lnTo>
                  <a:lnTo>
                    <a:pt x="7" y="337"/>
                  </a:lnTo>
                  <a:lnTo>
                    <a:pt x="1" y="297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5pPr>
              <a:lvl6pPr marL="22860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6pPr>
              <a:lvl7pPr marL="27432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7pPr>
              <a:lvl8pPr marL="32004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8pPr>
              <a:lvl9pPr marL="36576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0" dirty="0">
                <a:solidFill>
                  <a:srgbClr val="000000"/>
                </a:solidFill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6275262" y="4915196"/>
              <a:ext cx="653624" cy="700790"/>
            </a:xfrm>
            <a:custGeom>
              <a:avLst/>
              <a:gdLst>
                <a:gd name="T0" fmla="*/ 0 w 328"/>
                <a:gd name="T1" fmla="*/ 23 h 366"/>
                <a:gd name="T2" fmla="*/ 4 w 328"/>
                <a:gd name="T3" fmla="*/ 23 h 366"/>
                <a:gd name="T4" fmla="*/ 111 w 328"/>
                <a:gd name="T5" fmla="*/ 7 h 366"/>
                <a:gd name="T6" fmla="*/ 206 w 328"/>
                <a:gd name="T7" fmla="*/ 0 h 366"/>
                <a:gd name="T8" fmla="*/ 192 w 328"/>
                <a:gd name="T9" fmla="*/ 19 h 366"/>
                <a:gd name="T10" fmla="*/ 221 w 328"/>
                <a:gd name="T11" fmla="*/ 19 h 366"/>
                <a:gd name="T12" fmla="*/ 384 w 328"/>
                <a:gd name="T13" fmla="*/ 132 h 366"/>
                <a:gd name="T14" fmla="*/ 446 w 328"/>
                <a:gd name="T15" fmla="*/ 205 h 366"/>
                <a:gd name="T16" fmla="*/ 455 w 328"/>
                <a:gd name="T17" fmla="*/ 254 h 366"/>
                <a:gd name="T18" fmla="*/ 434 w 328"/>
                <a:gd name="T19" fmla="*/ 266 h 366"/>
                <a:gd name="T20" fmla="*/ 446 w 328"/>
                <a:gd name="T21" fmla="*/ 316 h 366"/>
                <a:gd name="T22" fmla="*/ 402 w 328"/>
                <a:gd name="T23" fmla="*/ 318 h 366"/>
                <a:gd name="T24" fmla="*/ 402 w 328"/>
                <a:gd name="T25" fmla="*/ 360 h 366"/>
                <a:gd name="T26" fmla="*/ 364 w 328"/>
                <a:gd name="T27" fmla="*/ 339 h 366"/>
                <a:gd name="T28" fmla="*/ 130 w 328"/>
                <a:gd name="T29" fmla="*/ 366 h 366"/>
                <a:gd name="T30" fmla="*/ 78 w 328"/>
                <a:gd name="T31" fmla="*/ 287 h 366"/>
                <a:gd name="T32" fmla="*/ 115 w 328"/>
                <a:gd name="T33" fmla="*/ 233 h 366"/>
                <a:gd name="T34" fmla="*/ 65 w 328"/>
                <a:gd name="T35" fmla="*/ 206 h 366"/>
                <a:gd name="T36" fmla="*/ 0 w 328"/>
                <a:gd name="T37" fmla="*/ 23 h 3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28"/>
                <a:gd name="T58" fmla="*/ 0 h 366"/>
                <a:gd name="T59" fmla="*/ 328 w 328"/>
                <a:gd name="T60" fmla="*/ 366 h 3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28" h="366">
                  <a:moveTo>
                    <a:pt x="0" y="23"/>
                  </a:moveTo>
                  <a:lnTo>
                    <a:pt x="4" y="23"/>
                  </a:lnTo>
                  <a:lnTo>
                    <a:pt x="80" y="7"/>
                  </a:lnTo>
                  <a:lnTo>
                    <a:pt x="148" y="0"/>
                  </a:lnTo>
                  <a:lnTo>
                    <a:pt x="138" y="19"/>
                  </a:lnTo>
                  <a:lnTo>
                    <a:pt x="159" y="19"/>
                  </a:lnTo>
                  <a:lnTo>
                    <a:pt x="276" y="132"/>
                  </a:lnTo>
                  <a:lnTo>
                    <a:pt x="322" y="205"/>
                  </a:lnTo>
                  <a:lnTo>
                    <a:pt x="328" y="254"/>
                  </a:lnTo>
                  <a:lnTo>
                    <a:pt x="313" y="266"/>
                  </a:lnTo>
                  <a:lnTo>
                    <a:pt x="322" y="316"/>
                  </a:lnTo>
                  <a:lnTo>
                    <a:pt x="289" y="318"/>
                  </a:lnTo>
                  <a:lnTo>
                    <a:pt x="289" y="360"/>
                  </a:lnTo>
                  <a:lnTo>
                    <a:pt x="263" y="339"/>
                  </a:lnTo>
                  <a:lnTo>
                    <a:pt x="94" y="366"/>
                  </a:lnTo>
                  <a:lnTo>
                    <a:pt x="56" y="287"/>
                  </a:lnTo>
                  <a:lnTo>
                    <a:pt x="83" y="233"/>
                  </a:lnTo>
                  <a:lnTo>
                    <a:pt x="47" y="20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0000"/>
            </a:soli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5pPr>
              <a:lvl6pPr marL="22860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6pPr>
              <a:lvl7pPr marL="27432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7pPr>
              <a:lvl8pPr marL="32004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8pPr>
              <a:lvl9pPr marL="36576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0" dirty="0">
                <a:solidFill>
                  <a:srgbClr val="000000"/>
                </a:solidFill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6434117" y="4486759"/>
              <a:ext cx="1024287" cy="465070"/>
            </a:xfrm>
            <a:custGeom>
              <a:avLst/>
              <a:gdLst>
                <a:gd name="T0" fmla="*/ 25 w 516"/>
                <a:gd name="T1" fmla="*/ 180 h 243"/>
                <a:gd name="T2" fmla="*/ 0 w 516"/>
                <a:gd name="T3" fmla="*/ 231 h 243"/>
                <a:gd name="T4" fmla="*/ 93 w 516"/>
                <a:gd name="T5" fmla="*/ 224 h 243"/>
                <a:gd name="T6" fmla="*/ 128 w 516"/>
                <a:gd name="T7" fmla="*/ 201 h 243"/>
                <a:gd name="T8" fmla="*/ 253 w 516"/>
                <a:gd name="T9" fmla="*/ 175 h 243"/>
                <a:gd name="T10" fmla="*/ 287 w 516"/>
                <a:gd name="T11" fmla="*/ 189 h 243"/>
                <a:gd name="T12" fmla="*/ 369 w 516"/>
                <a:gd name="T13" fmla="*/ 180 h 243"/>
                <a:gd name="T14" fmla="*/ 369 w 516"/>
                <a:gd name="T15" fmla="*/ 183 h 243"/>
                <a:gd name="T16" fmla="*/ 494 w 516"/>
                <a:gd name="T17" fmla="*/ 243 h 243"/>
                <a:gd name="T18" fmla="*/ 565 w 516"/>
                <a:gd name="T19" fmla="*/ 226 h 243"/>
                <a:gd name="T20" fmla="*/ 608 w 516"/>
                <a:gd name="T21" fmla="*/ 159 h 243"/>
                <a:gd name="T22" fmla="*/ 677 w 516"/>
                <a:gd name="T23" fmla="*/ 140 h 243"/>
                <a:gd name="T24" fmla="*/ 711 w 516"/>
                <a:gd name="T25" fmla="*/ 90 h 243"/>
                <a:gd name="T26" fmla="*/ 708 w 516"/>
                <a:gd name="T27" fmla="*/ 30 h 243"/>
                <a:gd name="T28" fmla="*/ 701 w 516"/>
                <a:gd name="T29" fmla="*/ 80 h 243"/>
                <a:gd name="T30" fmla="*/ 661 w 516"/>
                <a:gd name="T31" fmla="*/ 122 h 243"/>
                <a:gd name="T32" fmla="*/ 646 w 516"/>
                <a:gd name="T33" fmla="*/ 119 h 243"/>
                <a:gd name="T34" fmla="*/ 594 w 516"/>
                <a:gd name="T35" fmla="*/ 130 h 243"/>
                <a:gd name="T36" fmla="*/ 594 w 516"/>
                <a:gd name="T37" fmla="*/ 116 h 243"/>
                <a:gd name="T38" fmla="*/ 646 w 516"/>
                <a:gd name="T39" fmla="*/ 102 h 243"/>
                <a:gd name="T40" fmla="*/ 597 w 516"/>
                <a:gd name="T41" fmla="*/ 97 h 243"/>
                <a:gd name="T42" fmla="*/ 652 w 516"/>
                <a:gd name="T43" fmla="*/ 85 h 243"/>
                <a:gd name="T44" fmla="*/ 674 w 516"/>
                <a:gd name="T45" fmla="*/ 92 h 243"/>
                <a:gd name="T46" fmla="*/ 685 w 516"/>
                <a:gd name="T47" fmla="*/ 45 h 243"/>
                <a:gd name="T48" fmla="*/ 672 w 516"/>
                <a:gd name="T49" fmla="*/ 34 h 243"/>
                <a:gd name="T50" fmla="*/ 607 w 516"/>
                <a:gd name="T51" fmla="*/ 53 h 243"/>
                <a:gd name="T52" fmla="*/ 608 w 516"/>
                <a:gd name="T53" fmla="*/ 25 h 243"/>
                <a:gd name="T54" fmla="*/ 635 w 516"/>
                <a:gd name="T55" fmla="*/ 32 h 243"/>
                <a:gd name="T56" fmla="*/ 672 w 516"/>
                <a:gd name="T57" fmla="*/ 10 h 243"/>
                <a:gd name="T58" fmla="*/ 651 w 516"/>
                <a:gd name="T59" fmla="*/ 0 h 243"/>
                <a:gd name="T60" fmla="*/ 438 w 516"/>
                <a:gd name="T61" fmla="*/ 37 h 243"/>
                <a:gd name="T62" fmla="*/ 179 w 516"/>
                <a:gd name="T63" fmla="*/ 79 h 243"/>
                <a:gd name="T64" fmla="*/ 60 w 516"/>
                <a:gd name="T65" fmla="*/ 179 h 243"/>
                <a:gd name="T66" fmla="*/ 25 w 516"/>
                <a:gd name="T67" fmla="*/ 180 h 2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16"/>
                <a:gd name="T103" fmla="*/ 0 h 243"/>
                <a:gd name="T104" fmla="*/ 516 w 516"/>
                <a:gd name="T105" fmla="*/ 243 h 24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16" h="243">
                  <a:moveTo>
                    <a:pt x="18" y="180"/>
                  </a:moveTo>
                  <a:lnTo>
                    <a:pt x="0" y="231"/>
                  </a:lnTo>
                  <a:lnTo>
                    <a:pt x="67" y="224"/>
                  </a:lnTo>
                  <a:lnTo>
                    <a:pt x="93" y="201"/>
                  </a:lnTo>
                  <a:lnTo>
                    <a:pt x="184" y="175"/>
                  </a:lnTo>
                  <a:lnTo>
                    <a:pt x="209" y="189"/>
                  </a:lnTo>
                  <a:lnTo>
                    <a:pt x="269" y="180"/>
                  </a:lnTo>
                  <a:lnTo>
                    <a:pt x="269" y="183"/>
                  </a:lnTo>
                  <a:lnTo>
                    <a:pt x="359" y="243"/>
                  </a:lnTo>
                  <a:lnTo>
                    <a:pt x="411" y="226"/>
                  </a:lnTo>
                  <a:lnTo>
                    <a:pt x="441" y="159"/>
                  </a:lnTo>
                  <a:lnTo>
                    <a:pt x="492" y="140"/>
                  </a:lnTo>
                  <a:lnTo>
                    <a:pt x="516" y="90"/>
                  </a:lnTo>
                  <a:lnTo>
                    <a:pt x="515" y="30"/>
                  </a:lnTo>
                  <a:lnTo>
                    <a:pt x="509" y="80"/>
                  </a:lnTo>
                  <a:lnTo>
                    <a:pt x="480" y="122"/>
                  </a:lnTo>
                  <a:lnTo>
                    <a:pt x="469" y="119"/>
                  </a:lnTo>
                  <a:lnTo>
                    <a:pt x="431" y="130"/>
                  </a:lnTo>
                  <a:lnTo>
                    <a:pt x="431" y="116"/>
                  </a:lnTo>
                  <a:lnTo>
                    <a:pt x="469" y="102"/>
                  </a:lnTo>
                  <a:lnTo>
                    <a:pt x="434" y="97"/>
                  </a:lnTo>
                  <a:lnTo>
                    <a:pt x="474" y="85"/>
                  </a:lnTo>
                  <a:lnTo>
                    <a:pt x="489" y="92"/>
                  </a:lnTo>
                  <a:lnTo>
                    <a:pt x="497" y="45"/>
                  </a:lnTo>
                  <a:lnTo>
                    <a:pt x="487" y="34"/>
                  </a:lnTo>
                  <a:lnTo>
                    <a:pt x="440" y="53"/>
                  </a:lnTo>
                  <a:lnTo>
                    <a:pt x="441" y="25"/>
                  </a:lnTo>
                  <a:lnTo>
                    <a:pt x="461" y="32"/>
                  </a:lnTo>
                  <a:lnTo>
                    <a:pt x="487" y="10"/>
                  </a:lnTo>
                  <a:lnTo>
                    <a:pt x="473" y="0"/>
                  </a:lnTo>
                  <a:lnTo>
                    <a:pt x="318" y="37"/>
                  </a:lnTo>
                  <a:lnTo>
                    <a:pt x="129" y="79"/>
                  </a:lnTo>
                  <a:lnTo>
                    <a:pt x="43" y="179"/>
                  </a:lnTo>
                  <a:lnTo>
                    <a:pt x="18" y="180"/>
                  </a:lnTo>
                  <a:close/>
                </a:path>
              </a:pathLst>
            </a:custGeom>
            <a:solidFill>
              <a:srgbClr val="C00000"/>
            </a:soli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5pPr>
              <a:lvl6pPr marL="22860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6pPr>
              <a:lvl7pPr marL="27432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7pPr>
              <a:lvl8pPr marL="32004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8pPr>
              <a:lvl9pPr marL="36576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0" dirty="0">
                <a:solidFill>
                  <a:srgbClr val="000000"/>
                </a:solidFill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7263144" y="3997798"/>
              <a:ext cx="142308" cy="183162"/>
            </a:xfrm>
            <a:custGeom>
              <a:avLst/>
              <a:gdLst>
                <a:gd name="T0" fmla="*/ 0 w 72"/>
                <a:gd name="T1" fmla="*/ 5 h 96"/>
                <a:gd name="T2" fmla="*/ 20 w 72"/>
                <a:gd name="T3" fmla="*/ 0 h 96"/>
                <a:gd name="T4" fmla="*/ 66 w 72"/>
                <a:gd name="T5" fmla="*/ 21 h 96"/>
                <a:gd name="T6" fmla="*/ 66 w 72"/>
                <a:gd name="T7" fmla="*/ 42 h 96"/>
                <a:gd name="T8" fmla="*/ 97 w 72"/>
                <a:gd name="T9" fmla="*/ 57 h 96"/>
                <a:gd name="T10" fmla="*/ 99 w 72"/>
                <a:gd name="T11" fmla="*/ 85 h 96"/>
                <a:gd name="T12" fmla="*/ 48 w 72"/>
                <a:gd name="T13" fmla="*/ 96 h 96"/>
                <a:gd name="T14" fmla="*/ 0 w 72"/>
                <a:gd name="T15" fmla="*/ 5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2"/>
                <a:gd name="T25" fmla="*/ 0 h 96"/>
                <a:gd name="T26" fmla="*/ 72 w 72"/>
                <a:gd name="T27" fmla="*/ 96 h 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2" h="96">
                  <a:moveTo>
                    <a:pt x="0" y="5"/>
                  </a:moveTo>
                  <a:lnTo>
                    <a:pt x="15" y="0"/>
                  </a:lnTo>
                  <a:lnTo>
                    <a:pt x="48" y="21"/>
                  </a:lnTo>
                  <a:lnTo>
                    <a:pt x="48" y="42"/>
                  </a:lnTo>
                  <a:lnTo>
                    <a:pt x="71" y="57"/>
                  </a:lnTo>
                  <a:lnTo>
                    <a:pt x="72" y="85"/>
                  </a:lnTo>
                  <a:lnTo>
                    <a:pt x="35" y="9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5pPr>
              <a:lvl6pPr marL="22860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6pPr>
              <a:lvl7pPr marL="27432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7pPr>
              <a:lvl8pPr marL="32004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8pPr>
              <a:lvl9pPr marL="36576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0" dirty="0">
                <a:solidFill>
                  <a:srgbClr val="000000"/>
                </a:solidFill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6738100" y="3125806"/>
              <a:ext cx="762837" cy="641860"/>
            </a:xfrm>
            <a:custGeom>
              <a:avLst/>
              <a:gdLst>
                <a:gd name="T0" fmla="*/ 40 w 384"/>
                <a:gd name="T1" fmla="*/ 226 h 336"/>
                <a:gd name="T2" fmla="*/ 92 w 384"/>
                <a:gd name="T3" fmla="*/ 206 h 336"/>
                <a:gd name="T4" fmla="*/ 158 w 384"/>
                <a:gd name="T5" fmla="*/ 201 h 336"/>
                <a:gd name="T6" fmla="*/ 177 w 384"/>
                <a:gd name="T7" fmla="*/ 183 h 336"/>
                <a:gd name="T8" fmla="*/ 198 w 384"/>
                <a:gd name="T9" fmla="*/ 181 h 336"/>
                <a:gd name="T10" fmla="*/ 212 w 384"/>
                <a:gd name="T11" fmla="*/ 162 h 336"/>
                <a:gd name="T12" fmla="*/ 235 w 384"/>
                <a:gd name="T13" fmla="*/ 155 h 336"/>
                <a:gd name="T14" fmla="*/ 225 w 384"/>
                <a:gd name="T15" fmla="*/ 120 h 336"/>
                <a:gd name="T16" fmla="*/ 211 w 384"/>
                <a:gd name="T17" fmla="*/ 111 h 336"/>
                <a:gd name="T18" fmla="*/ 240 w 384"/>
                <a:gd name="T19" fmla="*/ 82 h 336"/>
                <a:gd name="T20" fmla="*/ 258 w 384"/>
                <a:gd name="T21" fmla="*/ 82 h 336"/>
                <a:gd name="T22" fmla="*/ 320 w 384"/>
                <a:gd name="T23" fmla="*/ 22 h 336"/>
                <a:gd name="T24" fmla="*/ 414 w 384"/>
                <a:gd name="T25" fmla="*/ 0 h 336"/>
                <a:gd name="T26" fmla="*/ 425 w 384"/>
                <a:gd name="T27" fmla="*/ 56 h 336"/>
                <a:gd name="T28" fmla="*/ 430 w 384"/>
                <a:gd name="T29" fmla="*/ 54 h 336"/>
                <a:gd name="T30" fmla="*/ 452 w 384"/>
                <a:gd name="T31" fmla="*/ 74 h 336"/>
                <a:gd name="T32" fmla="*/ 453 w 384"/>
                <a:gd name="T33" fmla="*/ 132 h 336"/>
                <a:gd name="T34" fmla="*/ 482 w 384"/>
                <a:gd name="T35" fmla="*/ 179 h 336"/>
                <a:gd name="T36" fmla="*/ 493 w 384"/>
                <a:gd name="T37" fmla="*/ 240 h 336"/>
                <a:gd name="T38" fmla="*/ 495 w 384"/>
                <a:gd name="T39" fmla="*/ 293 h 336"/>
                <a:gd name="T40" fmla="*/ 530 w 384"/>
                <a:gd name="T41" fmla="*/ 310 h 336"/>
                <a:gd name="T42" fmla="*/ 505 w 384"/>
                <a:gd name="T43" fmla="*/ 336 h 336"/>
                <a:gd name="T44" fmla="*/ 444 w 384"/>
                <a:gd name="T45" fmla="*/ 306 h 336"/>
                <a:gd name="T46" fmla="*/ 412 w 384"/>
                <a:gd name="T47" fmla="*/ 308 h 336"/>
                <a:gd name="T48" fmla="*/ 380 w 384"/>
                <a:gd name="T49" fmla="*/ 301 h 336"/>
                <a:gd name="T50" fmla="*/ 381 w 384"/>
                <a:gd name="T51" fmla="*/ 283 h 336"/>
                <a:gd name="T52" fmla="*/ 362 w 384"/>
                <a:gd name="T53" fmla="*/ 277 h 336"/>
                <a:gd name="T54" fmla="*/ 15 w 384"/>
                <a:gd name="T55" fmla="*/ 329 h 336"/>
                <a:gd name="T56" fmla="*/ 0 w 384"/>
                <a:gd name="T57" fmla="*/ 314 h 336"/>
                <a:gd name="T58" fmla="*/ 52 w 384"/>
                <a:gd name="T59" fmla="*/ 254 h 336"/>
                <a:gd name="T60" fmla="*/ 40 w 384"/>
                <a:gd name="T61" fmla="*/ 226 h 3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84"/>
                <a:gd name="T94" fmla="*/ 0 h 336"/>
                <a:gd name="T95" fmla="*/ 384 w 384"/>
                <a:gd name="T96" fmla="*/ 336 h 3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84" h="336">
                  <a:moveTo>
                    <a:pt x="29" y="226"/>
                  </a:moveTo>
                  <a:lnTo>
                    <a:pt x="66" y="206"/>
                  </a:lnTo>
                  <a:lnTo>
                    <a:pt x="115" y="201"/>
                  </a:lnTo>
                  <a:lnTo>
                    <a:pt x="127" y="183"/>
                  </a:lnTo>
                  <a:lnTo>
                    <a:pt x="144" y="181"/>
                  </a:lnTo>
                  <a:lnTo>
                    <a:pt x="154" y="162"/>
                  </a:lnTo>
                  <a:lnTo>
                    <a:pt x="171" y="155"/>
                  </a:lnTo>
                  <a:lnTo>
                    <a:pt x="163" y="120"/>
                  </a:lnTo>
                  <a:lnTo>
                    <a:pt x="153" y="111"/>
                  </a:lnTo>
                  <a:lnTo>
                    <a:pt x="174" y="82"/>
                  </a:lnTo>
                  <a:lnTo>
                    <a:pt x="187" y="82"/>
                  </a:lnTo>
                  <a:lnTo>
                    <a:pt x="232" y="22"/>
                  </a:lnTo>
                  <a:lnTo>
                    <a:pt x="301" y="0"/>
                  </a:lnTo>
                  <a:lnTo>
                    <a:pt x="308" y="56"/>
                  </a:lnTo>
                  <a:lnTo>
                    <a:pt x="312" y="54"/>
                  </a:lnTo>
                  <a:lnTo>
                    <a:pt x="328" y="74"/>
                  </a:lnTo>
                  <a:lnTo>
                    <a:pt x="329" y="132"/>
                  </a:lnTo>
                  <a:lnTo>
                    <a:pt x="350" y="179"/>
                  </a:lnTo>
                  <a:lnTo>
                    <a:pt x="358" y="240"/>
                  </a:lnTo>
                  <a:lnTo>
                    <a:pt x="360" y="293"/>
                  </a:lnTo>
                  <a:lnTo>
                    <a:pt x="384" y="310"/>
                  </a:lnTo>
                  <a:lnTo>
                    <a:pt x="366" y="336"/>
                  </a:lnTo>
                  <a:lnTo>
                    <a:pt x="322" y="306"/>
                  </a:lnTo>
                  <a:lnTo>
                    <a:pt x="299" y="308"/>
                  </a:lnTo>
                  <a:lnTo>
                    <a:pt x="276" y="301"/>
                  </a:lnTo>
                  <a:lnTo>
                    <a:pt x="277" y="283"/>
                  </a:lnTo>
                  <a:lnTo>
                    <a:pt x="262" y="277"/>
                  </a:lnTo>
                  <a:lnTo>
                    <a:pt x="11" y="329"/>
                  </a:lnTo>
                  <a:lnTo>
                    <a:pt x="0" y="314"/>
                  </a:lnTo>
                  <a:lnTo>
                    <a:pt x="38" y="254"/>
                  </a:lnTo>
                  <a:lnTo>
                    <a:pt x="29" y="226"/>
                  </a:lnTo>
                  <a:close/>
                </a:path>
              </a:pathLst>
            </a:custGeom>
            <a:solidFill>
              <a:srgbClr val="C00000"/>
            </a:soli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5pPr>
              <a:lvl6pPr marL="22860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6pPr>
              <a:lvl7pPr marL="27432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7pPr>
              <a:lvl8pPr marL="32004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8pPr>
              <a:lvl9pPr marL="36576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0" dirty="0">
                <a:solidFill>
                  <a:srgbClr val="000000"/>
                </a:solidFill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7453440" y="3645811"/>
              <a:ext cx="221736" cy="138565"/>
            </a:xfrm>
            <a:custGeom>
              <a:avLst/>
              <a:gdLst>
                <a:gd name="T0" fmla="*/ 0 w 112"/>
                <a:gd name="T1" fmla="*/ 53 h 72"/>
                <a:gd name="T2" fmla="*/ 63 w 112"/>
                <a:gd name="T3" fmla="*/ 30 h 72"/>
                <a:gd name="T4" fmla="*/ 124 w 112"/>
                <a:gd name="T5" fmla="*/ 0 h 72"/>
                <a:gd name="T6" fmla="*/ 135 w 112"/>
                <a:gd name="T7" fmla="*/ 1 h 72"/>
                <a:gd name="T8" fmla="*/ 153 w 112"/>
                <a:gd name="T9" fmla="*/ 3 h 72"/>
                <a:gd name="T10" fmla="*/ 92 w 112"/>
                <a:gd name="T11" fmla="*/ 40 h 72"/>
                <a:gd name="T12" fmla="*/ 17 w 112"/>
                <a:gd name="T13" fmla="*/ 72 h 72"/>
                <a:gd name="T14" fmla="*/ 0 w 112"/>
                <a:gd name="T15" fmla="*/ 53 h 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2"/>
                <a:gd name="T25" fmla="*/ 0 h 72"/>
                <a:gd name="T26" fmla="*/ 112 w 112"/>
                <a:gd name="T27" fmla="*/ 72 h 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2" h="72">
                  <a:moveTo>
                    <a:pt x="0" y="53"/>
                  </a:moveTo>
                  <a:lnTo>
                    <a:pt x="46" y="30"/>
                  </a:lnTo>
                  <a:lnTo>
                    <a:pt x="91" y="0"/>
                  </a:lnTo>
                  <a:lnTo>
                    <a:pt x="99" y="1"/>
                  </a:lnTo>
                  <a:lnTo>
                    <a:pt x="112" y="3"/>
                  </a:lnTo>
                  <a:lnTo>
                    <a:pt x="68" y="40"/>
                  </a:lnTo>
                  <a:lnTo>
                    <a:pt x="13" y="72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C00000"/>
            </a:soli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5pPr>
              <a:lvl6pPr marL="22860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6pPr>
              <a:lvl7pPr marL="27432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7pPr>
              <a:lvl8pPr marL="32004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8pPr>
              <a:lvl9pPr marL="36576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0" dirty="0">
                <a:solidFill>
                  <a:srgbClr val="000000"/>
                </a:solidFill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7345881" y="4246260"/>
              <a:ext cx="61226" cy="109897"/>
            </a:xfrm>
            <a:custGeom>
              <a:avLst/>
              <a:gdLst>
                <a:gd name="T0" fmla="*/ 0 w 31"/>
                <a:gd name="T1" fmla="*/ 5 h 57"/>
                <a:gd name="T2" fmla="*/ 45 w 31"/>
                <a:gd name="T3" fmla="*/ 0 h 57"/>
                <a:gd name="T4" fmla="*/ 20 w 31"/>
                <a:gd name="T5" fmla="*/ 57 h 57"/>
                <a:gd name="T6" fmla="*/ 2 w 31"/>
                <a:gd name="T7" fmla="*/ 55 h 57"/>
                <a:gd name="T8" fmla="*/ 0 w 31"/>
                <a:gd name="T9" fmla="*/ 5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57"/>
                <a:gd name="T17" fmla="*/ 31 w 31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57">
                  <a:moveTo>
                    <a:pt x="0" y="5"/>
                  </a:moveTo>
                  <a:lnTo>
                    <a:pt x="31" y="0"/>
                  </a:lnTo>
                  <a:lnTo>
                    <a:pt x="14" y="57"/>
                  </a:lnTo>
                  <a:lnTo>
                    <a:pt x="2" y="5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5pPr>
              <a:lvl6pPr marL="22860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6pPr>
              <a:lvl7pPr marL="27432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7pPr>
              <a:lvl8pPr marL="32004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8pPr>
              <a:lvl9pPr marL="36576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0" dirty="0">
                <a:solidFill>
                  <a:srgbClr val="000000"/>
                </a:solidFill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5291137" y="3147356"/>
              <a:ext cx="608395" cy="731052"/>
            </a:xfrm>
            <a:custGeom>
              <a:avLst/>
              <a:gdLst>
                <a:gd name="T0" fmla="*/ 30 w 304"/>
                <a:gd name="T1" fmla="*/ 26 h 382"/>
                <a:gd name="T2" fmla="*/ 62 w 304"/>
                <a:gd name="T3" fmla="*/ 23 h 382"/>
                <a:gd name="T4" fmla="*/ 89 w 304"/>
                <a:gd name="T5" fmla="*/ 23 h 382"/>
                <a:gd name="T6" fmla="*/ 108 w 304"/>
                <a:gd name="T7" fmla="*/ 0 h 382"/>
                <a:gd name="T8" fmla="*/ 120 w 304"/>
                <a:gd name="T9" fmla="*/ 28 h 382"/>
                <a:gd name="T10" fmla="*/ 167 w 304"/>
                <a:gd name="T11" fmla="*/ 28 h 382"/>
                <a:gd name="T12" fmla="*/ 189 w 304"/>
                <a:gd name="T13" fmla="*/ 54 h 382"/>
                <a:gd name="T14" fmla="*/ 237 w 304"/>
                <a:gd name="T15" fmla="*/ 47 h 382"/>
                <a:gd name="T16" fmla="*/ 268 w 304"/>
                <a:gd name="T17" fmla="*/ 64 h 382"/>
                <a:gd name="T18" fmla="*/ 327 w 304"/>
                <a:gd name="T19" fmla="*/ 75 h 382"/>
                <a:gd name="T20" fmla="*/ 338 w 304"/>
                <a:gd name="T21" fmla="*/ 95 h 382"/>
                <a:gd name="T22" fmla="*/ 368 w 304"/>
                <a:gd name="T23" fmla="*/ 97 h 382"/>
                <a:gd name="T24" fmla="*/ 357 w 304"/>
                <a:gd name="T25" fmla="*/ 117 h 382"/>
                <a:gd name="T26" fmla="*/ 369 w 304"/>
                <a:gd name="T27" fmla="*/ 139 h 382"/>
                <a:gd name="T28" fmla="*/ 351 w 304"/>
                <a:gd name="T29" fmla="*/ 167 h 382"/>
                <a:gd name="T30" fmla="*/ 365 w 304"/>
                <a:gd name="T31" fmla="*/ 173 h 382"/>
                <a:gd name="T32" fmla="*/ 397 w 304"/>
                <a:gd name="T33" fmla="*/ 142 h 382"/>
                <a:gd name="T34" fmla="*/ 396 w 304"/>
                <a:gd name="T35" fmla="*/ 132 h 382"/>
                <a:gd name="T36" fmla="*/ 407 w 304"/>
                <a:gd name="T37" fmla="*/ 127 h 382"/>
                <a:gd name="T38" fmla="*/ 417 w 304"/>
                <a:gd name="T39" fmla="*/ 142 h 382"/>
                <a:gd name="T40" fmla="*/ 390 w 304"/>
                <a:gd name="T41" fmla="*/ 164 h 382"/>
                <a:gd name="T42" fmla="*/ 382 w 304"/>
                <a:gd name="T43" fmla="*/ 212 h 382"/>
                <a:gd name="T44" fmla="*/ 382 w 304"/>
                <a:gd name="T45" fmla="*/ 293 h 382"/>
                <a:gd name="T46" fmla="*/ 397 w 304"/>
                <a:gd name="T47" fmla="*/ 307 h 382"/>
                <a:gd name="T48" fmla="*/ 389 w 304"/>
                <a:gd name="T49" fmla="*/ 358 h 382"/>
                <a:gd name="T50" fmla="*/ 194 w 304"/>
                <a:gd name="T51" fmla="*/ 382 h 382"/>
                <a:gd name="T52" fmla="*/ 143 w 304"/>
                <a:gd name="T53" fmla="*/ 359 h 382"/>
                <a:gd name="T54" fmla="*/ 153 w 304"/>
                <a:gd name="T55" fmla="*/ 328 h 382"/>
                <a:gd name="T56" fmla="*/ 129 w 304"/>
                <a:gd name="T57" fmla="*/ 295 h 382"/>
                <a:gd name="T58" fmla="*/ 108 w 304"/>
                <a:gd name="T59" fmla="*/ 254 h 382"/>
                <a:gd name="T60" fmla="*/ 52 w 304"/>
                <a:gd name="T61" fmla="*/ 213 h 382"/>
                <a:gd name="T62" fmla="*/ 17 w 304"/>
                <a:gd name="T63" fmla="*/ 213 h 382"/>
                <a:gd name="T64" fmla="*/ 17 w 304"/>
                <a:gd name="T65" fmla="*/ 157 h 382"/>
                <a:gd name="T66" fmla="*/ 0 w 304"/>
                <a:gd name="T67" fmla="*/ 135 h 382"/>
                <a:gd name="T68" fmla="*/ 38 w 304"/>
                <a:gd name="T69" fmla="*/ 102 h 382"/>
                <a:gd name="T70" fmla="*/ 30 w 304"/>
                <a:gd name="T71" fmla="*/ 26 h 38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04"/>
                <a:gd name="T109" fmla="*/ 0 h 382"/>
                <a:gd name="T110" fmla="*/ 304 w 304"/>
                <a:gd name="T111" fmla="*/ 382 h 38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04" h="382">
                  <a:moveTo>
                    <a:pt x="22" y="26"/>
                  </a:moveTo>
                  <a:lnTo>
                    <a:pt x="45" y="23"/>
                  </a:lnTo>
                  <a:lnTo>
                    <a:pt x="65" y="23"/>
                  </a:lnTo>
                  <a:lnTo>
                    <a:pt x="79" y="0"/>
                  </a:lnTo>
                  <a:lnTo>
                    <a:pt x="88" y="28"/>
                  </a:lnTo>
                  <a:lnTo>
                    <a:pt x="121" y="28"/>
                  </a:lnTo>
                  <a:lnTo>
                    <a:pt x="139" y="54"/>
                  </a:lnTo>
                  <a:lnTo>
                    <a:pt x="173" y="47"/>
                  </a:lnTo>
                  <a:lnTo>
                    <a:pt x="196" y="64"/>
                  </a:lnTo>
                  <a:lnTo>
                    <a:pt x="238" y="75"/>
                  </a:lnTo>
                  <a:lnTo>
                    <a:pt x="246" y="95"/>
                  </a:lnTo>
                  <a:lnTo>
                    <a:pt x="268" y="97"/>
                  </a:lnTo>
                  <a:lnTo>
                    <a:pt x="261" y="117"/>
                  </a:lnTo>
                  <a:lnTo>
                    <a:pt x="269" y="139"/>
                  </a:lnTo>
                  <a:lnTo>
                    <a:pt x="255" y="167"/>
                  </a:lnTo>
                  <a:lnTo>
                    <a:pt x="265" y="173"/>
                  </a:lnTo>
                  <a:lnTo>
                    <a:pt x="289" y="142"/>
                  </a:lnTo>
                  <a:lnTo>
                    <a:pt x="288" y="132"/>
                  </a:lnTo>
                  <a:lnTo>
                    <a:pt x="297" y="127"/>
                  </a:lnTo>
                  <a:lnTo>
                    <a:pt x="304" y="142"/>
                  </a:lnTo>
                  <a:lnTo>
                    <a:pt x="285" y="164"/>
                  </a:lnTo>
                  <a:lnTo>
                    <a:pt x="278" y="212"/>
                  </a:lnTo>
                  <a:lnTo>
                    <a:pt x="278" y="293"/>
                  </a:lnTo>
                  <a:lnTo>
                    <a:pt x="289" y="307"/>
                  </a:lnTo>
                  <a:lnTo>
                    <a:pt x="284" y="358"/>
                  </a:lnTo>
                  <a:lnTo>
                    <a:pt x="140" y="382"/>
                  </a:lnTo>
                  <a:lnTo>
                    <a:pt x="104" y="359"/>
                  </a:lnTo>
                  <a:lnTo>
                    <a:pt x="111" y="328"/>
                  </a:lnTo>
                  <a:lnTo>
                    <a:pt x="94" y="295"/>
                  </a:lnTo>
                  <a:lnTo>
                    <a:pt x="79" y="254"/>
                  </a:lnTo>
                  <a:lnTo>
                    <a:pt x="38" y="213"/>
                  </a:lnTo>
                  <a:lnTo>
                    <a:pt x="13" y="213"/>
                  </a:lnTo>
                  <a:lnTo>
                    <a:pt x="13" y="157"/>
                  </a:lnTo>
                  <a:lnTo>
                    <a:pt x="0" y="135"/>
                  </a:lnTo>
                  <a:lnTo>
                    <a:pt x="28" y="102"/>
                  </a:lnTo>
                  <a:lnTo>
                    <a:pt x="22" y="26"/>
                  </a:lnTo>
                  <a:close/>
                </a:path>
              </a:pathLst>
            </a:custGeom>
            <a:solidFill>
              <a:srgbClr val="C00000"/>
            </a:soli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5pPr>
              <a:lvl6pPr marL="22860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6pPr>
              <a:lvl7pPr marL="27432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7pPr>
              <a:lvl8pPr marL="32004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8pPr>
              <a:lvl9pPr marL="36576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0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6534412" y="2270819"/>
            <a:ext cx="1561904" cy="369332"/>
          </a:xfrm>
          <a:prstGeom prst="rect">
            <a:avLst/>
          </a:prstGeom>
          <a:solidFill>
            <a:srgbClr val="FFECC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i="0" dirty="0">
                <a:solidFill>
                  <a:srgbClr val="000000"/>
                </a:solidFill>
                <a:cs typeface="Arial" pitchFamily="34" charset="0"/>
              </a:rPr>
              <a:t>Appleton Cardiology, </a:t>
            </a:r>
            <a:r>
              <a:rPr lang="en-US" sz="900" i="0" dirty="0" smtClean="0">
                <a:solidFill>
                  <a:srgbClr val="000000"/>
                </a:solidFill>
                <a:cs typeface="Arial" pitchFamily="34" charset="0"/>
              </a:rPr>
              <a:t>WI</a:t>
            </a:r>
            <a:endParaRPr lang="en-US" sz="900" i="0" dirty="0">
              <a:solidFill>
                <a:srgbClr val="000000"/>
              </a:solidFill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cs typeface="Arial" pitchFamily="34" charset="0"/>
              </a:rPr>
              <a:t>K. Alaswad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864710" y="3978820"/>
            <a:ext cx="1967888" cy="369332"/>
          </a:xfrm>
          <a:prstGeom prst="rect">
            <a:avLst/>
          </a:prstGeom>
          <a:solidFill>
            <a:srgbClr val="FFECC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i="0" dirty="0">
                <a:solidFill>
                  <a:srgbClr val="000000"/>
                </a:solidFill>
                <a:cs typeface="Arial" pitchFamily="34" charset="0"/>
              </a:rPr>
              <a:t>Mid America Heart Institute, </a:t>
            </a:r>
            <a:r>
              <a:rPr lang="en-US" sz="900" i="0" dirty="0" smtClean="0">
                <a:solidFill>
                  <a:srgbClr val="000000"/>
                </a:solidFill>
                <a:cs typeface="Arial" pitchFamily="34" charset="0"/>
              </a:rPr>
              <a:t>MO </a:t>
            </a:r>
            <a:endParaRPr lang="en-US" sz="900" i="0" dirty="0">
              <a:solidFill>
                <a:srgbClr val="000000"/>
              </a:solidFill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cs typeface="Arial" pitchFamily="34" charset="0"/>
              </a:rPr>
              <a:t>J.A. Grantham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332703" y="4910898"/>
            <a:ext cx="1365507" cy="369332"/>
          </a:xfrm>
          <a:prstGeom prst="rect">
            <a:avLst/>
          </a:prstGeom>
          <a:solidFill>
            <a:srgbClr val="FFECC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i="0" dirty="0">
                <a:solidFill>
                  <a:srgbClr val="000000"/>
                </a:solidFill>
                <a:cs typeface="Arial" pitchFamily="34" charset="0"/>
              </a:rPr>
              <a:t>Dallas VAMC, </a:t>
            </a:r>
            <a:r>
              <a:rPr lang="en-US" sz="900" i="0" dirty="0" smtClean="0">
                <a:solidFill>
                  <a:srgbClr val="000000"/>
                </a:solidFill>
                <a:cs typeface="Arial" pitchFamily="34" charset="0"/>
              </a:rPr>
              <a:t>TX</a:t>
            </a:r>
            <a:r>
              <a:rPr lang="en-US" sz="900" i="0" dirty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sz="900" i="0" dirty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900" dirty="0">
                <a:solidFill>
                  <a:srgbClr val="000000"/>
                </a:solidFill>
                <a:cs typeface="Arial" pitchFamily="34" charset="0"/>
              </a:rPr>
              <a:t>S. Abdullah, H. </a:t>
            </a:r>
            <a:r>
              <a:rPr lang="en-US" sz="900" dirty="0" err="1" smtClean="0">
                <a:solidFill>
                  <a:srgbClr val="000000"/>
                </a:solidFill>
                <a:cs typeface="Arial" pitchFamily="34" charset="0"/>
              </a:rPr>
              <a:t>Khalili</a:t>
            </a:r>
            <a:endParaRPr lang="en-U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876984" y="2065706"/>
            <a:ext cx="1507251" cy="369332"/>
          </a:xfrm>
          <a:prstGeom prst="rect">
            <a:avLst/>
          </a:prstGeom>
          <a:solidFill>
            <a:srgbClr val="FFECC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i="0" dirty="0">
                <a:solidFill>
                  <a:srgbClr val="000000"/>
                </a:solidFill>
                <a:cs typeface="Arial" pitchFamily="34" charset="0"/>
              </a:rPr>
              <a:t>Minneapolis VAMC, </a:t>
            </a:r>
            <a:r>
              <a:rPr lang="en-US" sz="900" i="0" dirty="0" smtClean="0">
                <a:solidFill>
                  <a:srgbClr val="000000"/>
                </a:solidFill>
                <a:cs typeface="Arial" pitchFamily="34" charset="0"/>
              </a:rPr>
              <a:t>MN</a:t>
            </a:r>
            <a:br>
              <a:rPr lang="en-US" sz="900" i="0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900" dirty="0" smtClean="0">
                <a:solidFill>
                  <a:srgbClr val="000000"/>
                </a:solidFill>
                <a:cs typeface="Arial" pitchFamily="34" charset="0"/>
              </a:rPr>
              <a:t>S</a:t>
            </a:r>
            <a:r>
              <a:rPr lang="en-US" sz="900" dirty="0">
                <a:solidFill>
                  <a:srgbClr val="000000"/>
                </a:solidFill>
                <a:cs typeface="Arial" pitchFamily="34" charset="0"/>
              </a:rPr>
              <a:t>. Garcia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536854" y="5401406"/>
            <a:ext cx="1889023" cy="369332"/>
          </a:xfrm>
          <a:prstGeom prst="rect">
            <a:avLst/>
          </a:prstGeom>
          <a:solidFill>
            <a:srgbClr val="FFECC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i="0" dirty="0">
                <a:solidFill>
                  <a:srgbClr val="000000"/>
                </a:solidFill>
                <a:cs typeface="Arial" pitchFamily="34" charset="0"/>
              </a:rPr>
              <a:t>Providence Health Center, </a:t>
            </a:r>
            <a:r>
              <a:rPr lang="en-US" sz="900" i="0" dirty="0" smtClean="0">
                <a:solidFill>
                  <a:srgbClr val="000000"/>
                </a:solidFill>
                <a:cs typeface="Arial" pitchFamily="34" charset="0"/>
              </a:rPr>
              <a:t>TX</a:t>
            </a:r>
            <a:r>
              <a:rPr lang="en-US" sz="900" i="0" dirty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sz="900" i="0" dirty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900" dirty="0">
                <a:solidFill>
                  <a:srgbClr val="000000"/>
                </a:solidFill>
                <a:cs typeface="Arial" pitchFamily="34" charset="0"/>
              </a:rPr>
              <a:t>C. Shoultz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815496" y="2543730"/>
            <a:ext cx="1538336" cy="507831"/>
          </a:xfrm>
          <a:prstGeom prst="rect">
            <a:avLst/>
          </a:prstGeom>
          <a:solidFill>
            <a:srgbClr val="FFECC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r>
              <a:rPr lang="en-US" sz="900" i="0" dirty="0">
                <a:solidFill>
                  <a:srgbClr val="000000"/>
                </a:solidFill>
              </a:rPr>
              <a:t>PeaceHealth St. Joseph Medical Center, </a:t>
            </a:r>
            <a:r>
              <a:rPr lang="en-US" sz="900" i="0" dirty="0" smtClean="0">
                <a:solidFill>
                  <a:srgbClr val="000000"/>
                </a:solidFill>
              </a:rPr>
              <a:t>WA </a:t>
            </a:r>
            <a:endParaRPr lang="en-US" sz="900" i="0" dirty="0">
              <a:solidFill>
                <a:srgbClr val="000000"/>
              </a:solidFill>
            </a:endParaRPr>
          </a:p>
          <a:p>
            <a:r>
              <a:rPr lang="en-US" sz="900" dirty="0">
                <a:solidFill>
                  <a:srgbClr val="000000"/>
                </a:solidFill>
              </a:rPr>
              <a:t>W. Lombardi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062614" y="2871189"/>
            <a:ext cx="1016940" cy="369332"/>
          </a:xfrm>
          <a:prstGeom prst="rect">
            <a:avLst/>
          </a:prstGeom>
          <a:solidFill>
            <a:srgbClr val="FFECC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i="0" dirty="0">
                <a:solidFill>
                  <a:srgbClr val="000000"/>
                </a:solidFill>
                <a:cs typeface="Arial" pitchFamily="34" charset="0"/>
              </a:rPr>
              <a:t>Henry Ford, </a:t>
            </a:r>
            <a:r>
              <a:rPr lang="en-US" sz="900" i="0" dirty="0" smtClean="0">
                <a:solidFill>
                  <a:srgbClr val="000000"/>
                </a:solidFill>
                <a:cs typeface="Arial" pitchFamily="34" charset="0"/>
              </a:rPr>
              <a:t>MI </a:t>
            </a:r>
            <a:endParaRPr lang="en-US" sz="900" i="0" dirty="0">
              <a:solidFill>
                <a:srgbClr val="000000"/>
              </a:solidFill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cs typeface="Arial" pitchFamily="34" charset="0"/>
              </a:rPr>
              <a:t>K. Alaswad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770688" y="4449132"/>
            <a:ext cx="1041778" cy="369332"/>
          </a:xfrm>
          <a:prstGeom prst="rect">
            <a:avLst/>
          </a:prstGeom>
          <a:solidFill>
            <a:srgbClr val="FFECC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i="0" dirty="0">
                <a:solidFill>
                  <a:srgbClr val="000000"/>
                </a:solidFill>
              </a:rPr>
              <a:t>CAVHS, AR</a:t>
            </a:r>
            <a:br>
              <a:rPr lang="en-US" sz="900" i="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B. Uretsky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473742" y="5393452"/>
            <a:ext cx="1232653" cy="369332"/>
          </a:xfrm>
          <a:prstGeom prst="rect">
            <a:avLst/>
          </a:prstGeom>
          <a:solidFill>
            <a:srgbClr val="FFECC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r>
              <a:rPr lang="en-US" sz="900" i="0" dirty="0">
                <a:solidFill>
                  <a:srgbClr val="000000"/>
                </a:solidFill>
              </a:rPr>
              <a:t>Baylor Dallas, </a:t>
            </a:r>
            <a:r>
              <a:rPr lang="en-US" sz="900" i="0" dirty="0" smtClean="0">
                <a:solidFill>
                  <a:srgbClr val="000000"/>
                </a:solidFill>
              </a:rPr>
              <a:t>TX</a:t>
            </a:r>
            <a:endParaRPr lang="en-US" sz="900" i="0" dirty="0">
              <a:solidFill>
                <a:srgbClr val="000000"/>
              </a:solidFill>
            </a:endParaRPr>
          </a:p>
          <a:p>
            <a:r>
              <a:rPr lang="en-US" sz="900" dirty="0">
                <a:solidFill>
                  <a:srgbClr val="000000"/>
                </a:solidFill>
              </a:rPr>
              <a:t>J. Choi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239435" y="3537435"/>
            <a:ext cx="2068614" cy="369332"/>
          </a:xfrm>
          <a:prstGeom prst="rect">
            <a:avLst/>
          </a:prstGeom>
          <a:solidFill>
            <a:srgbClr val="FFECC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i="0" dirty="0">
                <a:solidFill>
                  <a:srgbClr val="000000"/>
                </a:solidFill>
              </a:rPr>
              <a:t>Medical Center of the Rockies, CO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</a:rPr>
              <a:t>A. Doing, P. </a:t>
            </a:r>
            <a:r>
              <a:rPr lang="en-US" sz="900" dirty="0" err="1">
                <a:solidFill>
                  <a:srgbClr val="000000"/>
                </a:solidFill>
              </a:rPr>
              <a:t>Dattilo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451557" y="10641664"/>
            <a:ext cx="1382765" cy="338554"/>
          </a:xfrm>
          <a:prstGeom prst="rect">
            <a:avLst/>
          </a:prstGeom>
          <a:solidFill>
            <a:srgbClr val="FFECC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i="0" dirty="0">
                <a:solidFill>
                  <a:srgbClr val="000000"/>
                </a:solidFill>
                <a:cs typeface="Arial" pitchFamily="34" charset="0"/>
              </a:rPr>
              <a:t>Houston Methodist, TX,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000000"/>
                </a:solidFill>
                <a:cs typeface="Arial" pitchFamily="34" charset="0"/>
              </a:rPr>
              <a:t>A. Shah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934555" y="5047273"/>
            <a:ext cx="926837" cy="507831"/>
          </a:xfrm>
          <a:prstGeom prst="rect">
            <a:avLst/>
          </a:prstGeom>
          <a:solidFill>
            <a:srgbClr val="FFECC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i="0" dirty="0">
                <a:solidFill>
                  <a:srgbClr val="000000"/>
                </a:solidFill>
              </a:rPr>
              <a:t>Tulane, LA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</a:rPr>
              <a:t>N. Abi-</a:t>
            </a:r>
            <a:r>
              <a:rPr lang="en-US" sz="900" dirty="0" err="1">
                <a:solidFill>
                  <a:srgbClr val="000000"/>
                </a:solidFill>
              </a:rPr>
              <a:t>Rafeh</a:t>
            </a:r>
            <a:r>
              <a:rPr lang="en-US" sz="900" dirty="0">
                <a:solidFill>
                  <a:srgbClr val="000000"/>
                </a:solidFill>
              </a:rPr>
              <a:t>, O. </a:t>
            </a:r>
            <a:r>
              <a:rPr lang="en-US" sz="900" dirty="0" err="1">
                <a:solidFill>
                  <a:srgbClr val="000000"/>
                </a:solidFill>
              </a:rPr>
              <a:t>Mogabgab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384185" y="5181513"/>
            <a:ext cx="1894664" cy="369332"/>
          </a:xfrm>
          <a:prstGeom prst="rect">
            <a:avLst/>
          </a:prstGeom>
          <a:solidFill>
            <a:srgbClr val="FFECC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i="0" dirty="0">
                <a:solidFill>
                  <a:srgbClr val="000000"/>
                </a:solidFill>
                <a:cs typeface="Arial" pitchFamily="34" charset="0"/>
              </a:rPr>
              <a:t>Piedmont Heart Institute, </a:t>
            </a:r>
            <a:r>
              <a:rPr lang="en-US" sz="900" i="0" dirty="0" smtClean="0">
                <a:solidFill>
                  <a:srgbClr val="000000"/>
                </a:solidFill>
                <a:cs typeface="Arial" pitchFamily="34" charset="0"/>
              </a:rPr>
              <a:t>GA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rgbClr val="000000"/>
                </a:solidFill>
                <a:cs typeface="Arial" pitchFamily="34" charset="0"/>
              </a:rPr>
              <a:t>D</a:t>
            </a:r>
            <a:r>
              <a:rPr lang="en-US" sz="900" dirty="0">
                <a:solidFill>
                  <a:srgbClr val="000000"/>
                </a:solidFill>
                <a:cs typeface="Arial" pitchFamily="34" charset="0"/>
              </a:rPr>
              <a:t>. </a:t>
            </a:r>
            <a:r>
              <a:rPr lang="en-US" sz="900" dirty="0" err="1">
                <a:solidFill>
                  <a:srgbClr val="000000"/>
                </a:solidFill>
                <a:cs typeface="Arial" pitchFamily="34" charset="0"/>
              </a:rPr>
              <a:t>Kandzari</a:t>
            </a:r>
            <a:endParaRPr lang="en-U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1" name="TextBox 81"/>
          <p:cNvSpPr txBox="1"/>
          <p:nvPr/>
        </p:nvSpPr>
        <p:spPr>
          <a:xfrm>
            <a:off x="3867171" y="4967348"/>
            <a:ext cx="1386684" cy="369332"/>
          </a:xfrm>
          <a:prstGeom prst="rect">
            <a:avLst/>
          </a:prstGeom>
          <a:solidFill>
            <a:srgbClr val="FFECC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i="0" dirty="0">
                <a:solidFill>
                  <a:srgbClr val="000000"/>
                </a:solidFill>
                <a:cs typeface="Arial" pitchFamily="34" charset="0"/>
              </a:rPr>
              <a:t>UT Southwestern, </a:t>
            </a:r>
            <a:r>
              <a:rPr lang="en-US" sz="900" i="0" dirty="0" smtClean="0">
                <a:solidFill>
                  <a:srgbClr val="000000"/>
                </a:solidFill>
                <a:cs typeface="Arial" pitchFamily="34" charset="0"/>
              </a:rPr>
              <a:t>TX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rgbClr val="000000"/>
                </a:solidFill>
                <a:cs typeface="Arial" pitchFamily="34" charset="0"/>
              </a:rPr>
              <a:t>S</a:t>
            </a:r>
            <a:r>
              <a:rPr lang="en-US" sz="900" dirty="0">
                <a:solidFill>
                  <a:srgbClr val="000000"/>
                </a:solidFill>
                <a:cs typeface="Arial" pitchFamily="34" charset="0"/>
              </a:rPr>
              <a:t>. </a:t>
            </a:r>
            <a:r>
              <a:rPr lang="en-US" sz="900" dirty="0" smtClean="0">
                <a:solidFill>
                  <a:srgbClr val="000000"/>
                </a:solidFill>
                <a:cs typeface="Arial" pitchFamily="34" charset="0"/>
              </a:rPr>
              <a:t>Banerjee</a:t>
            </a:r>
            <a:endParaRPr lang="en-U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2" name="TextBox 83"/>
          <p:cNvSpPr txBox="1"/>
          <p:nvPr/>
        </p:nvSpPr>
        <p:spPr>
          <a:xfrm>
            <a:off x="4500375" y="3073797"/>
            <a:ext cx="2464190" cy="369332"/>
          </a:xfrm>
          <a:prstGeom prst="rect">
            <a:avLst/>
          </a:prstGeom>
          <a:solidFill>
            <a:srgbClr val="FFECC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i="0" dirty="0">
                <a:solidFill>
                  <a:srgbClr val="000000"/>
                </a:solidFill>
                <a:cs typeface="Arial" pitchFamily="34" charset="0"/>
              </a:rPr>
              <a:t>Northwestern Cardiovascular Institute, </a:t>
            </a:r>
            <a:r>
              <a:rPr lang="en-US" sz="900" i="0" dirty="0" smtClean="0">
                <a:solidFill>
                  <a:srgbClr val="000000"/>
                </a:solidFill>
                <a:cs typeface="Arial" pitchFamily="34" charset="0"/>
              </a:rPr>
              <a:t>IL</a:t>
            </a:r>
            <a:r>
              <a:rPr lang="en-US" sz="900" i="0" dirty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sz="900" i="0" dirty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900" dirty="0">
                <a:solidFill>
                  <a:srgbClr val="000000"/>
                </a:solidFill>
                <a:cs typeface="Arial" pitchFamily="34" charset="0"/>
              </a:rPr>
              <a:t>M. </a:t>
            </a:r>
            <a:r>
              <a:rPr lang="en-US" sz="900" dirty="0" err="1">
                <a:solidFill>
                  <a:srgbClr val="000000"/>
                </a:solidFill>
                <a:cs typeface="Arial" pitchFamily="34" charset="0"/>
              </a:rPr>
              <a:t>Ricciardi</a:t>
            </a:r>
            <a:endParaRPr lang="en-U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4" name="TextBox 60"/>
          <p:cNvSpPr txBox="1"/>
          <p:nvPr/>
        </p:nvSpPr>
        <p:spPr>
          <a:xfrm>
            <a:off x="4449706" y="2583462"/>
            <a:ext cx="1932916" cy="369332"/>
          </a:xfrm>
          <a:prstGeom prst="rect">
            <a:avLst/>
          </a:prstGeom>
          <a:solidFill>
            <a:srgbClr val="FFECC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i="0" dirty="0">
                <a:solidFill>
                  <a:srgbClr val="000000"/>
                </a:solidFill>
                <a:cs typeface="Arial" pitchFamily="34" charset="0"/>
              </a:rPr>
              <a:t>Minneapolis Heart Institute, </a:t>
            </a:r>
            <a:r>
              <a:rPr lang="en-US" sz="900" i="0" dirty="0" smtClean="0">
                <a:solidFill>
                  <a:srgbClr val="000000"/>
                </a:solidFill>
                <a:cs typeface="Arial" pitchFamily="34" charset="0"/>
              </a:rPr>
              <a:t>MN </a:t>
            </a:r>
            <a:br>
              <a:rPr lang="en-US" sz="900" i="0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900" dirty="0" smtClean="0">
                <a:solidFill>
                  <a:srgbClr val="000000"/>
                </a:solidFill>
                <a:cs typeface="Arial" pitchFamily="34" charset="0"/>
              </a:rPr>
              <a:t>N</a:t>
            </a:r>
            <a:r>
              <a:rPr lang="en-US" sz="900" dirty="0">
                <a:solidFill>
                  <a:srgbClr val="000000"/>
                </a:solidFill>
                <a:cs typeface="Arial" pitchFamily="34" charset="0"/>
              </a:rPr>
              <a:t>. Burke, E.S. Brilakis</a:t>
            </a:r>
          </a:p>
        </p:txBody>
      </p:sp>
      <p:sp>
        <p:nvSpPr>
          <p:cNvPr id="85" name="TextBox 66"/>
          <p:cNvSpPr txBox="1"/>
          <p:nvPr/>
        </p:nvSpPr>
        <p:spPr>
          <a:xfrm>
            <a:off x="4367822" y="5828972"/>
            <a:ext cx="1293589" cy="369332"/>
          </a:xfrm>
          <a:prstGeom prst="rect">
            <a:avLst/>
          </a:prstGeom>
          <a:solidFill>
            <a:srgbClr val="FFECC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r>
              <a:rPr lang="en-US" sz="900" i="0" dirty="0">
                <a:solidFill>
                  <a:srgbClr val="000000"/>
                </a:solidFill>
              </a:rPr>
              <a:t>Baylor Plano, </a:t>
            </a:r>
            <a:r>
              <a:rPr lang="en-US" sz="900" i="0" dirty="0" smtClean="0">
                <a:solidFill>
                  <a:srgbClr val="000000"/>
                </a:solidFill>
              </a:rPr>
              <a:t>TX</a:t>
            </a:r>
            <a:endParaRPr lang="en-US" sz="900" i="0" dirty="0">
              <a:solidFill>
                <a:srgbClr val="000000"/>
              </a:solidFill>
            </a:endParaRPr>
          </a:p>
          <a:p>
            <a:r>
              <a:rPr lang="en-US" sz="900" dirty="0">
                <a:solidFill>
                  <a:srgbClr val="000000"/>
                </a:solidFill>
              </a:rPr>
              <a:t>L. </a:t>
            </a:r>
            <a:r>
              <a:rPr lang="en-US" sz="900" dirty="0" err="1">
                <a:solidFill>
                  <a:srgbClr val="000000"/>
                </a:solidFill>
              </a:rPr>
              <a:t>Holper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009380" y="4444037"/>
            <a:ext cx="2274143" cy="369332"/>
          </a:xfrm>
          <a:prstGeom prst="rect">
            <a:avLst/>
          </a:prstGeom>
          <a:solidFill>
            <a:srgbClr val="FFECC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i="0" dirty="0">
                <a:solidFill>
                  <a:srgbClr val="000000"/>
                </a:solidFill>
                <a:cs typeface="Arial" pitchFamily="34" charset="0"/>
              </a:rPr>
              <a:t>Banner Samaritan Medical Center, </a:t>
            </a:r>
            <a:r>
              <a:rPr lang="en-US" sz="900" i="0" dirty="0" smtClean="0">
                <a:solidFill>
                  <a:srgbClr val="000000"/>
                </a:solidFill>
                <a:cs typeface="Arial" pitchFamily="34" charset="0"/>
              </a:rPr>
              <a:t>AZ </a:t>
            </a:r>
            <a:r>
              <a:rPr lang="en-US" sz="900" i="0" dirty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sz="900" i="0" dirty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900" dirty="0">
                <a:solidFill>
                  <a:srgbClr val="000000"/>
                </a:solidFill>
                <a:cs typeface="Arial" pitchFamily="34" charset="0"/>
              </a:rPr>
              <a:t>A. Pershad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819340" y="5644660"/>
            <a:ext cx="1705064" cy="369332"/>
          </a:xfrm>
          <a:prstGeom prst="rect">
            <a:avLst/>
          </a:prstGeom>
          <a:solidFill>
            <a:srgbClr val="FFECC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i="0" dirty="0">
                <a:solidFill>
                  <a:srgbClr val="000000"/>
                </a:solidFill>
                <a:cs typeface="Arial" pitchFamily="34" charset="0"/>
              </a:rPr>
              <a:t>Memorial Hospital, FL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cs typeface="Arial" pitchFamily="34" charset="0"/>
              </a:rPr>
              <a:t>L. Van-Thomas Crisco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883836" y="4433892"/>
            <a:ext cx="1431323" cy="369332"/>
          </a:xfrm>
          <a:prstGeom prst="rect">
            <a:avLst/>
          </a:prstGeom>
          <a:solidFill>
            <a:srgbClr val="FFECC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i="0" dirty="0" err="1">
                <a:solidFill>
                  <a:srgbClr val="000000"/>
                </a:solidFill>
                <a:cs typeface="Arial" pitchFamily="34" charset="0"/>
              </a:rPr>
              <a:t>Tristar</a:t>
            </a:r>
            <a:r>
              <a:rPr lang="en-US" sz="900" i="0" dirty="0">
                <a:solidFill>
                  <a:srgbClr val="000000"/>
                </a:solidFill>
                <a:cs typeface="Arial" pitchFamily="34" charset="0"/>
              </a:rPr>
              <a:t> Centennial, TN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cs typeface="Arial" pitchFamily="34" charset="0"/>
              </a:rPr>
              <a:t>B. Jefferson, T. Patel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9597" y="4753466"/>
            <a:ext cx="1508410" cy="369332"/>
          </a:xfrm>
          <a:prstGeom prst="rect">
            <a:avLst/>
          </a:prstGeom>
          <a:solidFill>
            <a:srgbClr val="FFECC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i="0" dirty="0">
                <a:solidFill>
                  <a:srgbClr val="000000"/>
                </a:solidFill>
                <a:cs typeface="Arial" pitchFamily="34" charset="0"/>
              </a:rPr>
              <a:t>Emory Hospital, GA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cs typeface="Arial" pitchFamily="34" charset="0"/>
              </a:rPr>
              <a:t>W. </a:t>
            </a:r>
            <a:r>
              <a:rPr lang="en-US" sz="900" dirty="0" err="1" smtClean="0">
                <a:solidFill>
                  <a:srgbClr val="000000"/>
                </a:solidFill>
                <a:cs typeface="Arial" pitchFamily="34" charset="0"/>
              </a:rPr>
              <a:t>Jaber</a:t>
            </a:r>
            <a:r>
              <a:rPr lang="en-US" sz="900" dirty="0" smtClean="0">
                <a:solidFill>
                  <a:srgbClr val="000000"/>
                </a:solidFill>
                <a:cs typeface="Arial" pitchFamily="34" charset="0"/>
              </a:rPr>
              <a:t>, H. </a:t>
            </a:r>
            <a:r>
              <a:rPr lang="en-US" sz="900" dirty="0" err="1" smtClean="0">
                <a:solidFill>
                  <a:srgbClr val="000000"/>
                </a:solidFill>
                <a:cs typeface="Arial" pitchFamily="34" charset="0"/>
              </a:rPr>
              <a:t>Samady</a:t>
            </a:r>
            <a:endParaRPr lang="en-U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989137" y="3292669"/>
            <a:ext cx="1732038" cy="369332"/>
          </a:xfrm>
          <a:prstGeom prst="rect">
            <a:avLst/>
          </a:prstGeom>
          <a:solidFill>
            <a:srgbClr val="FFECC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r>
              <a:rPr lang="en-US" sz="900" i="0" dirty="0">
                <a:solidFill>
                  <a:srgbClr val="000000"/>
                </a:solidFill>
              </a:rPr>
              <a:t>UPMC, PA</a:t>
            </a:r>
          </a:p>
          <a:p>
            <a:r>
              <a:rPr lang="en-US" sz="900" dirty="0">
                <a:solidFill>
                  <a:srgbClr val="000000"/>
                </a:solidFill>
              </a:rPr>
              <a:t>C. </a:t>
            </a:r>
            <a:r>
              <a:rPr lang="en-US" sz="900" dirty="0" err="1">
                <a:solidFill>
                  <a:srgbClr val="000000"/>
                </a:solidFill>
              </a:rPr>
              <a:t>Toma</a:t>
            </a:r>
            <a:r>
              <a:rPr lang="en-US" sz="900" dirty="0">
                <a:solidFill>
                  <a:srgbClr val="000000"/>
                </a:solidFill>
              </a:rPr>
              <a:t>, A.J. Conrad Smith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9196190" y="3495172"/>
            <a:ext cx="1348381" cy="369332"/>
          </a:xfrm>
          <a:prstGeom prst="rect">
            <a:avLst/>
          </a:prstGeom>
          <a:solidFill>
            <a:srgbClr val="FFECC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r>
              <a:rPr lang="en-US" sz="900" i="0" dirty="0">
                <a:solidFill>
                  <a:srgbClr val="000000"/>
                </a:solidFill>
              </a:rPr>
              <a:t>Trinity Medical, NY</a:t>
            </a:r>
          </a:p>
          <a:p>
            <a:r>
              <a:rPr lang="en-US" sz="900" dirty="0">
                <a:solidFill>
                  <a:srgbClr val="000000"/>
                </a:solidFill>
              </a:rPr>
              <a:t>H. </a:t>
            </a:r>
            <a:r>
              <a:rPr lang="en-US" sz="900" dirty="0" err="1">
                <a:solidFill>
                  <a:srgbClr val="000000"/>
                </a:solidFill>
              </a:rPr>
              <a:t>Meltser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943045" y="4308633"/>
            <a:ext cx="2274922" cy="369332"/>
          </a:xfrm>
          <a:prstGeom prst="rect">
            <a:avLst/>
          </a:prstGeom>
          <a:solidFill>
            <a:srgbClr val="FFECC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i="0" dirty="0">
                <a:solidFill>
                  <a:srgbClr val="000000"/>
                </a:solidFill>
                <a:cs typeface="Arial" pitchFamily="34" charset="0"/>
              </a:rPr>
              <a:t>Carolina East HC, NC </a:t>
            </a:r>
            <a:br>
              <a:rPr lang="en-US" sz="900" i="0" dirty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900" dirty="0">
                <a:solidFill>
                  <a:srgbClr val="000000"/>
                </a:solidFill>
                <a:cs typeface="Arial" pitchFamily="34" charset="0"/>
              </a:rPr>
              <a:t>D. Jessup, M. Groove, Alex R. Kirby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9196190" y="3887197"/>
            <a:ext cx="1340416" cy="369332"/>
          </a:xfrm>
          <a:prstGeom prst="rect">
            <a:avLst/>
          </a:prstGeom>
          <a:solidFill>
            <a:srgbClr val="FFECC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i="0" dirty="0">
                <a:solidFill>
                  <a:srgbClr val="000000"/>
                </a:solidFill>
                <a:cs typeface="Arial" pitchFamily="34" charset="0"/>
              </a:rPr>
              <a:t>Maimonides MC, NY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cs typeface="Arial" pitchFamily="34" charset="0"/>
              </a:rPr>
              <a:t>B.A. Malik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994224" y="3722397"/>
            <a:ext cx="1343054" cy="646331"/>
          </a:xfrm>
          <a:prstGeom prst="rect">
            <a:avLst/>
          </a:prstGeom>
          <a:solidFill>
            <a:srgbClr val="FFECC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i="0" dirty="0">
                <a:solidFill>
                  <a:srgbClr val="000000"/>
                </a:solidFill>
                <a:cs typeface="Arial" pitchFamily="34" charset="0"/>
              </a:rPr>
              <a:t>CWRU, OH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cs typeface="Arial" pitchFamily="34" charset="0"/>
              </a:rPr>
              <a:t>M. Costa, H. </a:t>
            </a:r>
            <a:r>
              <a:rPr lang="en-US" sz="900" dirty="0" err="1">
                <a:solidFill>
                  <a:srgbClr val="000000"/>
                </a:solidFill>
                <a:cs typeface="Arial" pitchFamily="34" charset="0"/>
              </a:rPr>
              <a:t>Bezerra</a:t>
            </a:r>
            <a:r>
              <a:rPr lang="en-US" sz="900" dirty="0" smtClean="0">
                <a:solidFill>
                  <a:srgbClr val="000000"/>
                </a:solidFill>
                <a:cs typeface="Arial" pitchFamily="34" charset="0"/>
              </a:rPr>
              <a:t>, </a:t>
            </a:r>
            <a:br>
              <a:rPr lang="en-US" sz="900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900" dirty="0" smtClean="0">
                <a:solidFill>
                  <a:srgbClr val="000000"/>
                </a:solidFill>
                <a:cs typeface="Arial" pitchFamily="34" charset="0"/>
              </a:rPr>
              <a:t>P</a:t>
            </a:r>
            <a:r>
              <a:rPr lang="en-US" sz="900" dirty="0">
                <a:solidFill>
                  <a:srgbClr val="000000"/>
                </a:solidFill>
                <a:cs typeface="Arial" pitchFamily="34" charset="0"/>
              </a:rPr>
              <a:t>. </a:t>
            </a:r>
            <a:r>
              <a:rPr lang="en-US" sz="900" dirty="0" err="1">
                <a:solidFill>
                  <a:srgbClr val="000000"/>
                </a:solidFill>
                <a:cs typeface="Arial" pitchFamily="34" charset="0"/>
              </a:rPr>
              <a:t>Poommipanit</a:t>
            </a:r>
            <a:r>
              <a:rPr lang="en-US" sz="900" dirty="0">
                <a:solidFill>
                  <a:srgbClr val="000000"/>
                </a:solidFill>
                <a:cs typeface="Arial" pitchFamily="34" charset="0"/>
              </a:rPr>
              <a:t>, </a:t>
            </a:r>
            <a:br>
              <a:rPr lang="en-US" sz="900" dirty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900" dirty="0">
                <a:solidFill>
                  <a:srgbClr val="000000"/>
                </a:solidFill>
                <a:cs typeface="Arial" pitchFamily="34" charset="0"/>
              </a:rPr>
              <a:t>F. </a:t>
            </a:r>
            <a:r>
              <a:rPr lang="en-US" sz="900" dirty="0" err="1">
                <a:solidFill>
                  <a:srgbClr val="000000"/>
                </a:solidFill>
                <a:cs typeface="Arial" pitchFamily="34" charset="0"/>
              </a:rPr>
              <a:t>Forouzandeh</a:t>
            </a:r>
            <a:endParaRPr lang="en-U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196190" y="2964648"/>
            <a:ext cx="2428075" cy="507831"/>
          </a:xfrm>
          <a:prstGeom prst="rect">
            <a:avLst/>
          </a:prstGeom>
          <a:solidFill>
            <a:srgbClr val="FFECC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i="0" dirty="0">
                <a:solidFill>
                  <a:srgbClr val="000000"/>
                </a:solidFill>
                <a:cs typeface="Arial" pitchFamily="34" charset="0"/>
              </a:rPr>
              <a:t>Columbia University, </a:t>
            </a:r>
            <a:r>
              <a:rPr lang="en-US" sz="900" i="0" dirty="0" smtClean="0">
                <a:solidFill>
                  <a:srgbClr val="000000"/>
                </a:solidFill>
                <a:cs typeface="Arial" pitchFamily="34" charset="0"/>
              </a:rPr>
              <a:t>NY</a:t>
            </a:r>
            <a:endParaRPr lang="en-US" sz="900" i="0" dirty="0">
              <a:solidFill>
                <a:srgbClr val="000000"/>
              </a:solidFill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cs typeface="Arial" pitchFamily="34" charset="0"/>
              </a:rPr>
              <a:t>D. </a:t>
            </a:r>
            <a:r>
              <a:rPr lang="en-US" sz="900" dirty="0" err="1">
                <a:solidFill>
                  <a:srgbClr val="000000"/>
                </a:solidFill>
                <a:cs typeface="Arial" pitchFamily="34" charset="0"/>
              </a:rPr>
              <a:t>Karmpaliotis</a:t>
            </a:r>
            <a:r>
              <a:rPr lang="en-US" sz="900" dirty="0">
                <a:solidFill>
                  <a:srgbClr val="000000"/>
                </a:solidFill>
                <a:cs typeface="Arial" pitchFamily="34" charset="0"/>
              </a:rPr>
              <a:t>, J. Moses, N. </a:t>
            </a:r>
            <a:r>
              <a:rPr lang="en-US" sz="900" dirty="0" err="1">
                <a:solidFill>
                  <a:srgbClr val="000000"/>
                </a:solidFill>
                <a:cs typeface="Arial" pitchFamily="34" charset="0"/>
              </a:rPr>
              <a:t>Lembo</a:t>
            </a:r>
            <a:r>
              <a:rPr lang="en-US" sz="900" dirty="0">
                <a:solidFill>
                  <a:srgbClr val="000000"/>
                </a:solidFill>
                <a:cs typeface="Arial" pitchFamily="34" charset="0"/>
              </a:rPr>
              <a:t>, A.J. </a:t>
            </a:r>
            <a:r>
              <a:rPr lang="en-US" sz="900" dirty="0" err="1">
                <a:solidFill>
                  <a:srgbClr val="000000"/>
                </a:solidFill>
                <a:cs typeface="Arial" pitchFamily="34" charset="0"/>
              </a:rPr>
              <a:t>Kirtane</a:t>
            </a:r>
            <a:r>
              <a:rPr lang="en-US" sz="900" dirty="0">
                <a:solidFill>
                  <a:srgbClr val="000000"/>
                </a:solidFill>
                <a:cs typeface="Arial" pitchFamily="34" charset="0"/>
              </a:rPr>
              <a:t>, R. </a:t>
            </a:r>
            <a:r>
              <a:rPr lang="en-US" sz="900" dirty="0" err="1">
                <a:solidFill>
                  <a:srgbClr val="000000"/>
                </a:solidFill>
                <a:cs typeface="Arial" pitchFamily="34" charset="0"/>
              </a:rPr>
              <a:t>Hatem</a:t>
            </a:r>
            <a:r>
              <a:rPr lang="en-US" sz="900" dirty="0">
                <a:solidFill>
                  <a:srgbClr val="000000"/>
                </a:solidFill>
                <a:cs typeface="Arial" pitchFamily="34" charset="0"/>
              </a:rPr>
              <a:t>, M. Parikh, Z. Ali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034523" y="3896670"/>
            <a:ext cx="1952572" cy="369332"/>
          </a:xfrm>
          <a:prstGeom prst="rect">
            <a:avLst/>
          </a:prstGeom>
          <a:solidFill>
            <a:srgbClr val="FFECC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i="0" dirty="0">
                <a:solidFill>
                  <a:srgbClr val="000000"/>
                </a:solidFill>
                <a:cs typeface="Arial" pitchFamily="34" charset="0"/>
              </a:rPr>
              <a:t>San Diego VAMC and </a:t>
            </a:r>
            <a:r>
              <a:rPr lang="en-US" sz="900" i="0" dirty="0" smtClean="0">
                <a:solidFill>
                  <a:srgbClr val="000000"/>
                </a:solidFill>
                <a:cs typeface="Arial" pitchFamily="34" charset="0"/>
              </a:rPr>
              <a:t>UCSD, CA</a:t>
            </a:r>
            <a:endParaRPr lang="en-US" sz="900" i="0" dirty="0">
              <a:solidFill>
                <a:srgbClr val="000000"/>
              </a:solidFill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cs typeface="Arial" pitchFamily="34" charset="0"/>
              </a:rPr>
              <a:t>E. Mahmud, M. Patel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92652" y="3333338"/>
            <a:ext cx="1804300" cy="369332"/>
          </a:xfrm>
          <a:prstGeom prst="rect">
            <a:avLst/>
          </a:prstGeom>
          <a:solidFill>
            <a:srgbClr val="FFECC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i="0" dirty="0">
                <a:solidFill>
                  <a:srgbClr val="000000"/>
                </a:solidFill>
                <a:cs typeface="Arial" pitchFamily="34" charset="0"/>
              </a:rPr>
              <a:t>Torrance Medical Center, </a:t>
            </a:r>
            <a:r>
              <a:rPr lang="en-US" sz="900" i="0" dirty="0" smtClean="0">
                <a:solidFill>
                  <a:srgbClr val="000000"/>
                </a:solidFill>
                <a:cs typeface="Arial" pitchFamily="34" charset="0"/>
              </a:rPr>
              <a:t>CA</a:t>
            </a:r>
            <a:endParaRPr lang="en-US" sz="900" i="0" dirty="0">
              <a:solidFill>
                <a:srgbClr val="000000"/>
              </a:solidFill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cs typeface="Arial" pitchFamily="34" charset="0"/>
              </a:rPr>
              <a:t>M.R. Wyman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149374" y="2537583"/>
            <a:ext cx="2263958" cy="369332"/>
          </a:xfrm>
          <a:prstGeom prst="rect">
            <a:avLst/>
          </a:prstGeom>
          <a:solidFill>
            <a:srgbClr val="FFECC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i="0" dirty="0">
                <a:solidFill>
                  <a:srgbClr val="000000"/>
                </a:solidFill>
                <a:cs typeface="Arial" pitchFamily="34" charset="0"/>
              </a:rPr>
              <a:t>Massachusetts General Hospital, </a:t>
            </a:r>
            <a:r>
              <a:rPr lang="en-US" sz="900" i="0" dirty="0" smtClean="0">
                <a:solidFill>
                  <a:srgbClr val="000000"/>
                </a:solidFill>
                <a:cs typeface="Arial" pitchFamily="34" charset="0"/>
              </a:rPr>
              <a:t>MA</a:t>
            </a:r>
            <a:endParaRPr lang="en-US" sz="900" i="0" dirty="0">
              <a:solidFill>
                <a:srgbClr val="000000"/>
              </a:solidFill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cs typeface="Arial" pitchFamily="34" charset="0"/>
              </a:rPr>
              <a:t>F. </a:t>
            </a:r>
            <a:r>
              <a:rPr lang="en-US" sz="900" dirty="0" err="1">
                <a:solidFill>
                  <a:srgbClr val="000000"/>
                </a:solidFill>
                <a:cs typeface="Arial" pitchFamily="34" charset="0"/>
              </a:rPr>
              <a:t>Jaffer</a:t>
            </a:r>
            <a:endParaRPr lang="en-U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534772" y="2131668"/>
            <a:ext cx="1878560" cy="369332"/>
          </a:xfrm>
          <a:prstGeom prst="rect">
            <a:avLst/>
          </a:prstGeom>
          <a:solidFill>
            <a:srgbClr val="FFECC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rgbClr val="FFCC99"/>
                </a:solidFill>
                <a:latin typeface="Arial" charset="0"/>
                <a:ea typeface="ヒラギノ角ゴ Pro W3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i="0" dirty="0">
                <a:solidFill>
                  <a:srgbClr val="000000"/>
                </a:solidFill>
                <a:cs typeface="Arial" pitchFamily="34" charset="0"/>
              </a:rPr>
              <a:t>Beth Israel Deaconess </a:t>
            </a:r>
            <a:r>
              <a:rPr lang="en-US" sz="900" i="0" dirty="0" smtClean="0">
                <a:solidFill>
                  <a:srgbClr val="000000"/>
                </a:solidFill>
                <a:cs typeface="Arial" pitchFamily="34" charset="0"/>
              </a:rPr>
              <a:t>MC, MA</a:t>
            </a:r>
            <a:endParaRPr lang="en-US" sz="900" i="0" dirty="0">
              <a:solidFill>
                <a:srgbClr val="000000"/>
              </a:solidFill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cs typeface="Arial" pitchFamily="34" charset="0"/>
              </a:rPr>
              <a:t>R.W. </a:t>
            </a:r>
            <a:r>
              <a:rPr lang="en-US" sz="900" dirty="0" err="1">
                <a:solidFill>
                  <a:srgbClr val="000000"/>
                </a:solidFill>
                <a:cs typeface="Arial" pitchFamily="34" charset="0"/>
              </a:rPr>
              <a:t>Yeh</a:t>
            </a:r>
            <a:endParaRPr lang="en-U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4" name="Rectangle 2"/>
          <p:cNvSpPr txBox="1">
            <a:spLocks noChangeArrowheads="1"/>
          </p:cNvSpPr>
          <p:nvPr/>
        </p:nvSpPr>
        <p:spPr bwMode="auto">
          <a:xfrm>
            <a:off x="1222839" y="184687"/>
            <a:ext cx="9746323" cy="559316"/>
          </a:xfrm>
          <a:prstGeom prst="rect">
            <a:avLst/>
          </a:prstGeom>
          <a:noFill/>
          <a:ln w="952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PRO</a:t>
            </a:r>
            <a:r>
              <a:rPr lang="en-US" sz="2400" b="1" dirty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spective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G</a:t>
            </a:r>
            <a:r>
              <a:rPr lang="en-US" sz="2400" b="1" dirty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lobal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RE</a:t>
            </a:r>
            <a:r>
              <a:rPr lang="en-US" sz="2400" b="1" dirty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gi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S</a:t>
            </a:r>
            <a:r>
              <a:rPr lang="en-US" sz="2400" b="1" dirty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try for the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S</a:t>
            </a:r>
            <a:r>
              <a:rPr lang="en-US" sz="2400" b="1" dirty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tudy of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CTO</a:t>
            </a:r>
            <a:r>
              <a:rPr lang="en-US" sz="2400" b="1" dirty="0">
                <a:solidFill>
                  <a:srgbClr val="333399"/>
                </a:solidFill>
                <a:latin typeface="Arial" pitchFamily="34" charset="0"/>
                <a:cs typeface="Arial" panose="020B0604020202020204" pitchFamily="34" charset="0"/>
              </a:rPr>
              <a:t> interventions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FFC000"/>
                </a:solidFill>
                <a:cs typeface="Arial" pitchFamily="34" charset="0"/>
              </a:rPr>
              <a:t>www.progresscto.org</a:t>
            </a:r>
            <a:endParaRPr lang="en-US" sz="2000" b="1" dirty="0">
              <a:solidFill>
                <a:srgbClr val="333399"/>
              </a:solidFill>
              <a:cs typeface="Arial" pitchFamily="34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-157297" y="1025780"/>
            <a:ext cx="18625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kern="0" dirty="0">
                <a:solidFill>
                  <a:srgbClr val="92D050"/>
                </a:solidFill>
              </a:rPr>
              <a:t>NCT02061436</a:t>
            </a:r>
          </a:p>
        </p:txBody>
      </p:sp>
      <p:pic>
        <p:nvPicPr>
          <p:cNvPr id="95" name="Snagit_PPTD92A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80" y="89663"/>
            <a:ext cx="974238" cy="91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47"/>
    </mc:Choice>
    <mc:Fallback xmlns="">
      <p:transition spd="slow" advTm="2014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32200" y="126162"/>
            <a:ext cx="4922520" cy="74939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 algorithm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19827" y="4785826"/>
            <a:ext cx="81523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Brilakis ES, Grantham JA, </a:t>
            </a:r>
            <a:r>
              <a:rPr lang="en-US" sz="1400" b="1" dirty="0" err="1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Rinfret</a:t>
            </a:r>
            <a:r>
              <a:rPr lang="en-US" sz="14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S, Wyman RM, Burke MN, </a:t>
            </a:r>
            <a:r>
              <a:rPr lang="en-US" sz="1400" b="1" dirty="0" err="1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Karmpaliotis</a:t>
            </a:r>
            <a:r>
              <a:rPr lang="en-US" sz="14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D, </a:t>
            </a:r>
            <a:r>
              <a:rPr lang="en-US" sz="1400" b="1" dirty="0" err="1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Lembo</a:t>
            </a:r>
            <a:r>
              <a:rPr lang="en-US" sz="14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b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N,</a:t>
            </a:r>
          </a:p>
          <a:p>
            <a:pPr algn="ctr"/>
            <a:r>
              <a:rPr lang="en-US" sz="1400" b="1" dirty="0" err="1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Pershad</a:t>
            </a:r>
            <a:r>
              <a:rPr lang="en-US" sz="1400" b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A, </a:t>
            </a:r>
            <a:r>
              <a:rPr lang="en-US" sz="1400" b="1" dirty="0" err="1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Kandzari</a:t>
            </a:r>
            <a:r>
              <a:rPr lang="en-US" sz="14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DE, Buller CE, </a:t>
            </a:r>
            <a:r>
              <a:rPr lang="en-US" sz="1400" b="1" dirty="0" err="1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DeMartini</a:t>
            </a:r>
            <a:r>
              <a:rPr lang="en-US" sz="14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T, Lombardi WL, Thompson CA</a:t>
            </a:r>
            <a:r>
              <a:rPr lang="en-US" sz="1400" b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1400" i="1" dirty="0" smtClean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sz="1400" i="1" dirty="0" smtClean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400" i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JACC </a:t>
            </a:r>
            <a:r>
              <a:rPr lang="en-US" sz="1400" i="1" dirty="0" err="1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Cardiovasc</a:t>
            </a:r>
            <a:r>
              <a:rPr lang="en-US" sz="1400" i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Interv</a:t>
            </a:r>
            <a:r>
              <a:rPr lang="en-US" sz="1400" i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. 2012 Apr;5(4):367-79.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0" b="31617"/>
          <a:stretch/>
        </p:blipFill>
        <p:spPr>
          <a:xfrm>
            <a:off x="791352" y="974624"/>
            <a:ext cx="10607800" cy="364817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/>
          <a:stretch/>
        </p:blipFill>
        <p:spPr>
          <a:xfrm>
            <a:off x="993" y="5902960"/>
            <a:ext cx="12191007" cy="95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3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03"/>
    </mc:Choice>
    <mc:Fallback xmlns="">
      <p:transition spd="slow" advTm="3170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640" y="-7051"/>
            <a:ext cx="10515600" cy="45032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3000"/>
              </a:spcBef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CTO PCI outcomes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75640" y="882584"/>
            <a:ext cx="5430520" cy="87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5/2012 to </a:t>
            </a:r>
            <a:r>
              <a:rPr lang="en-US" sz="2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12/2017</a:t>
            </a:r>
            <a:endParaRPr lang="en-US" sz="20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kern="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000" b="1" kern="0" dirty="0" smtClean="0">
                <a:solidFill>
                  <a:srgbClr val="AD17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centers,</a:t>
            </a:r>
            <a:r>
              <a:rPr lang="en-US" sz="2000" b="1" kern="0" dirty="0">
                <a:solidFill>
                  <a:srgbClr val="AD17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kern="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3,122</a:t>
            </a:r>
            <a:r>
              <a:rPr lang="en-US" sz="2000" b="1" kern="0" dirty="0" smtClean="0">
                <a:solidFill>
                  <a:srgbClr val="AD17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lesions in </a:t>
            </a:r>
            <a:r>
              <a:rPr lang="en-US" sz="2000" b="1" i="1" kern="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3,055</a:t>
            </a:r>
            <a:r>
              <a:rPr lang="en-US" sz="2000" b="1" kern="0" dirty="0" smtClean="0">
                <a:solidFill>
                  <a:srgbClr val="AD17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endParaRPr lang="en-US" sz="2000" b="1" kern="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3288346"/>
              </p:ext>
            </p:extLst>
          </p:nvPr>
        </p:nvGraphicFramePr>
        <p:xfrm>
          <a:off x="675640" y="1874133"/>
          <a:ext cx="5430520" cy="3480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955280" y="671847"/>
            <a:ext cx="4124960" cy="5139292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numCol="1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Appleton Cardiology, </a:t>
            </a:r>
            <a:r>
              <a:rPr lang="en-US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</a:t>
            </a:r>
            <a:endParaRPr lang="en-US" sz="1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Baylor Heart and Vascular Hospital, </a:t>
            </a:r>
            <a:r>
              <a:rPr lang="en-US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Beth Israel Deaconess Medical Center, MA</a:t>
            </a:r>
            <a:endParaRPr lang="en-US" sz="1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Columbia University, NY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Arkansas VAMC, AR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Dallas VAMC/UTSW, TX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Henry Ford Hospital, </a:t>
            </a:r>
            <a:r>
              <a:rPr lang="en-US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Hellenic </a:t>
            </a: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Cross General Hospital of </a:t>
            </a:r>
            <a:r>
              <a:rPr lang="en-US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Athens, Greece</a:t>
            </a:r>
            <a:r>
              <a:rPr lang="hu-HU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Massachusetts General Hospital, MA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Center of the Rockies, CO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Minneapolis VAMC, MN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Minneapolis Heart Institute, </a:t>
            </a:r>
            <a:r>
              <a:rPr lang="en-US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1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Meshalkin</a:t>
            </a:r>
            <a:r>
              <a:rPr lang="en-US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Novosibirsk Research Institute, Russia</a:t>
            </a:r>
            <a:endParaRPr lang="en-US" sz="1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PeaceHealth</a:t>
            </a: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St. Joseph MC, WA 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Piedmont Heart Institute, GA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Diego VAMC and UCSD, CA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Luke’s Mid America Heart Institute, </a:t>
            </a:r>
            <a:r>
              <a:rPr lang="en-US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Heart Hospital Baylor Plano, TX</a:t>
            </a:r>
            <a:endParaRPr lang="en-US" sz="1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Torrance Medical Center, CA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UPMC Medical Center, PA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/>
          <a:stretch/>
        </p:blipFill>
        <p:spPr>
          <a:xfrm>
            <a:off x="993" y="5902960"/>
            <a:ext cx="12191007" cy="95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6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96"/>
    </mc:Choice>
    <mc:Fallback xmlns="">
      <p:transition spd="slow" advTm="3779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4705"/>
            <a:ext cx="10515600" cy="450322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  <a:spcBef>
                <a:spcPts val="3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characteristics I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183384"/>
              </p:ext>
            </p:extLst>
          </p:nvPr>
        </p:nvGraphicFramePr>
        <p:xfrm>
          <a:off x="669290" y="1096253"/>
          <a:ext cx="10853420" cy="4338323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946299">
                  <a:extLst>
                    <a:ext uri="{9D8B030D-6E8A-4147-A177-3AD203B41FA5}">
                      <a16:colId xmlns="" xmlns:a16="http://schemas.microsoft.com/office/drawing/2014/main" val="3880707744"/>
                    </a:ext>
                  </a:extLst>
                </a:gridCol>
                <a:gridCol w="3352328">
                  <a:extLst>
                    <a:ext uri="{9D8B030D-6E8A-4147-A177-3AD203B41FA5}">
                      <a16:colId xmlns="" xmlns:a16="http://schemas.microsoft.com/office/drawing/2014/main" val="1110785906"/>
                    </a:ext>
                  </a:extLst>
                </a:gridCol>
                <a:gridCol w="3310684">
                  <a:extLst>
                    <a:ext uri="{9D8B030D-6E8A-4147-A177-3AD203B41FA5}">
                      <a16:colId xmlns="" xmlns:a16="http://schemas.microsoft.com/office/drawing/2014/main" val="2476532508"/>
                    </a:ext>
                  </a:extLst>
                </a:gridCol>
                <a:gridCol w="1244109">
                  <a:extLst>
                    <a:ext uri="{9D8B030D-6E8A-4147-A177-3AD203B41FA5}">
                      <a16:colId xmlns="" xmlns:a16="http://schemas.microsoft.com/office/drawing/2014/main" val="2271852159"/>
                    </a:ext>
                  </a:extLst>
                </a:gridCol>
              </a:tblGrid>
              <a:tr h="5604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 characteristics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Technical success (n=2657)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Technical failure 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n=398)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value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3642462"/>
                  </a:ext>
                </a:extLst>
              </a:tr>
              <a:tr h="419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(years) *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64.6 ± 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66.0 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</a:t>
                      </a:r>
                      <a:endParaRPr lang="en-US" sz="1800" b="1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extLst>
                  <a:ext uri="{0D108BD9-81ED-4DB2-BD59-A6C34878D82A}">
                    <a16:rowId xmlns="" xmlns:a16="http://schemas.microsoft.com/office/drawing/2014/main" val="2507663902"/>
                  </a:ext>
                </a:extLst>
              </a:tr>
              <a:tr h="419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 gender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  <a:endParaRPr lang="en-US" sz="1800" b="1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extLst>
                  <a:ext uri="{0D108BD9-81ED-4DB2-BD59-A6C34878D82A}">
                    <a16:rowId xmlns="" xmlns:a16="http://schemas.microsoft.com/office/drawing/2014/main" val="3229082636"/>
                  </a:ext>
                </a:extLst>
              </a:tr>
              <a:tr h="419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Diabetes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extLst>
                  <a:ext uri="{0D108BD9-81ED-4DB2-BD59-A6C34878D82A}">
                    <a16:rowId xmlns="" xmlns:a16="http://schemas.microsoft.com/office/drawing/2014/main" val="3085625666"/>
                  </a:ext>
                </a:extLst>
              </a:tr>
              <a:tr h="419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Dyslipidemia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extLst>
                  <a:ext uri="{0D108BD9-81ED-4DB2-BD59-A6C34878D82A}">
                    <a16:rowId xmlns="" xmlns:a16="http://schemas.microsoft.com/office/drawing/2014/main" val="48551665"/>
                  </a:ext>
                </a:extLst>
              </a:tr>
              <a:tr h="419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Hypertension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0.004</a:t>
                      </a:r>
                      <a:endParaRPr lang="en-US" sz="1800" b="1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extLst>
                  <a:ext uri="{0D108BD9-81ED-4DB2-BD59-A6C34878D82A}">
                    <a16:rowId xmlns="" xmlns:a16="http://schemas.microsoft.com/office/drawing/2014/main" val="3613321995"/>
                  </a:ext>
                </a:extLst>
              </a:tr>
              <a:tr h="419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 history of CAD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extLst>
                  <a:ext uri="{0D108BD9-81ED-4DB2-BD59-A6C34878D82A}">
                    <a16:rowId xmlns="" xmlns:a16="http://schemas.microsoft.com/office/drawing/2014/main" val="4121060451"/>
                  </a:ext>
                </a:extLst>
              </a:tr>
              <a:tr h="419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CCS Angina Classification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0.477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extLst>
                  <a:ext uri="{0D108BD9-81ED-4DB2-BD59-A6C34878D82A}">
                    <a16:rowId xmlns="" xmlns:a16="http://schemas.microsoft.com/office/drawing/2014/main" val="2719585399"/>
                  </a:ext>
                </a:extLst>
              </a:tr>
              <a:tr h="41976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</a:t>
                      </a: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≤1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extLst>
                  <a:ext uri="{0D108BD9-81ED-4DB2-BD59-A6C34878D82A}">
                    <a16:rowId xmlns="" xmlns:a16="http://schemas.microsoft.com/office/drawing/2014/main" val="3682250072"/>
                  </a:ext>
                </a:extLst>
              </a:tr>
              <a:tr h="41976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≥2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extLst>
                  <a:ext uri="{0D108BD9-81ED-4DB2-BD59-A6C34878D82A}">
                    <a16:rowId xmlns="" xmlns:a16="http://schemas.microsoft.com/office/drawing/2014/main" val="1383313954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/>
          <a:stretch/>
        </p:blipFill>
        <p:spPr>
          <a:xfrm>
            <a:off x="993" y="5902960"/>
            <a:ext cx="12191007" cy="9550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1637" y="6241980"/>
            <a:ext cx="25181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mean ± SD; † median (IQR)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66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69"/>
    </mc:Choice>
    <mc:Fallback xmlns="">
      <p:transition spd="slow" advTm="1276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/>
          <a:stretch/>
        </p:blipFill>
        <p:spPr>
          <a:xfrm>
            <a:off x="993" y="5902960"/>
            <a:ext cx="12191007" cy="95504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905425"/>
              </p:ext>
            </p:extLst>
          </p:nvPr>
        </p:nvGraphicFramePr>
        <p:xfrm>
          <a:off x="259079" y="997373"/>
          <a:ext cx="11673841" cy="4495448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3982722">
                  <a:extLst>
                    <a:ext uri="{9D8B030D-6E8A-4147-A177-3AD203B41FA5}">
                      <a16:colId xmlns="" xmlns:a16="http://schemas.microsoft.com/office/drawing/2014/main" val="3880707744"/>
                    </a:ext>
                  </a:extLst>
                </a:gridCol>
                <a:gridCol w="3230880">
                  <a:extLst>
                    <a:ext uri="{9D8B030D-6E8A-4147-A177-3AD203B41FA5}">
                      <a16:colId xmlns="" xmlns:a16="http://schemas.microsoft.com/office/drawing/2014/main" val="1110785906"/>
                    </a:ext>
                  </a:extLst>
                </a:gridCol>
                <a:gridCol w="2819692">
                  <a:extLst>
                    <a:ext uri="{9D8B030D-6E8A-4147-A177-3AD203B41FA5}">
                      <a16:colId xmlns="" xmlns:a16="http://schemas.microsoft.com/office/drawing/2014/main" val="2476532508"/>
                    </a:ext>
                  </a:extLst>
                </a:gridCol>
                <a:gridCol w="1640547">
                  <a:extLst>
                    <a:ext uri="{9D8B030D-6E8A-4147-A177-3AD203B41FA5}">
                      <a16:colId xmlns="" xmlns:a16="http://schemas.microsoft.com/office/drawing/2014/main" val="2271852159"/>
                    </a:ext>
                  </a:extLst>
                </a:gridCol>
              </a:tblGrid>
              <a:tr h="8026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 characteristics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Technical success (n=2657)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Technical failure 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n=398)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value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3642462"/>
                  </a:ext>
                </a:extLst>
              </a:tr>
              <a:tr h="4616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MI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54%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0.002</a:t>
                      </a:r>
                      <a:endParaRPr lang="en-US" sz="1800" b="1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extLst>
                  <a:ext uri="{0D108BD9-81ED-4DB2-BD59-A6C34878D82A}">
                    <a16:rowId xmlns="" xmlns:a16="http://schemas.microsoft.com/office/drawing/2014/main" val="3758210586"/>
                  </a:ext>
                </a:extLst>
              </a:tr>
              <a:tr h="4616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Heart failure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36%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  <a:endParaRPr lang="en-US" sz="1800" b="1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extLst>
                  <a:ext uri="{0D108BD9-81ED-4DB2-BD59-A6C34878D82A}">
                    <a16:rowId xmlns="" xmlns:a16="http://schemas.microsoft.com/office/drawing/2014/main" val="4255438605"/>
                  </a:ext>
                </a:extLst>
              </a:tr>
              <a:tr h="4616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PCI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65%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71%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0.018</a:t>
                      </a:r>
                      <a:endParaRPr lang="en-US" sz="1800" b="1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extLst>
                  <a:ext uri="{0D108BD9-81ED-4DB2-BD59-A6C34878D82A}">
                    <a16:rowId xmlns="" xmlns:a16="http://schemas.microsoft.com/office/drawing/2014/main" val="148981085"/>
                  </a:ext>
                </a:extLst>
              </a:tr>
              <a:tr h="4616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CABG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31%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41%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en-US" sz="1800" b="1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extLst>
                  <a:ext uri="{0D108BD9-81ED-4DB2-BD59-A6C34878D82A}">
                    <a16:rowId xmlns="" xmlns:a16="http://schemas.microsoft.com/office/drawing/2014/main" val="150097657"/>
                  </a:ext>
                </a:extLst>
              </a:tr>
              <a:tr h="4616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creatinine (mg/dL) †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 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1.2)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 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0.9, 1.3)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0.130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extLst>
                  <a:ext uri="{0D108BD9-81ED-4DB2-BD59-A6C34878D82A}">
                    <a16:rowId xmlns="" xmlns:a16="http://schemas.microsoft.com/office/drawing/2014/main" val="513496894"/>
                  </a:ext>
                </a:extLst>
              </a:tr>
              <a:tr h="4616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CVD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0.457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extLst>
                  <a:ext uri="{0D108BD9-81ED-4DB2-BD59-A6C34878D82A}">
                    <a16:rowId xmlns="" xmlns:a16="http://schemas.microsoft.com/office/drawing/2014/main" val="544401059"/>
                  </a:ext>
                </a:extLst>
              </a:tr>
              <a:tr h="4616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PAD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18.29%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0.071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extLst>
                  <a:ext uri="{0D108BD9-81ED-4DB2-BD59-A6C34878D82A}">
                    <a16:rowId xmlns="" xmlns:a16="http://schemas.microsoft.com/office/drawing/2014/main" val="2383804342"/>
                  </a:ext>
                </a:extLst>
              </a:tr>
              <a:tr h="4616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Left ventricular EF (%) 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(44, 60)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(40, 60)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  <a:endParaRPr lang="en-US" sz="1800" b="1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78" marR="37978" marT="0" marB="0" anchor="ctr"/>
                </a:tc>
                <a:extLst>
                  <a:ext uri="{0D108BD9-81ED-4DB2-BD59-A6C34878D82A}">
                    <a16:rowId xmlns="" xmlns:a16="http://schemas.microsoft.com/office/drawing/2014/main" val="164594624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3998" y="6241980"/>
            <a:ext cx="26015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mean ± SD; † median (IQR)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208030"/>
            <a:ext cx="10515600" cy="450322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  <a:spcBef>
                <a:spcPts val="3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characteristics II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38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41"/>
    </mc:Choice>
    <mc:Fallback xmlns="">
      <p:transition spd="slow" advTm="2494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/>
          <a:stretch/>
        </p:blipFill>
        <p:spPr>
          <a:xfrm>
            <a:off x="993" y="5902960"/>
            <a:ext cx="12191007" cy="95504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227797"/>
              </p:ext>
            </p:extLst>
          </p:nvPr>
        </p:nvGraphicFramePr>
        <p:xfrm>
          <a:off x="457200" y="1126401"/>
          <a:ext cx="11277600" cy="443138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3312160">
                  <a:extLst>
                    <a:ext uri="{9D8B030D-6E8A-4147-A177-3AD203B41FA5}">
                      <a16:colId xmlns="" xmlns:a16="http://schemas.microsoft.com/office/drawing/2014/main" val="1424167322"/>
                    </a:ext>
                  </a:extLst>
                </a:gridCol>
                <a:gridCol w="3515042">
                  <a:extLst>
                    <a:ext uri="{9D8B030D-6E8A-4147-A177-3AD203B41FA5}">
                      <a16:colId xmlns="" xmlns:a16="http://schemas.microsoft.com/office/drawing/2014/main" val="69677184"/>
                    </a:ext>
                  </a:extLst>
                </a:gridCol>
                <a:gridCol w="2743944">
                  <a:extLst>
                    <a:ext uri="{9D8B030D-6E8A-4147-A177-3AD203B41FA5}">
                      <a16:colId xmlns="" xmlns:a16="http://schemas.microsoft.com/office/drawing/2014/main" val="811003536"/>
                    </a:ext>
                  </a:extLst>
                </a:gridCol>
                <a:gridCol w="1706454">
                  <a:extLst>
                    <a:ext uri="{9D8B030D-6E8A-4147-A177-3AD203B41FA5}">
                      <a16:colId xmlns="" xmlns:a16="http://schemas.microsoft.com/office/drawing/2014/main" val="943278308"/>
                    </a:ext>
                  </a:extLst>
                </a:gridCol>
              </a:tblGrid>
              <a:tr h="7112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Angiographic characteristics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Technical success (n=2711)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Technical failure (n=411)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value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4077994"/>
                  </a:ext>
                </a:extLst>
              </a:tr>
              <a:tr h="4819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vessel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0.064</a:t>
                      </a:r>
                      <a:endParaRPr lang="en-US" sz="1800" b="0" i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extLst>
                  <a:ext uri="{0D108BD9-81ED-4DB2-BD59-A6C34878D82A}">
                    <a16:rowId xmlns="" xmlns:a16="http://schemas.microsoft.com/office/drawing/2014/main" val="2112552909"/>
                  </a:ext>
                </a:extLst>
              </a:tr>
              <a:tr h="462606">
                <a:tc>
                  <a:txBody>
                    <a:bodyPr/>
                    <a:lstStyle/>
                    <a:p>
                      <a:pPr marL="1828800" marR="0" lvl="4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RCA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55%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57%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0" i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extLst>
                  <a:ext uri="{0D108BD9-81ED-4DB2-BD59-A6C34878D82A}">
                    <a16:rowId xmlns="" xmlns:a16="http://schemas.microsoft.com/office/drawing/2014/main" val="3756365244"/>
                  </a:ext>
                </a:extLst>
              </a:tr>
              <a:tr h="462606">
                <a:tc>
                  <a:txBody>
                    <a:bodyPr/>
                    <a:lstStyle/>
                    <a:p>
                      <a:pPr marL="1828800" marR="0" lvl="4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LAD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0" i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extLst>
                  <a:ext uri="{0D108BD9-81ED-4DB2-BD59-A6C34878D82A}">
                    <a16:rowId xmlns="" xmlns:a16="http://schemas.microsoft.com/office/drawing/2014/main" val="2137897265"/>
                  </a:ext>
                </a:extLst>
              </a:tr>
              <a:tr h="462606">
                <a:tc>
                  <a:txBody>
                    <a:bodyPr/>
                    <a:lstStyle/>
                    <a:p>
                      <a:pPr marL="1828800" marR="0" lvl="4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LCX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0" i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extLst>
                  <a:ext uri="{0D108BD9-81ED-4DB2-BD59-A6C34878D82A}">
                    <a16:rowId xmlns="" xmlns:a16="http://schemas.microsoft.com/office/drawing/2014/main" val="3666400301"/>
                  </a:ext>
                </a:extLst>
              </a:tr>
              <a:tr h="462606">
                <a:tc>
                  <a:txBody>
                    <a:bodyPr/>
                    <a:lstStyle/>
                    <a:p>
                      <a:pPr marL="1828800" marR="0" lvl="4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0" i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extLst>
                  <a:ext uri="{0D108BD9-81ED-4DB2-BD59-A6C34878D82A}">
                    <a16:rowId xmlns="" xmlns:a16="http://schemas.microsoft.com/office/drawing/2014/main" val="2872021356"/>
                  </a:ext>
                </a:extLst>
              </a:tr>
              <a:tr h="4626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CTO length (mm)*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33.4 ± 24.1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37.8 ± 24.0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0.003</a:t>
                      </a:r>
                      <a:endParaRPr lang="en-US" sz="1800" b="1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extLst>
                  <a:ext uri="{0D108BD9-81ED-4DB2-BD59-A6C34878D82A}">
                    <a16:rowId xmlns="" xmlns:a16="http://schemas.microsoft.com/office/drawing/2014/main" val="1315431061"/>
                  </a:ext>
                </a:extLst>
              </a:tr>
              <a:tr h="4626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Proximal cap ambiguity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32%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54%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</a:t>
                      </a:r>
                      <a:endParaRPr lang="en-US" sz="1800" b="1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extLst>
                  <a:ext uri="{0D108BD9-81ED-4DB2-BD59-A6C34878D82A}">
                    <a16:rowId xmlns="" xmlns:a16="http://schemas.microsoft.com/office/drawing/2014/main" val="2540636244"/>
                  </a:ext>
                </a:extLst>
              </a:tr>
              <a:tr h="4626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Blunt stump/no stump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51%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73%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</a:t>
                      </a:r>
                      <a:endParaRPr lang="en-US" sz="1800" b="1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extLst>
                  <a:ext uri="{0D108BD9-81ED-4DB2-BD59-A6C34878D82A}">
                    <a16:rowId xmlns="" xmlns:a16="http://schemas.microsoft.com/office/drawing/2014/main" val="253753757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3727"/>
            <a:ext cx="10515600" cy="45032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3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Angiographic characteristics I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200" y="6241980"/>
            <a:ext cx="2306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mean ± SD; † median (IQR)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8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66"/>
    </mc:Choice>
    <mc:Fallback xmlns="">
      <p:transition spd="slow" advTm="1246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/>
          <a:stretch/>
        </p:blipFill>
        <p:spPr>
          <a:xfrm>
            <a:off x="993" y="5902960"/>
            <a:ext cx="12191007" cy="95504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354382"/>
              </p:ext>
            </p:extLst>
          </p:nvPr>
        </p:nvGraphicFramePr>
        <p:xfrm>
          <a:off x="436880" y="761999"/>
          <a:ext cx="11318240" cy="4523498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3769360">
                  <a:extLst>
                    <a:ext uri="{9D8B030D-6E8A-4147-A177-3AD203B41FA5}">
                      <a16:colId xmlns="" xmlns:a16="http://schemas.microsoft.com/office/drawing/2014/main" val="1424167322"/>
                    </a:ext>
                  </a:extLst>
                </a:gridCol>
                <a:gridCol w="3403600">
                  <a:extLst>
                    <a:ext uri="{9D8B030D-6E8A-4147-A177-3AD203B41FA5}">
                      <a16:colId xmlns="" xmlns:a16="http://schemas.microsoft.com/office/drawing/2014/main" val="69677184"/>
                    </a:ext>
                  </a:extLst>
                </a:gridCol>
                <a:gridCol w="2432675">
                  <a:extLst>
                    <a:ext uri="{9D8B030D-6E8A-4147-A177-3AD203B41FA5}">
                      <a16:colId xmlns="" xmlns:a16="http://schemas.microsoft.com/office/drawing/2014/main" val="811003536"/>
                    </a:ext>
                  </a:extLst>
                </a:gridCol>
                <a:gridCol w="1712605">
                  <a:extLst>
                    <a:ext uri="{9D8B030D-6E8A-4147-A177-3AD203B41FA5}">
                      <a16:colId xmlns="" xmlns:a16="http://schemas.microsoft.com/office/drawing/2014/main" val="943278308"/>
                    </a:ext>
                  </a:extLst>
                </a:gridCol>
              </a:tblGrid>
              <a:tr h="5402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Angiographic characteristics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Technical success (n=2711)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Technical failure (n=411)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value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4077994"/>
                  </a:ext>
                </a:extLst>
              </a:tr>
              <a:tr h="4920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Side branch at proximal cap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48%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64%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</a:t>
                      </a:r>
                      <a:endParaRPr lang="en-US" sz="1800" b="1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extLst>
                  <a:ext uri="{0D108BD9-81ED-4DB2-BD59-A6C34878D82A}">
                    <a16:rowId xmlns="" xmlns:a16="http://schemas.microsoft.com/office/drawing/2014/main" val="1777654147"/>
                  </a:ext>
                </a:extLst>
              </a:tr>
              <a:tr h="4920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Interventional collaterals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59%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44%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</a:t>
                      </a:r>
                      <a:endParaRPr lang="en-US" sz="1800" b="1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extLst>
                  <a:ext uri="{0D108BD9-81ED-4DB2-BD59-A6C34878D82A}">
                    <a16:rowId xmlns="" xmlns:a16="http://schemas.microsoft.com/office/drawing/2014/main" val="3444976065"/>
                  </a:ext>
                </a:extLst>
              </a:tr>
              <a:tr h="4920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Moderate/severe calcification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52%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67%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</a:t>
                      </a:r>
                      <a:endParaRPr lang="en-US" sz="1800" b="1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extLst>
                  <a:ext uri="{0D108BD9-81ED-4DB2-BD59-A6C34878D82A}">
                    <a16:rowId xmlns="" xmlns:a16="http://schemas.microsoft.com/office/drawing/2014/main" val="920013488"/>
                  </a:ext>
                </a:extLst>
              </a:tr>
              <a:tr h="4920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Moderate/severe tortuosity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</a:t>
                      </a:r>
                      <a:endParaRPr lang="en-US" sz="1800" b="1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extLst>
                  <a:ext uri="{0D108BD9-81ED-4DB2-BD59-A6C34878D82A}">
                    <a16:rowId xmlns="" xmlns:a16="http://schemas.microsoft.com/office/drawing/2014/main" val="1710549910"/>
                  </a:ext>
                </a:extLst>
              </a:tr>
              <a:tr h="4920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Previously failed CTO PCI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27%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en-US" sz="1800" b="1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extLst>
                  <a:ext uri="{0D108BD9-81ED-4DB2-BD59-A6C34878D82A}">
                    <a16:rowId xmlns="" xmlns:a16="http://schemas.microsoft.com/office/drawing/2014/main" val="796394078"/>
                  </a:ext>
                </a:extLst>
              </a:tr>
              <a:tr h="4920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J-CTO score *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 ± 1.3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 ± 1.1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en-US" sz="1800" b="1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extLst>
                  <a:ext uri="{0D108BD9-81ED-4DB2-BD59-A6C34878D82A}">
                    <a16:rowId xmlns="" xmlns:a16="http://schemas.microsoft.com/office/drawing/2014/main" val="1127984310"/>
                  </a:ext>
                </a:extLst>
              </a:tr>
              <a:tr h="4920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PROGRESS-CTO score *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 ± 1.0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 ± 1.0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</a:t>
                      </a:r>
                      <a:endParaRPr lang="en-US" sz="1800" b="1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extLst>
                  <a:ext uri="{0D108BD9-81ED-4DB2-BD59-A6C34878D82A}">
                    <a16:rowId xmlns="" xmlns:a16="http://schemas.microsoft.com/office/drawing/2014/main" val="1992161533"/>
                  </a:ext>
                </a:extLst>
              </a:tr>
              <a:tr h="4920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 complication score *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 ± 1.9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 ± 2.0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</a:t>
                      </a:r>
                      <a:endParaRPr lang="en-US" sz="1800" b="1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095" marR="42095" marT="0" marB="0" anchor="ctr"/>
                </a:tc>
                <a:extLst>
                  <a:ext uri="{0D108BD9-81ED-4DB2-BD59-A6C34878D82A}">
                    <a16:rowId xmlns="" xmlns:a16="http://schemas.microsoft.com/office/drawing/2014/main" val="345453255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8365" y="6026131"/>
            <a:ext cx="2310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mean ± SD; † median (IQR)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8566"/>
            <a:ext cx="10515600" cy="45032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3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Angiographic characteristics II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58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37"/>
    </mc:Choice>
    <mc:Fallback xmlns="">
      <p:transition spd="slow" advTm="21237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8E045C45B4A24ABFD3ACF84D5D4C10" ma:contentTypeVersion="6" ma:contentTypeDescription="Create a new document." ma:contentTypeScope="" ma:versionID="630d9d4a54fdf454c132918b8318eb49">
  <xsd:schema xmlns:xsd="http://www.w3.org/2001/XMLSchema" xmlns:xs="http://www.w3.org/2001/XMLSchema" xmlns:p="http://schemas.microsoft.com/office/2006/metadata/properties" xmlns:ns2="772a287c-b165-4b3a-a0cd-dc5e5165640c" xmlns:ns3="e3255471-ab80-49dc-9e65-c182d6ec0ff1" targetNamespace="http://schemas.microsoft.com/office/2006/metadata/properties" ma:root="true" ma:fieldsID="3ff07e05cb04ecebc532b955b4af70a7" ns2:_="" ns3:_="">
    <xsd:import namespace="772a287c-b165-4b3a-a0cd-dc5e5165640c"/>
    <xsd:import namespace="e3255471-ab80-49dc-9e65-c182d6ec0ff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2a287c-b165-4b3a-a0cd-dc5e5165640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255471-ab80-49dc-9e65-c182d6ec0f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72a287c-b165-4b3a-a0cd-dc5e5165640c">
      <UserInfo>
        <DisplayName>Gretchen Benson</DisplayName>
        <AccountId>100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AEB85C-3DCF-4CB7-B11E-05BB7F6F20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2a287c-b165-4b3a-a0cd-dc5e5165640c"/>
    <ds:schemaRef ds:uri="e3255471-ab80-49dc-9e65-c182d6ec0f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EDF9F6-4A1C-42E0-A433-82AABB1D7DBD}">
  <ds:schemaRefs>
    <ds:schemaRef ds:uri="772a287c-b165-4b3a-a0cd-dc5e5165640c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e3255471-ab80-49dc-9e65-c182d6ec0ff1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3D8C401-C60D-4EA3-8A31-8632BCAF34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2016 - MHIF Template -12-30</Template>
  <TotalTime>5418</TotalTime>
  <Words>1161</Words>
  <Application>Microsoft Macintosh PowerPoint</Application>
  <PresentationFormat>Widescreen</PresentationFormat>
  <Paragraphs>304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ヒラギノ角ゴ Pro W3</vt:lpstr>
      <vt:lpstr>Office Theme</vt:lpstr>
      <vt:lpstr>The Hybrid Approach to Percutaneous Coronary Intervention for Chronic Total Occlusion: Update from the PROGRESS CTO International Registry</vt:lpstr>
      <vt:lpstr>PowerPoint Presentation</vt:lpstr>
      <vt:lpstr>PowerPoint Presentation</vt:lpstr>
      <vt:lpstr>Hybrid algorithm</vt:lpstr>
      <vt:lpstr>CTO PCI outcomes</vt:lpstr>
      <vt:lpstr>Baseline characteristics I</vt:lpstr>
      <vt:lpstr>Baseline characteristics II</vt:lpstr>
      <vt:lpstr>Angiographic characteristics I</vt:lpstr>
      <vt:lpstr>Angiographic characteristics II</vt:lpstr>
      <vt:lpstr>Technical approach</vt:lpstr>
      <vt:lpstr>Successful crossing strategy stratified by J-CTO score</vt:lpstr>
      <vt:lpstr>Successful crossing strategy stratified by PROGRESS CTO score</vt:lpstr>
      <vt:lpstr>PowerPoint Presentation</vt:lpstr>
      <vt:lpstr>Procedural complications</vt:lpstr>
      <vt:lpstr>Multivariable logistic regression</vt:lpstr>
      <vt:lpstr>Conclusions</vt:lpstr>
      <vt:lpstr>Limitations</vt:lpstr>
      <vt:lpstr>PowerPoint Presentation</vt:lpstr>
      <vt:lpstr>Thank you for your attention!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Audience Cover</dc:title>
  <dc:creator>Melissa Hanson</dc:creator>
  <cp:lastModifiedBy>Microsoft Office User</cp:lastModifiedBy>
  <cp:revision>240</cp:revision>
  <cp:lastPrinted>2017-03-23T15:20:23Z</cp:lastPrinted>
  <dcterms:created xsi:type="dcterms:W3CDTF">2016-01-08T20:04:26Z</dcterms:created>
  <dcterms:modified xsi:type="dcterms:W3CDTF">2018-04-26T15:20:21Z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0x010100B18E045C45B4A24ABFD3ACF84D5D4C10</vt:lpwstr>
  </property>
</Properties>
</file>