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5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2" r:id="rId3"/>
    <p:sldMasterId id="2147484657" r:id="rId4"/>
    <p:sldMasterId id="2147484699" r:id="rId5"/>
    <p:sldMasterId id="2147484909" r:id="rId6"/>
    <p:sldMasterId id="2147485366" r:id="rId7"/>
    <p:sldMasterId id="2147485554" r:id="rId8"/>
    <p:sldMasterId id="2147485725" r:id="rId9"/>
    <p:sldMasterId id="2147485809" r:id="rId10"/>
    <p:sldMasterId id="2147485903" r:id="rId11"/>
    <p:sldMasterId id="2147486239" r:id="rId12"/>
    <p:sldMasterId id="2147486257" r:id="rId13"/>
    <p:sldMasterId id="2147486299" r:id="rId14"/>
    <p:sldMasterId id="2147486320" r:id="rId15"/>
    <p:sldMasterId id="2147486341" r:id="rId16"/>
  </p:sldMasterIdLst>
  <p:notesMasterIdLst>
    <p:notesMasterId r:id="rId60"/>
  </p:notesMasterIdLst>
  <p:handoutMasterIdLst>
    <p:handoutMasterId r:id="rId61"/>
  </p:handoutMasterIdLst>
  <p:sldIdLst>
    <p:sldId id="2484" r:id="rId17"/>
    <p:sldId id="2393" r:id="rId18"/>
    <p:sldId id="2441" r:id="rId19"/>
    <p:sldId id="2489" r:id="rId20"/>
    <p:sldId id="2550" r:id="rId21"/>
    <p:sldId id="2555" r:id="rId22"/>
    <p:sldId id="2468" r:id="rId23"/>
    <p:sldId id="2470" r:id="rId24"/>
    <p:sldId id="2469" r:id="rId25"/>
    <p:sldId id="2551" r:id="rId26"/>
    <p:sldId id="2491" r:id="rId27"/>
    <p:sldId id="2556" r:id="rId28"/>
    <p:sldId id="2547" r:id="rId29"/>
    <p:sldId id="2548" r:id="rId30"/>
    <p:sldId id="2549" r:id="rId31"/>
    <p:sldId id="2557" r:id="rId32"/>
    <p:sldId id="2533" r:id="rId33"/>
    <p:sldId id="2535" r:id="rId34"/>
    <p:sldId id="2534" r:id="rId35"/>
    <p:sldId id="2558" r:id="rId36"/>
    <p:sldId id="2552" r:id="rId37"/>
    <p:sldId id="2567" r:id="rId38"/>
    <p:sldId id="2554" r:id="rId39"/>
    <p:sldId id="2559" r:id="rId40"/>
    <p:sldId id="2503" r:id="rId41"/>
    <p:sldId id="2502" r:id="rId42"/>
    <p:sldId id="2560" r:id="rId43"/>
    <p:sldId id="2507" r:id="rId44"/>
    <p:sldId id="2561" r:id="rId45"/>
    <p:sldId id="2536" r:id="rId46"/>
    <p:sldId id="2537" r:id="rId47"/>
    <p:sldId id="2538" r:id="rId48"/>
    <p:sldId id="2562" r:id="rId49"/>
    <p:sldId id="2539" r:id="rId50"/>
    <p:sldId id="2540" r:id="rId51"/>
    <p:sldId id="2563" r:id="rId52"/>
    <p:sldId id="2532" r:id="rId53"/>
    <p:sldId id="2564" r:id="rId54"/>
    <p:sldId id="2528" r:id="rId55"/>
    <p:sldId id="2565" r:id="rId56"/>
    <p:sldId id="2545" r:id="rId57"/>
    <p:sldId id="2566" r:id="rId58"/>
    <p:sldId id="2485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accent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A3C5FB"/>
    <a:srgbClr val="FF0000"/>
    <a:srgbClr val="669900"/>
    <a:srgbClr val="FF9900"/>
    <a:srgbClr val="FFFF00"/>
    <a:srgbClr val="A0DAFE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126" autoAdjust="0"/>
    <p:restoredTop sz="88250" autoAdjust="0"/>
  </p:normalViewPr>
  <p:slideViewPr>
    <p:cSldViewPr>
      <p:cViewPr varScale="1">
        <p:scale>
          <a:sx n="120" d="100"/>
          <a:sy n="120" d="100"/>
        </p:scale>
        <p:origin x="128" y="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Judit\Downloads\IVUS%20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brila\Desktop\Judit%20K\Prior%20attempt\graphs%20excel%20ppt%20prio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brila\Desktop\Judit%20K\Prior%20attempt\graphs%20excel%20ppt%20prio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brila\Desktop\Judit%20K\Prior%20attempt\graphs%20excel%20ppt%20prior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3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728395061728399E-2"/>
          <c:y val="0.36673736347472702"/>
          <c:w val="0.93209876543209902"/>
          <c:h val="0.633262636525274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>
                  <a:alpha val="62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0033CC"/>
                </a:solidFill>
              </a:ln>
              <a:effectLst/>
              <a:sp3d contourW="25400">
                <a:contourClr>
                  <a:srgbClr val="0033CC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Antegrade</c:v>
                </c:pt>
                <c:pt idx="1">
                  <c:v>Antegrade dissection/re-entry</c:v>
                </c:pt>
                <c:pt idx="2">
                  <c:v>Retrograde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0.48</c:v>
                </c:pt>
                <c:pt idx="1">
                  <c:v>0.24199999999999999</c:v>
                </c:pt>
                <c:pt idx="2">
                  <c:v>0.27700000000000002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59118304656401"/>
          <c:y val="0.13326263652527301"/>
          <c:w val="0.88097671818800505"/>
          <c:h val="0.2256083312166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19706208119690571"/>
          <c:y val="9.742567440000878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88806695773199"/>
          <c:y val="0.19493481047427216"/>
          <c:w val="0.69846477359621351"/>
          <c:h val="0.58974807096481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Pilot 50/150</c:v>
                </c:pt>
                <c:pt idx="1">
                  <c:v>MiracleBros 6/12</c:v>
                </c:pt>
                <c:pt idx="2">
                  <c:v>Sion</c:v>
                </c:pt>
                <c:pt idx="3">
                  <c:v>Fielder FC</c:v>
                </c:pt>
                <c:pt idx="4">
                  <c:v>BMW</c:v>
                </c:pt>
                <c:pt idx="5">
                  <c:v>Runthrough</c:v>
                </c:pt>
                <c:pt idx="6">
                  <c:v>Other</c:v>
                </c:pt>
                <c:pt idx="7">
                  <c:v>Confianza Pro 12</c:v>
                </c:pt>
                <c:pt idx="8">
                  <c:v>Fielder XT</c:v>
                </c:pt>
                <c:pt idx="9">
                  <c:v>Pilot 200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7</c:v>
                </c:pt>
                <c:pt idx="3">
                  <c:v>19</c:v>
                </c:pt>
                <c:pt idx="4">
                  <c:v>19</c:v>
                </c:pt>
                <c:pt idx="5">
                  <c:v>30</c:v>
                </c:pt>
                <c:pt idx="6">
                  <c:v>45</c:v>
                </c:pt>
                <c:pt idx="7">
                  <c:v>50</c:v>
                </c:pt>
                <c:pt idx="8">
                  <c:v>88</c:v>
                </c:pt>
                <c:pt idx="9">
                  <c:v>158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Pilot 50/150</c:v>
                </c:pt>
                <c:pt idx="1">
                  <c:v>MiracleBros 6/12</c:v>
                </c:pt>
                <c:pt idx="2">
                  <c:v>Sion</c:v>
                </c:pt>
                <c:pt idx="3">
                  <c:v>Fielder FC</c:v>
                </c:pt>
                <c:pt idx="4">
                  <c:v>BMW</c:v>
                </c:pt>
                <c:pt idx="5">
                  <c:v>Runthrough</c:v>
                </c:pt>
                <c:pt idx="6">
                  <c:v>Other</c:v>
                </c:pt>
                <c:pt idx="7">
                  <c:v>Confianza Pro 12</c:v>
                </c:pt>
                <c:pt idx="8">
                  <c:v>Fielder XT</c:v>
                </c:pt>
                <c:pt idx="9">
                  <c:v>Pilot 200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</c:v>
                </c:pt>
                <c:pt idx="1">
                  <c:v>49</c:v>
                </c:pt>
                <c:pt idx="2">
                  <c:v>64</c:v>
                </c:pt>
                <c:pt idx="3">
                  <c:v>79</c:v>
                </c:pt>
                <c:pt idx="4">
                  <c:v>84</c:v>
                </c:pt>
                <c:pt idx="5">
                  <c:v>138</c:v>
                </c:pt>
                <c:pt idx="6">
                  <c:v>171</c:v>
                </c:pt>
                <c:pt idx="7">
                  <c:v>196</c:v>
                </c:pt>
                <c:pt idx="8">
                  <c:v>312</c:v>
                </c:pt>
                <c:pt idx="9">
                  <c:v>389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0"/>
        <c:axId val="300087928"/>
        <c:axId val="300085968"/>
      </c:barChart>
      <c:catAx>
        <c:axId val="300087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Guidewire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085968"/>
        <c:crosses val="autoZero"/>
        <c:auto val="1"/>
        <c:lblAlgn val="ctr"/>
        <c:lblOffset val="100"/>
        <c:noMultiLvlLbl val="0"/>
      </c:catAx>
      <c:valAx>
        <c:axId val="30008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Wiring attempts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08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779793649068524"/>
          <c:y val="7.3902521424414155E-2"/>
          <c:w val="0.25085212515974792"/>
          <c:h val="0.10243495741876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0555555555555498E-2"/>
          <c:y val="4.166666666666669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Sheet1!$B$156</c:f>
              <c:strCache>
                <c:ptCount val="1"/>
                <c:pt idx="0">
                  <c:v>Total used (%)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Sheet1!$A$157:$A$161</c:f>
              <c:strCache>
                <c:ptCount val="5"/>
                <c:pt idx="0">
                  <c:v>Proximal cap ambiguity- IVUS guided antegrade puncture</c:v>
                </c:pt>
                <c:pt idx="1">
                  <c:v>To guide wiring</c:v>
                </c:pt>
                <c:pt idx="2">
                  <c:v>Stent sizing</c:v>
                </c:pt>
                <c:pt idx="3">
                  <c:v>To guide reverse-CART</c:v>
                </c:pt>
                <c:pt idx="4">
                  <c:v>Stent optimalization</c:v>
                </c:pt>
              </c:strCache>
            </c:strRef>
          </c:cat>
          <c:val>
            <c:numRef>
              <c:f>Sheet1!$B$157:$B$162</c:f>
              <c:numCache>
                <c:formatCode>General</c:formatCode>
                <c:ptCount val="6"/>
                <c:pt idx="0">
                  <c:v>8.6</c:v>
                </c:pt>
                <c:pt idx="1">
                  <c:v>19.3</c:v>
                </c:pt>
                <c:pt idx="2">
                  <c:v>26.3</c:v>
                </c:pt>
                <c:pt idx="3">
                  <c:v>7.8</c:v>
                </c:pt>
                <c:pt idx="4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400" b="1" baseline="0"/>
            </a:pPr>
            <a:endParaRPr lang="en-US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0.64897916874314798"/>
          <c:y val="4.1620370370370398E-2"/>
          <c:w val="0.347012467191602"/>
          <c:h val="0.95374999999999999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0099529618501"/>
          <c:y val="0.19727891156462601"/>
          <c:w val="0.82100014357766604"/>
          <c:h val="0.58049886621315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3425638103801996E-4"/>
                  <c:y val="-1.4820457234497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556044038628903E-4"/>
                  <c:y val="-1.4789401834094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2"/>
                        </a:solidFill>
                      </a:rPr>
                      <a:t>97.5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8922274795264E-5"/>
                  <c:y val="-1.2364553157943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≥3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98.2</c:v>
                </c:pt>
                <c:pt idx="1">
                  <c:v>97.5</c:v>
                </c:pt>
                <c:pt idx="2">
                  <c:v>91.6</c:v>
                </c:pt>
                <c:pt idx="3">
                  <c:v>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37008"/>
        <c:axId val="136013144"/>
      </c:barChart>
      <c:catAx>
        <c:axId val="20523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58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6013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013144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58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5237008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2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Overall</a:t>
            </a:r>
            <a:r>
              <a:rPr lang="en-US" baseline="0" dirty="0"/>
              <a:t> (%)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295637221050774"/>
          <c:y val="0.17727128874233683"/>
          <c:w val="0.64669000187202585"/>
          <c:h val="0.514049480277059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Sheet1!$A$81:$A$84</c:f>
              <c:strCache>
                <c:ptCount val="4"/>
                <c:pt idx="0">
                  <c:v>Antegrade</c:v>
                </c:pt>
                <c:pt idx="1">
                  <c:v>Retrograde</c:v>
                </c:pt>
                <c:pt idx="2">
                  <c:v>Antegrade dissection and re-entry</c:v>
                </c:pt>
                <c:pt idx="3">
                  <c:v>None</c:v>
                </c:pt>
              </c:strCache>
            </c:strRef>
          </c:cat>
          <c:val>
            <c:numRef>
              <c:f>Sheet1!$B$81:$B$84</c:f>
              <c:numCache>
                <c:formatCode>General</c:formatCode>
                <c:ptCount val="4"/>
                <c:pt idx="0">
                  <c:v>40.4</c:v>
                </c:pt>
                <c:pt idx="1">
                  <c:v>26.3</c:v>
                </c:pt>
                <c:pt idx="2">
                  <c:v>23.1</c:v>
                </c:pt>
                <c:pt idx="3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Prior</a:t>
            </a:r>
            <a:r>
              <a:rPr lang="en-US" baseline="0"/>
              <a:t> failure (%)</a:t>
            </a:r>
            <a:endParaRPr lang="en-US"/>
          </a:p>
        </c:rich>
      </c:tx>
      <c:layout>
        <c:manualLayout>
          <c:xMode val="edge"/>
          <c:yMode val="edge"/>
          <c:x val="0.21941666666666665"/>
          <c:y val="2.777777777777777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611111111111108E-2"/>
          <c:y val="0.27936898512685915"/>
          <c:w val="0.65"/>
          <c:h val="0.5232064741907261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Sheet1!$A$87:$A$90</c:f>
              <c:strCache>
                <c:ptCount val="4"/>
                <c:pt idx="0">
                  <c:v>Antegrade</c:v>
                </c:pt>
                <c:pt idx="1">
                  <c:v>Retrograde</c:v>
                </c:pt>
                <c:pt idx="2">
                  <c:v>Antegrade dissection and re-entry</c:v>
                </c:pt>
                <c:pt idx="3">
                  <c:v>None</c:v>
                </c:pt>
              </c:strCache>
            </c:strRef>
          </c:cat>
          <c:val>
            <c:numRef>
              <c:f>Sheet1!$B$87:$B$90</c:f>
              <c:numCache>
                <c:formatCode>General</c:formatCode>
                <c:ptCount val="4"/>
                <c:pt idx="0">
                  <c:v>33.6</c:v>
                </c:pt>
                <c:pt idx="1">
                  <c:v>26.2</c:v>
                </c:pt>
                <c:pt idx="2">
                  <c:v>28.5</c:v>
                </c:pt>
                <c:pt idx="3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</a:t>
            </a:r>
            <a:r>
              <a:rPr lang="en-US" baseline="0"/>
              <a:t> prior failure (%)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047025371828526E-2"/>
          <c:y val="0.21918379994167395"/>
          <c:w val="0.52799190726159229"/>
          <c:h val="0.6852435112277631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Sheet1!$A$93:$A$96</c:f>
              <c:strCache>
                <c:ptCount val="4"/>
                <c:pt idx="0">
                  <c:v>Antegrade</c:v>
                </c:pt>
                <c:pt idx="1">
                  <c:v>Retrograde</c:v>
                </c:pt>
                <c:pt idx="2">
                  <c:v>Antegrade dissection and re-entry</c:v>
                </c:pt>
                <c:pt idx="3">
                  <c:v>None</c:v>
                </c:pt>
              </c:strCache>
            </c:strRef>
          </c:cat>
          <c:val>
            <c:numRef>
              <c:f>Sheet1!$B$93:$B$96</c:f>
              <c:numCache>
                <c:formatCode>General</c:formatCode>
                <c:ptCount val="4"/>
                <c:pt idx="0">
                  <c:v>41.9</c:v>
                </c:pt>
                <c:pt idx="1">
                  <c:v>26.4</c:v>
                </c:pt>
                <c:pt idx="2">
                  <c:v>22</c:v>
                </c:pt>
                <c:pt idx="3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728395061728399E-2"/>
          <c:y val="0.36673736347472702"/>
          <c:w val="0.93209876543209902"/>
          <c:h val="0.633262636525274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>
                  <a:alpha val="62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A4-4F2D-95E6-B95D2D03C9C6}"/>
              </c:ext>
            </c:extLst>
          </c:dPt>
          <c:dPt>
            <c:idx val="1"/>
            <c:bubble3D val="0"/>
            <c:spPr>
              <a:gradFill>
                <a:gsLst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0033CC"/>
                </a:solidFill>
              </a:ln>
              <a:effectLst/>
              <a:sp3d contourW="25400">
                <a:contourClr>
                  <a:srgbClr val="0033CC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A4-4F2D-95E6-B95D2D03C9C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A4-4F2D-95E6-B95D2D03C9C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E904527-F045-4E32-90CC-99330006D730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A4-4F2D-95E6-B95D2D03C9C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97E1D02-E3E2-4FCA-89F6-286098BAA7E0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A4-4F2D-95E6-B95D2D03C9C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67A3E30-CD36-453E-B256-4D0E4879929F}" type="PERCENTAGE">
                      <a:rPr lang="en-US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FA4-4F2D-95E6-B95D2D03C9C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Antegrade Wiring</c:v>
                </c:pt>
                <c:pt idx="1">
                  <c:v>Antegrade dissection/re-entry</c:v>
                </c:pt>
                <c:pt idx="2">
                  <c:v>Retrograde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25</c:v>
                </c:pt>
                <c:pt idx="2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A4-4F2D-95E6-B95D2D03C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948894755890721E-2"/>
          <c:y val="0.11834336441205605"/>
          <c:w val="0.88097671818800505"/>
          <c:h val="0.2256083312166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037037037037E-2"/>
          <c:y val="0.33851155702311397"/>
          <c:w val="0.93209876543209902"/>
          <c:h val="0.633262636525274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>
                  <a:alpha val="62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0033CC"/>
                </a:solidFill>
              </a:ln>
              <a:effectLst/>
              <a:sp3d contourW="25400">
                <a:contourClr>
                  <a:srgbClr val="0033CC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7.0983765918149103E-2"/>
                  <c:y val="-2.11395097790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Antegrade</c:v>
                </c:pt>
                <c:pt idx="1">
                  <c:v>Antegrade dissection/re-entry</c:v>
                </c:pt>
                <c:pt idx="2">
                  <c:v>Retrograde</c:v>
                </c:pt>
                <c:pt idx="3">
                  <c:v>None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39.800000000000011</c:v>
                </c:pt>
                <c:pt idx="1">
                  <c:v>18.8</c:v>
                </c:pt>
                <c:pt idx="2">
                  <c:v>35.200000000000003</c:v>
                </c:pt>
                <c:pt idx="3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2940055880111699E-2"/>
          <c:w val="0.739001409546029"/>
          <c:h val="0.2256083312166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901234567901203E-2"/>
          <c:y val="0.362705105410211"/>
          <c:w val="0.93209876543209902"/>
          <c:h val="0.633262636525274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>
                  <a:alpha val="62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0033CC"/>
                </a:solidFill>
              </a:ln>
              <a:effectLst/>
              <a:sp3d contourW="25400">
                <a:contourClr>
                  <a:srgbClr val="0033CC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layout>
                <c:manualLayout>
                  <c:x val="3.2211529114416201E-2"/>
                  <c:y val="-1.041243332486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Antegrade</c:v>
                </c:pt>
                <c:pt idx="1">
                  <c:v>Antegrade dissection/re-entry</c:v>
                </c:pt>
                <c:pt idx="2">
                  <c:v>Retrograde</c:v>
                </c:pt>
                <c:pt idx="3">
                  <c:v>None</c:v>
                </c:pt>
              </c:strCache>
            </c:strRef>
          </c:cat>
          <c:val>
            <c:numRef>
              <c:f>Table1[Above mean]</c:f>
              <c:numCache>
                <c:formatCode>General</c:formatCode>
                <c:ptCount val="4"/>
                <c:pt idx="0">
                  <c:v>21.4</c:v>
                </c:pt>
                <c:pt idx="1">
                  <c:v>27.5</c:v>
                </c:pt>
                <c:pt idx="2">
                  <c:v>39.700000000000003</c:v>
                </c:pt>
                <c:pt idx="3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024691358025"/>
          <c:y val="2.4391668783337601E-2"/>
          <c:w val="0.88097671818800505"/>
          <c:h val="0.2256083312166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2.3299999999999992</c:v>
                </c:pt>
                <c:pt idx="1">
                  <c:v>1.7</c:v>
                </c:pt>
                <c:pt idx="2">
                  <c:v>1.3149999999999995</c:v>
                </c:pt>
                <c:pt idx="3">
                  <c:v>1.554</c:v>
                </c:pt>
                <c:pt idx="4">
                  <c:v>2.4149999999999991</c:v>
                </c:pt>
                <c:pt idx="5">
                  <c:v>0.93100000000000005</c:v>
                </c:pt>
                <c:pt idx="6">
                  <c:v>1.6500000000000001</c:v>
                </c:pt>
                <c:pt idx="7">
                  <c:v>2.7</c:v>
                </c:pt>
                <c:pt idx="8">
                  <c:v>1.9400000000000004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10.69</c:v>
                </c:pt>
                <c:pt idx="1">
                  <c:v>7.8</c:v>
                </c:pt>
                <c:pt idx="2">
                  <c:v>7.5</c:v>
                </c:pt>
                <c:pt idx="3">
                  <c:v>5.5</c:v>
                </c:pt>
                <c:pt idx="4">
                  <c:v>8.91</c:v>
                </c:pt>
                <c:pt idx="5">
                  <c:v>7.33</c:v>
                </c:pt>
                <c:pt idx="6">
                  <c:v>10.07</c:v>
                </c:pt>
                <c:pt idx="7">
                  <c:v>13.7</c:v>
                </c:pt>
                <c:pt idx="8">
                  <c:v>8.9450000000000003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1.028</c:v>
                </c:pt>
                <c:pt idx="1">
                  <c:v>0.16</c:v>
                </c:pt>
                <c:pt idx="2">
                  <c:v>0.39600000000000013</c:v>
                </c:pt>
                <c:pt idx="3">
                  <c:v>0.31100000000000011</c:v>
                </c:pt>
                <c:pt idx="4">
                  <c:v>0.41100000000000009</c:v>
                </c:pt>
                <c:pt idx="5">
                  <c:v>0.39390000000000014</c:v>
                </c:pt>
                <c:pt idx="6">
                  <c:v>0.32200000000000012</c:v>
                </c:pt>
                <c:pt idx="7">
                  <c:v>0.6000000000000002</c:v>
                </c:pt>
                <c:pt idx="8">
                  <c:v>1.1559999999999995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6.2050000000000001</c:v>
                </c:pt>
                <c:pt idx="1">
                  <c:v>4.5750000000000002</c:v>
                </c:pt>
                <c:pt idx="2">
                  <c:v>3.887</c:v>
                </c:pt>
                <c:pt idx="3">
                  <c:v>3.1719999999999997</c:v>
                </c:pt>
                <c:pt idx="4">
                  <c:v>5.4870000000000001</c:v>
                </c:pt>
                <c:pt idx="5">
                  <c:v>3.964</c:v>
                </c:pt>
                <c:pt idx="6">
                  <c:v>5.2450000000000001</c:v>
                </c:pt>
                <c:pt idx="7">
                  <c:v>7.6</c:v>
                </c:pt>
                <c:pt idx="8">
                  <c:v>4.7249999999999961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>
            <c:spPr>
              <a:solidFill>
                <a:srgbClr val="0000FF">
                  <a:alpha val="97000"/>
                </a:srgb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upBars>
          <c:downBars/>
        </c:upDownBars>
        <c:axId val="300085576"/>
        <c:axId val="300089104"/>
      </c:stockChart>
      <c:catAx>
        <c:axId val="300085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0089104"/>
        <c:crosses val="autoZero"/>
        <c:auto val="1"/>
        <c:lblAlgn val="ctr"/>
        <c:lblOffset val="100"/>
        <c:noMultiLvlLbl val="0"/>
      </c:catAx>
      <c:valAx>
        <c:axId val="30008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085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0.70388</cdr:x>
      <cdr:y>0.72169</cdr:y>
    </cdr:from>
    <cdr:to>
      <cdr:x>0.74638</cdr:x>
      <cdr:y>0.72169</cdr:y>
    </cdr:to>
    <cdr:cxnSp macro="">
      <cdr:nvCxnSpPr>
        <cdr:cNvPr id="22" name="Straight Connector 21"/>
        <cdr:cNvCxnSpPr/>
      </cdr:nvCxnSpPr>
      <cdr:spPr>
        <a:xfrm xmlns:a="http://schemas.openxmlformats.org/drawingml/2006/main">
          <a:off x="6221697" y="4446804"/>
          <a:ext cx="375597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0.08875</cdr:x>
      <cdr:y>0.68975</cdr:y>
    </cdr:from>
    <cdr:to>
      <cdr:x>0.13327</cdr:x>
      <cdr:y>0.68975</cdr:y>
    </cdr:to>
    <cdr:cxnSp macro="">
      <cdr:nvCxnSpPr>
        <cdr:cNvPr id="26" name="Straight Connector 25"/>
        <cdr:cNvCxnSpPr/>
      </cdr:nvCxnSpPr>
      <cdr:spPr>
        <a:xfrm xmlns:a="http://schemas.openxmlformats.org/drawingml/2006/main">
          <a:off x="784482" y="4250031"/>
          <a:ext cx="393483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0.19296</cdr:x>
      <cdr:y>0.77255</cdr:y>
    </cdr:from>
    <cdr:to>
      <cdr:x>0.23545</cdr:x>
      <cdr:y>0.77255</cdr:y>
    </cdr:to>
    <cdr:cxnSp macro="">
      <cdr:nvCxnSpPr>
        <cdr:cNvPr id="34" name="Straight Connector 33"/>
        <cdr:cNvCxnSpPr/>
      </cdr:nvCxnSpPr>
      <cdr:spPr>
        <a:xfrm xmlns:a="http://schemas.openxmlformats.org/drawingml/2006/main">
          <a:off x="1705601" y="4760183"/>
          <a:ext cx="375573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0.50049</cdr:x>
      <cdr:y>0.71298</cdr:y>
    </cdr:from>
    <cdr:to>
      <cdr:x>0.54299</cdr:x>
      <cdr:y>0.71298</cdr:y>
    </cdr:to>
    <cdr:cxnSp macro="">
      <cdr:nvCxnSpPr>
        <cdr:cNvPr id="38" name="Straight Connector 37"/>
        <cdr:cNvCxnSpPr/>
      </cdr:nvCxnSpPr>
      <cdr:spPr>
        <a:xfrm xmlns:a="http://schemas.openxmlformats.org/drawingml/2006/main">
          <a:off x="4423856" y="4393146"/>
          <a:ext cx="375662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0.29416</cdr:x>
      <cdr:y>0.81749</cdr:y>
    </cdr:from>
    <cdr:to>
      <cdr:x>0.33666</cdr:x>
      <cdr:y>0.81749</cdr:y>
    </cdr:to>
    <cdr:cxnSp macro="">
      <cdr:nvCxnSpPr>
        <cdr:cNvPr id="44" name="Straight Connector 43"/>
        <cdr:cNvCxnSpPr/>
      </cdr:nvCxnSpPr>
      <cdr:spPr>
        <a:xfrm xmlns:a="http://schemas.openxmlformats.org/drawingml/2006/main">
          <a:off x="2600130" y="5037102"/>
          <a:ext cx="375662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0.3973</cdr:x>
      <cdr:y>0.78978</cdr:y>
    </cdr:from>
    <cdr:to>
      <cdr:x>0.43993</cdr:x>
      <cdr:y>0.79136</cdr:y>
    </cdr:to>
    <cdr:cxnSp macro="">
      <cdr:nvCxnSpPr>
        <cdr:cNvPr id="46" name="Straight Connector 45"/>
        <cdr:cNvCxnSpPr/>
      </cdr:nvCxnSpPr>
      <cdr:spPr>
        <a:xfrm xmlns:a="http://schemas.openxmlformats.org/drawingml/2006/main" flipV="1">
          <a:off x="3511750" y="4866381"/>
          <a:ext cx="376798" cy="9718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0.90988</cdr:x>
      <cdr:y>0.75573</cdr:y>
    </cdr:from>
    <cdr:to>
      <cdr:x>0.95005</cdr:x>
      <cdr:y>0.75573</cdr:y>
    </cdr:to>
    <cdr:cxnSp macro="">
      <cdr:nvCxnSpPr>
        <cdr:cNvPr id="21" name="Straight Connector 20"/>
        <cdr:cNvCxnSpPr/>
      </cdr:nvCxnSpPr>
      <cdr:spPr>
        <a:xfrm xmlns:a="http://schemas.openxmlformats.org/drawingml/2006/main">
          <a:off x="8042486" y="4656548"/>
          <a:ext cx="355119" cy="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0.40348</cdr:x>
      <cdr:y>0.18478</cdr:y>
    </cdr:from>
    <cdr:to>
      <cdr:x>0.91106</cdr:x>
      <cdr:y>0.62825</cdr:y>
    </cdr:to>
    <cdr:grpSp>
      <cdr:nvGrpSpPr>
        <cdr:cNvPr id="5" name="Group 4"/>
        <cdr:cNvGrpSpPr/>
      </cdr:nvGrpSpPr>
      <cdr:grpSpPr>
        <a:xfrm xmlns:a="http://schemas.openxmlformats.org/drawingml/2006/main">
          <a:off x="3050813" y="1150004"/>
          <a:ext cx="3837939" cy="2759998"/>
          <a:chOff x="2909911" y="1110001"/>
          <a:chExt cx="3660648" cy="266395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5957911" y="1110001"/>
            <a:ext cx="612648" cy="3017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1"/>
          </a:solidFill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b="1" dirty="0" smtClean="0">
                <a:solidFill>
                  <a:srgbClr val="FFFF00"/>
                </a:solidFill>
              </a:rPr>
              <a:t>41%</a:t>
            </a:r>
            <a:endParaRPr lang="en-US" sz="1600" b="1" dirty="0">
              <a:solidFill>
                <a:srgbClr val="FFFF00"/>
              </a:solidFill>
            </a:endParaRPr>
          </a:p>
        </cdr:txBody>
      </cdr:sp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5348311" y="1643401"/>
            <a:ext cx="612648" cy="3017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1"/>
          </a:solidFill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b="1" dirty="0" smtClean="0">
                <a:solidFill>
                  <a:srgbClr val="FFFF00"/>
                </a:solidFill>
              </a:rPr>
              <a:t>28%</a:t>
            </a:r>
            <a:endParaRPr lang="en-US" sz="1600" b="1" dirty="0">
              <a:solidFill>
                <a:srgbClr val="FFFF00"/>
              </a:solidFill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2909911" y="3472201"/>
            <a:ext cx="612648" cy="30175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1"/>
          </a:solidFill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b="1" dirty="0" smtClean="0">
                <a:solidFill>
                  <a:srgbClr val="FFFF00"/>
                </a:solidFill>
              </a:rPr>
              <a:t>24%</a:t>
            </a:r>
            <a:endParaRPr lang="en-US" sz="1600" b="1" dirty="0">
              <a:solidFill>
                <a:srgbClr val="FFFF00"/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4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4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5CAB428-8B4B-4C63-8406-F0D9BC37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15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6266460-564C-49C5-8CB8-D376BBCCB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5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185B8-2E2A-4F22-BBBA-0D1246AED440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6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6460-564C-49C5-8CB8-D376BBCC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15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6460-564C-49C5-8CB8-D376BBCC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1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5904" y="8687406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943" tIns="44472" rIns="88943" bIns="44472" anchor="b"/>
          <a:lstStyle/>
          <a:p>
            <a:pPr defTabSz="888877"/>
            <a:fld id="{8E8A11F0-16BA-4E3F-B8D4-B91235650472}" type="slidenum">
              <a:rPr lang="en-US" sz="1100" b="0">
                <a:solidFill>
                  <a:srgbClr val="000000"/>
                </a:solidFill>
              </a:rPr>
              <a:pPr defTabSz="888877"/>
              <a:t>2</a:t>
            </a:fld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8150" y="217488"/>
            <a:ext cx="10274300" cy="7707312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037" y="8026703"/>
            <a:ext cx="5722441" cy="272950"/>
          </a:xfrm>
          <a:noFill/>
          <a:ln/>
        </p:spPr>
        <p:txBody>
          <a:bodyPr lIns="87422" tIns="43711" rIns="87422" bIns="43711">
            <a:spAutoFit/>
          </a:bodyPr>
          <a:lstStyle/>
          <a:p>
            <a:pPr marL="216214" indent="-216214"/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15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6460-564C-49C5-8CB8-D376BBCC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5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6460-564C-49C5-8CB8-D376BBCCBA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2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l"/>
            <a:endParaRPr lang="en-US" sz="230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40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03238" y="4316414"/>
            <a:ext cx="5848350" cy="40528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6460-564C-49C5-8CB8-D376BBCC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4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6460-564C-49C5-8CB8-D376BBCC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4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5915E-CCA3-2640-A53B-573B9622457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0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266460-564C-49C5-8CB8-D376BBCCBA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2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barbl"/>
          <p:cNvPicPr>
            <a:picLocks noChangeAspect="1" noChangeArrowheads="1"/>
          </p:cNvPicPr>
          <p:nvPr userDrawn="1"/>
        </p:nvPicPr>
        <p:blipFill>
          <a:blip r:embed="rId2" cstate="print"/>
          <a:srcRect r="77190" b="4625"/>
          <a:stretch>
            <a:fillRect/>
          </a:stretch>
        </p:blipFill>
        <p:spPr bwMode="auto">
          <a:xfrm>
            <a:off x="7543800" y="76200"/>
            <a:ext cx="1519238" cy="301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8" descr="emboss1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22238"/>
            <a:ext cx="804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47C1-D0FD-4CF3-8EDF-D6989A43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788C-B1E3-42C5-BEAF-35A1420BA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424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750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731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82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3736512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352800" cy="3048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5007306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99715344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161827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9445970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352800" cy="3048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712847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EC85-6929-45D8-8C4C-198BF1A75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12047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42969883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92482831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barbl"/>
          <p:cNvPicPr>
            <a:picLocks noChangeAspect="1" noChangeArrowheads="1"/>
          </p:cNvPicPr>
          <p:nvPr userDrawn="1"/>
        </p:nvPicPr>
        <p:blipFill>
          <a:blip r:embed="rId2" cstate="print"/>
          <a:srcRect r="77190" b="4625"/>
          <a:stretch>
            <a:fillRect/>
          </a:stretch>
        </p:blipFill>
        <p:spPr bwMode="auto">
          <a:xfrm>
            <a:off x="7543800" y="76200"/>
            <a:ext cx="1519238" cy="301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8" descr="emboss1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22238"/>
            <a:ext cx="804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47C1-D0FD-4CF3-8EDF-D6989A43F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530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D8E0-FC73-4AFA-9D95-FE2735F6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895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7425-342D-4C90-8041-561FE4873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193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8EA2-398E-4A30-9764-E594B82D6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677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A290-73E9-4473-80AF-E464BE6D7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629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8B40-E93E-4602-9F03-703D28BC6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258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891E-6350-4E75-8F75-33D974193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7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C68E-28C1-4B9C-AA98-51DFE63B7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0258-9680-40BA-AD81-50AE399442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4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D2EF-DE5C-42C1-851C-E0AAE0E2E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819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788C-B1E3-42C5-BEAF-35A1420BAA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19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EC85-6929-45D8-8C4C-198BF1A75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490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C68E-28C1-4B9C-AA98-51DFE63B7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441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59AC-F793-417A-8986-9652D8F2F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713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C5C2-4CA2-4F3C-8748-10A8CBBD9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787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AAAD-281B-4383-8449-96034B4AA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491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5ADD-AE8B-4CF7-A112-E325F6C38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56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2BEE-55D2-4A44-B9A3-D53363CF2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5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59AC-F793-417A-8986-9652D8F2F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+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latin typeface="Arial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8229600" cy="4013200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5F6A72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5F6A72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5F6A72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5F6A72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5F6A7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964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latin typeface="Arial"/>
              <a:ea typeface="ＭＳ Ｐゴシック" pitchFamily="34" charset="-128"/>
              <a:cs typeface="Arial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4114800" cy="401319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000000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600201"/>
            <a:ext cx="4114800" cy="4013199"/>
          </a:xfrm>
          <a:prstGeom prst="rect">
            <a:avLst/>
          </a:prstGeom>
        </p:spPr>
        <p:txBody>
          <a:bodyPr anchor="ctr"/>
          <a:lstStyle>
            <a:lvl1pPr algn="ctr">
              <a:buClr>
                <a:schemeClr val="bg1">
                  <a:lumMod val="75000"/>
                </a:schemeClr>
              </a:buClr>
              <a:buFont typeface="Wingdings" charset="2"/>
              <a:buNone/>
              <a:defRPr sz="2400">
                <a:solidFill>
                  <a:srgbClr val="000000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buFont typeface="Wingdings" charset="2"/>
              <a:buNone/>
              <a:defRPr sz="2000">
                <a:solidFill>
                  <a:schemeClr val="tx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616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F411-07D8-44EF-A876-70384BA9C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498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0A28-D604-4A20-A10D-4A5F057178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786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9AD1-61A1-4F30-94A7-9C07D4CF4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393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04C9F-7374-41A2-A40C-DABB419CE0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95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FCD08-FE44-4519-BEE2-8F3B5D291B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715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7F13-9EF7-4F8D-A67E-45DAD43D4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317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9DA8-DDEA-4258-BD79-1AE414C1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C5C2-4CA2-4F3C-8748-10A8CBBD9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07EDB-C0AD-4DC2-B357-7B9EF68CC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300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5377E-2842-4752-B2CC-1D0BDF5E42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558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FE37-4BC6-491A-B5C3-83334AA8D9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03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9DCE-5358-4D5E-8B1D-DCBC03B111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676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BAA88-A4DA-4DE0-9D88-A2D4D96236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199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6101-C8D1-4910-831B-9737160817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208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3338A-75CF-4FD4-A186-FB2E93B4E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580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4DD8-2796-4CF3-B9B3-3354407207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051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21E94-475E-4262-A440-9C845A0BA8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593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BA1E-F739-4429-A70F-9CA9C30ED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3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AAAD-281B-4383-8449-96034B4A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barbl"/>
          <p:cNvPicPr>
            <a:picLocks noChangeAspect="1" noChangeArrowheads="1"/>
          </p:cNvPicPr>
          <p:nvPr userDrawn="1"/>
        </p:nvPicPr>
        <p:blipFill>
          <a:blip r:embed="rId2" cstate="print"/>
          <a:srcRect r="77190" b="4625"/>
          <a:stretch>
            <a:fillRect/>
          </a:stretch>
        </p:blipFill>
        <p:spPr bwMode="auto">
          <a:xfrm>
            <a:off x="7543800" y="76200"/>
            <a:ext cx="1519238" cy="301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8" descr="emboss1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22238"/>
            <a:ext cx="804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47C1-D0FD-4CF3-8EDF-D6989A43F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507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D8E0-FC73-4AFA-9D95-FE2735F6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438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7425-342D-4C90-8041-561FE4873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476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8EA2-398E-4A30-9764-E594B82D6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767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A290-73E9-4473-80AF-E464BE6D7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705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8B40-E93E-4602-9F03-703D28BC6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560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891E-6350-4E75-8F75-33D974193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149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0258-9680-40BA-AD81-50AE399442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762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D2EF-DE5C-42C1-851C-E0AAE0E2E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4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788C-B1E3-42C5-BEAF-35A1420BAA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29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5ADD-AE8B-4CF7-A112-E325F6C38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EC85-6929-45D8-8C4C-198BF1A75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528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C68E-28C1-4B9C-AA98-51DFE63B7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081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59AC-F793-417A-8986-9652D8F2F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534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C5C2-4CA2-4F3C-8748-10A8CBBD9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896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AAAD-281B-4383-8449-96034B4AA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452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5ADD-AE8B-4CF7-A112-E325F6C38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358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2BEE-55D2-4A44-B9A3-D53363CF2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379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7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+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8229600" cy="4013200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5F6A72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5F6A72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5F6A72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5F6A72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5F6A7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002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4114800" cy="401319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000000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600201"/>
            <a:ext cx="4114800" cy="4013199"/>
          </a:xfrm>
          <a:prstGeom prst="rect">
            <a:avLst/>
          </a:prstGeom>
        </p:spPr>
        <p:txBody>
          <a:bodyPr anchor="ctr"/>
          <a:lstStyle>
            <a:lvl1pPr algn="ctr">
              <a:buClr>
                <a:schemeClr val="bg1">
                  <a:lumMod val="75000"/>
                </a:schemeClr>
              </a:buClr>
              <a:buFont typeface="Wingdings" charset="2"/>
              <a:buNone/>
              <a:defRPr sz="2400">
                <a:solidFill>
                  <a:srgbClr val="000000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buFont typeface="Wingdings" charset="2"/>
              <a:buNone/>
              <a:defRPr sz="2000">
                <a:solidFill>
                  <a:schemeClr val="tx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60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2BEE-55D2-4A44-B9A3-D53363CF2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barbl"/>
          <p:cNvPicPr>
            <a:picLocks noChangeAspect="1" noChangeArrowheads="1"/>
          </p:cNvPicPr>
          <p:nvPr userDrawn="1"/>
        </p:nvPicPr>
        <p:blipFill>
          <a:blip r:embed="rId2" cstate="print"/>
          <a:srcRect r="77190" b="4625"/>
          <a:stretch>
            <a:fillRect/>
          </a:stretch>
        </p:blipFill>
        <p:spPr bwMode="auto">
          <a:xfrm>
            <a:off x="7543800" y="76200"/>
            <a:ext cx="1519238" cy="301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8" descr="emboss1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22238"/>
            <a:ext cx="804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47C1-D0FD-4CF3-8EDF-D6989A43F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93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D8E0-FC73-4AFA-9D95-FE2735F6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859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7425-342D-4C90-8041-561FE4873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8304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8EA2-398E-4A30-9764-E594B82D6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357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A290-73E9-4473-80AF-E464BE6D7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37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8B40-E93E-4602-9F03-703D28BC6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851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891E-6350-4E75-8F75-33D974193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282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0258-9680-40BA-AD81-50AE399442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1215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D2EF-DE5C-42C1-851C-E0AAE0E2E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89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788C-B1E3-42C5-BEAF-35A1420BAA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0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EC85-6929-45D8-8C4C-198BF1A75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75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C68E-28C1-4B9C-AA98-51DFE63B7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511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59AC-F793-417A-8986-9652D8F2F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832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C5C2-4CA2-4F3C-8748-10A8CBBD9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394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AAAD-281B-4383-8449-96034B4AA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5768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5ADD-AE8B-4CF7-A112-E325F6C38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051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2BEE-55D2-4A44-B9A3-D53363CF2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35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2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+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8229600" cy="4013200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5F6A72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5F6A72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5F6A72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5F6A72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5F6A7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540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4114800" cy="401319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000000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600201"/>
            <a:ext cx="4114800" cy="4013199"/>
          </a:xfrm>
          <a:prstGeom prst="rect">
            <a:avLst/>
          </a:prstGeom>
        </p:spPr>
        <p:txBody>
          <a:bodyPr anchor="ctr"/>
          <a:lstStyle>
            <a:lvl1pPr algn="ctr">
              <a:buClr>
                <a:schemeClr val="bg1">
                  <a:lumMod val="75000"/>
                </a:schemeClr>
              </a:buClr>
              <a:buFont typeface="Wingdings" charset="2"/>
              <a:buNone/>
              <a:defRPr sz="2400">
                <a:solidFill>
                  <a:srgbClr val="000000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buFont typeface="Wingdings" charset="2"/>
              <a:buNone/>
              <a:defRPr sz="2000">
                <a:solidFill>
                  <a:schemeClr val="tx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159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barbl"/>
          <p:cNvPicPr>
            <a:picLocks noChangeAspect="1" noChangeArrowheads="1"/>
          </p:cNvPicPr>
          <p:nvPr userDrawn="1"/>
        </p:nvPicPr>
        <p:blipFill>
          <a:blip r:embed="rId2" cstate="print"/>
          <a:srcRect r="77190" b="4625"/>
          <a:stretch>
            <a:fillRect/>
          </a:stretch>
        </p:blipFill>
        <p:spPr bwMode="auto">
          <a:xfrm>
            <a:off x="7543800" y="76200"/>
            <a:ext cx="1519238" cy="301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8" descr="emboss1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22238"/>
            <a:ext cx="804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47C1-D0FD-4CF3-8EDF-D6989A43F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637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D8E0-FC73-4AFA-9D95-FE2735F6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391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7425-342D-4C90-8041-561FE4873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24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8EA2-398E-4A30-9764-E594B82D6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4164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A290-73E9-4473-80AF-E464BE6D7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862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8B40-E93E-4602-9F03-703D28BC6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162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891E-6350-4E75-8F75-33D974193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242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0258-9680-40BA-AD81-50AE399442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843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D2EF-DE5C-42C1-851C-E0AAE0E2E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955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788C-B1E3-42C5-BEAF-35A1420BAA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2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D8E0-FC73-4AFA-9D95-FE2735F67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EC85-6929-45D8-8C4C-198BF1A75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1844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C68E-28C1-4B9C-AA98-51DFE63B7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75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59AC-F793-417A-8986-9652D8F2F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664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C5C2-4CA2-4F3C-8748-10A8CBBD9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552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AAAD-281B-4383-8449-96034B4AA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782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5ADD-AE8B-4CF7-A112-E325F6C38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736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2BEE-55D2-4A44-B9A3-D53363CF2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615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6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+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8229600" cy="4013200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5F6A72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5F6A72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5F6A72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5F6A72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5F6A7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661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4114800" cy="401319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000000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600201"/>
            <a:ext cx="4114800" cy="4013199"/>
          </a:xfrm>
          <a:prstGeom prst="rect">
            <a:avLst/>
          </a:prstGeom>
        </p:spPr>
        <p:txBody>
          <a:bodyPr anchor="ctr"/>
          <a:lstStyle>
            <a:lvl1pPr algn="ctr">
              <a:buClr>
                <a:schemeClr val="bg1">
                  <a:lumMod val="75000"/>
                </a:schemeClr>
              </a:buClr>
              <a:buFont typeface="Wingdings" charset="2"/>
              <a:buNone/>
              <a:defRPr sz="2400">
                <a:solidFill>
                  <a:srgbClr val="000000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buFont typeface="Wingdings" charset="2"/>
              <a:buNone/>
              <a:defRPr sz="2000">
                <a:solidFill>
                  <a:schemeClr val="tx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827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14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105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9318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508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6240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413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928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6737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0043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90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E913-0E44-9043-A031-97E53BE11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CB5B-8E26-F14E-BB9F-015AA61D4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9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7425-342D-4C90-8041-561FE4873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8EA2-398E-4A30-9764-E594B82D6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pbarbl"/>
          <p:cNvPicPr>
            <a:picLocks noChangeAspect="1" noChangeArrowheads="1"/>
          </p:cNvPicPr>
          <p:nvPr userDrawn="1"/>
        </p:nvPicPr>
        <p:blipFill>
          <a:blip r:embed="rId2" cstate="print"/>
          <a:srcRect r="77190" b="4625"/>
          <a:stretch>
            <a:fillRect/>
          </a:stretch>
        </p:blipFill>
        <p:spPr bwMode="auto">
          <a:xfrm>
            <a:off x="7543800" y="76200"/>
            <a:ext cx="1519238" cy="3016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8" descr="emboss1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22238"/>
            <a:ext cx="8048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47C1-D0FD-4CF3-8EDF-D6989A43FC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63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D8E0-FC73-4AFA-9D95-FE2735F67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61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7425-342D-4C90-8041-561FE4873D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18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8EA2-398E-4A30-9764-E594B82D6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86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A290-73E9-4473-80AF-E464BE6D7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91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8B40-E93E-4602-9F03-703D28BC6F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3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891E-6350-4E75-8F75-33D974193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06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0258-9680-40BA-AD81-50AE399442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04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D2EF-DE5C-42C1-851C-E0AAE0E2EB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73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788C-B1E3-42C5-BEAF-35A1420BAA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3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A290-73E9-4473-80AF-E464BE6D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FEC85-6929-45D8-8C4C-198BF1A75E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62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C68E-28C1-4B9C-AA98-51DFE63B7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59AC-F793-417A-8986-9652D8F2F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3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2C5C2-4CA2-4F3C-8748-10A8CBBD9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207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AAAD-281B-4383-8449-96034B4AAF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5ADD-AE8B-4CF7-A112-E325F6C38C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26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B2BEE-55D2-4A44-B9A3-D53363CF2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84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3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+ whit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0"/>
            <a:ext cx="8229600" cy="4013200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5F6A72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5F6A72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5F6A72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5F6A72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5F6A7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accent4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87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auto">
          <a:xfrm flipV="1">
            <a:off x="0" y="1524000"/>
            <a:ext cx="9144000" cy="4178300"/>
          </a:xfrm>
          <a:prstGeom prst="rect">
            <a:avLst/>
          </a:prstGeom>
          <a:gradFill rotWithShape="0">
            <a:gsLst>
              <a:gs pos="0">
                <a:srgbClr val="989898">
                  <a:alpha val="46999"/>
                </a:srgbClr>
              </a:gs>
              <a:gs pos="50000">
                <a:srgbClr val="F3F3F3">
                  <a:alpha val="46999"/>
                </a:srgbClr>
              </a:gs>
              <a:gs pos="100000">
                <a:srgbClr val="989898">
                  <a:alpha val="46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 sz="1800" b="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 l="2969" r="10970"/>
          <a:stretch>
            <a:fillRect/>
          </a:stretch>
        </p:blipFill>
        <p:spPr bwMode="auto">
          <a:xfrm>
            <a:off x="7689850" y="-26988"/>
            <a:ext cx="1490663" cy="48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" y="1600201"/>
            <a:ext cx="4114800" cy="4013199"/>
          </a:xfrm>
          <a:prstGeom prst="rect">
            <a:avLst/>
          </a:prstGeom>
        </p:spPr>
        <p:txBody>
          <a:bodyPr/>
          <a:lstStyle>
            <a:lvl1pPr marL="230188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61963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2pPr>
            <a:lvl3pPr marL="744538" indent="-231775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000000"/>
                </a:solidFill>
              </a:defRPr>
            </a:lvl3pPr>
            <a:lvl4pPr marL="974725" indent="-2301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1141413" indent="-166688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57999" cy="884238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600201"/>
            <a:ext cx="4114800" cy="4013199"/>
          </a:xfrm>
          <a:prstGeom prst="rect">
            <a:avLst/>
          </a:prstGeom>
        </p:spPr>
        <p:txBody>
          <a:bodyPr anchor="ctr"/>
          <a:lstStyle>
            <a:lvl1pPr algn="ctr">
              <a:buClr>
                <a:schemeClr val="bg1">
                  <a:lumMod val="75000"/>
                </a:schemeClr>
              </a:buClr>
              <a:buFont typeface="Wingdings" charset="2"/>
              <a:buNone/>
              <a:defRPr sz="2400">
                <a:solidFill>
                  <a:srgbClr val="000000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buFont typeface="Wingdings" charset="2"/>
              <a:buNone/>
              <a:defRPr sz="2000">
                <a:solidFill>
                  <a:schemeClr val="tx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buFont typeface="Wingdings" charset="2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4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8B40-E93E-4602-9F03-703D28BC6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48000" y="0"/>
            <a:ext cx="6096000" cy="6858000"/>
          </a:xfrm>
          <a:prstGeom prst="rect">
            <a:avLst/>
          </a:prstGeom>
          <a:gradFill rotWithShape="1">
            <a:gsLst>
              <a:gs pos="0">
                <a:srgbClr val="9E8F6F"/>
              </a:gs>
              <a:gs pos="50000">
                <a:srgbClr val="EDE9E1"/>
              </a:gs>
              <a:gs pos="100000">
                <a:srgbClr val="9E8F6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 b="0">
              <a:solidFill>
                <a:srgbClr val="000143"/>
              </a:solidFill>
              <a:latin typeface="Arial" charset="0"/>
            </a:endParaRPr>
          </a:p>
        </p:txBody>
      </p:sp>
      <p:pic>
        <p:nvPicPr>
          <p:cNvPr id="5" name="Picture 9" descr="CTO_F_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501650"/>
            <a:ext cx="9525000" cy="73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TO_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54238"/>
            <a:ext cx="2438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743200" y="0"/>
            <a:ext cx="152400" cy="6858000"/>
          </a:xfrm>
          <a:prstGeom prst="rect">
            <a:avLst/>
          </a:prstGeom>
          <a:solidFill>
            <a:srgbClr val="000143"/>
          </a:solidFill>
          <a:ln w="9525">
            <a:solidFill>
              <a:srgbClr val="00014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 b="0">
              <a:solidFill>
                <a:srgbClr val="000143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667000"/>
            <a:ext cx="5181600" cy="147002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114800"/>
            <a:ext cx="51816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6400800"/>
            <a:ext cx="9144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19600" y="6400800"/>
            <a:ext cx="34290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0" y="6400800"/>
            <a:ext cx="10668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EF1D-8BAC-47F3-8986-248119D4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5CA7-5394-4334-8900-9D1B7AC1C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74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41C5D-6F31-4FC8-A2C1-DD526646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40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F444-6D89-4B56-BA81-F206B8E1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20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A81F-D4E7-4AE2-A0E7-060AB5374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5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1753-BDE4-43A7-AF10-353E37324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3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195E-5F3A-49DF-B28F-3AFB18CCF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00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EC91-CD6C-4DCA-985A-BB42A4EB8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73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EC6C-7050-4551-885D-A07458378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7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EC4A-BD55-4704-81EC-303F32A90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891E-6350-4E75-8F75-33D974193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6982-8987-4F19-A084-F4D912145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8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E7F71-4A9F-43FC-909B-F6310987851D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F043-4354-4CA0-A311-3B6F143A3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4433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40C0-3EB0-4885-B174-4A3FDE4C8CD8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9107-427F-4636-A6E1-9D39F43D7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59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0EF0-FD6B-4EBB-A676-D5EFC8DFC005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D559-1AB5-42CD-BC90-270837EF5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1116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22A49-1CD8-4955-93CD-0CAB7C119B7F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B0FB-F032-43E0-9220-6C62EE6A9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3328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08B2-90C1-4DF7-BFC2-E503749F88ED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8AC9-A999-43AD-A741-D4D405583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994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A8E6-9F96-4CDB-A91E-74B0FAFD5609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9F9B3-B9C1-4795-BA38-8608E75FA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307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E956-B730-48BE-BF66-8871DAE5E971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F9ED-F66C-4FB2-BAD1-388A0C673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562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C24F-7E52-4254-8FE9-867A5897D12B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3EB0-39E6-41AC-AF45-E36879367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506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DECB-C32D-4F04-8357-210426C04FE6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6033-AB55-45D2-9C81-36837A7F7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18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0258-9680-40BA-AD81-50AE39944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91100" y="28575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934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79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4B6A9-6174-4678-A682-6A476E758611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36637" y="240823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366125" y="5959475"/>
            <a:ext cx="8382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9DEB-297C-49FE-B2EF-921812B3F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385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1219200" cy="6278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629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79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BF36-4B44-475A-AE2B-4687DADC5906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36637" y="240823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366125" y="5959475"/>
            <a:ext cx="8382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5BA4F-58D2-4CC2-9227-D74D5C30D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155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9DD7-D366-42C4-B11B-AD0B214BCB98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647E-6AF3-4F48-BB81-76F55FAE0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3622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676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0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16" y="119367"/>
            <a:ext cx="7067323" cy="107381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FF66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3275" indent="-346075">
              <a:buClr>
                <a:schemeClr val="tx1"/>
              </a:buClr>
              <a:buFont typeface="Calibri" pitchFamily="34" charset="0"/>
              <a:buChar char="‒"/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05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18" y="119369"/>
            <a:ext cx="7056436" cy="105151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23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943600" y="6627168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IC-214402-AC AUG2014</a:t>
            </a:r>
          </a:p>
        </p:txBody>
      </p:sp>
    </p:spTree>
    <p:extLst>
      <p:ext uri="{BB962C8B-B14F-4D97-AF65-F5344CB8AC3E}">
        <p14:creationId xmlns:p14="http://schemas.microsoft.com/office/powerpoint/2010/main" val="350640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ctrTitle"/>
          </p:nvPr>
        </p:nvSpPr>
        <p:spPr>
          <a:xfrm>
            <a:off x="685800" y="3108325"/>
            <a:ext cx="7772400" cy="6413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4005263"/>
            <a:ext cx="6400800" cy="525462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965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0"/>
            <a:ext cx="8839200" cy="655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381000" y="6629400"/>
            <a:ext cx="9144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945A00B8-EBA9-414A-B102-8E9496A2330D}" type="slidenum">
              <a:rPr lang="en-US" sz="1800" b="0">
                <a:solidFill>
                  <a:srgbClr val="000000"/>
                </a:solidFill>
                <a:latin typeface="Calibri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1800" b="0">
                <a:solidFill>
                  <a:srgbClr val="000000"/>
                </a:solidFill>
                <a:latin typeface="Calibri"/>
              </a:rPr>
              <a:t> of 58</a:t>
            </a:r>
          </a:p>
        </p:txBody>
      </p:sp>
    </p:spTree>
    <p:extLst>
      <p:ext uri="{BB962C8B-B14F-4D97-AF65-F5344CB8AC3E}">
        <p14:creationId xmlns:p14="http://schemas.microsoft.com/office/powerpoint/2010/main" val="2264985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8D2EF-DE5C-42C1-851C-E0AAE0E2E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1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33585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05600"/>
            <a:ext cx="91440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544513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8382000" cy="381000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28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8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470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638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071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695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028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7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0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2.xml"/><Relationship Id="rId21" Type="http://schemas.openxmlformats.org/officeDocument/2006/relationships/theme" Target="../theme/theme13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2.xml"/><Relationship Id="rId21" Type="http://schemas.openxmlformats.org/officeDocument/2006/relationships/theme" Target="../theme/theme14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0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9.xml"/><Relationship Id="rId19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21" Type="http://schemas.openxmlformats.org/officeDocument/2006/relationships/theme" Target="../theme/theme15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222384-9766-402A-A40F-6F6BF92F1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9688"/>
            </a:gs>
            <a:gs pos="100000">
              <a:schemeClr val="bg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図 8" descr="CTO Club　ロゴデータ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836712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7380288" y="25400"/>
            <a:ext cx="17732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762000">
              <a:defRPr/>
            </a:pPr>
            <a:r>
              <a:rPr kumimoji="1" lang="en-US" altLang="ja-JP" sz="1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Osaka" charset="-128"/>
              </a:rPr>
              <a:t>Nagoya Heart Center</a:t>
            </a:r>
          </a:p>
        </p:txBody>
      </p:sp>
    </p:spTree>
    <p:extLst>
      <p:ext uri="{BB962C8B-B14F-4D97-AF65-F5344CB8AC3E}">
        <p14:creationId xmlns:p14="http://schemas.microsoft.com/office/powerpoint/2010/main" val="10119826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10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FFCC66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FFCC66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FFCC66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FFCC66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FFCC66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 b="1">
          <a:solidFill>
            <a:srgbClr val="FFCC66"/>
          </a:solidFill>
          <a:latin typeface="Times New Roman" charset="0"/>
          <a:ea typeface="ＭＳ Ｐゴシック" charset="-128"/>
          <a:cs typeface="ＭＳ Ｐゴシック" charset="-128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 b="1">
          <a:solidFill>
            <a:srgbClr val="FFCC66"/>
          </a:solidFill>
          <a:latin typeface="Times New Roman" charset="0"/>
          <a:ea typeface="ＭＳ Ｐゴシック" charset="-128"/>
          <a:cs typeface="ＭＳ Ｐゴシック" charset="-128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 b="1">
          <a:solidFill>
            <a:srgbClr val="FFCC66"/>
          </a:solidFill>
          <a:latin typeface="Times New Roman" charset="0"/>
          <a:ea typeface="ＭＳ Ｐゴシック" charset="-128"/>
          <a:cs typeface="ＭＳ Ｐゴシック" charset="-128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 b="1">
          <a:solidFill>
            <a:srgbClr val="FFCC66"/>
          </a:solidFill>
          <a:latin typeface="Times New Roman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100000"/>
        <a:buFont typeface="Wingdings" panose="05000000000000000000" pitchFamily="2" charset="2"/>
        <a:buChar char="n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222384-9766-402A-A40F-6F6BF92F1E13}" type="slidenum">
              <a:rPr lang="en-US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8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5905" r:id="rId2"/>
    <p:sldLayoutId id="2147485906" r:id="rId3"/>
    <p:sldLayoutId id="2147485907" r:id="rId4"/>
    <p:sldLayoutId id="2147485908" r:id="rId5"/>
    <p:sldLayoutId id="2147485909" r:id="rId6"/>
    <p:sldLayoutId id="2147485910" r:id="rId7"/>
    <p:sldLayoutId id="2147485911" r:id="rId8"/>
    <p:sldLayoutId id="2147485912" r:id="rId9"/>
    <p:sldLayoutId id="2147485913" r:id="rId10"/>
    <p:sldLayoutId id="2147485914" r:id="rId11"/>
    <p:sldLayoutId id="2147485915" r:id="rId12"/>
    <p:sldLayoutId id="2147485916" r:id="rId13"/>
    <p:sldLayoutId id="2147485917" r:id="rId14"/>
    <p:sldLayoutId id="2147485918" r:id="rId15"/>
    <p:sldLayoutId id="2147485919" r:id="rId16"/>
    <p:sldLayoutId id="2147485920" r:id="rId17"/>
    <p:sldLayoutId id="2147485921" r:id="rId18"/>
    <p:sldLayoutId id="2147485922" r:id="rId19"/>
    <p:sldLayoutId id="2147485923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108909E-4FD8-4B08-B9C0-987C71DF8E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0" r:id="rId1"/>
    <p:sldLayoutId id="2147486241" r:id="rId2"/>
    <p:sldLayoutId id="2147486242" r:id="rId3"/>
    <p:sldLayoutId id="2147486243" r:id="rId4"/>
    <p:sldLayoutId id="2147486244" r:id="rId5"/>
    <p:sldLayoutId id="2147486245" r:id="rId6"/>
    <p:sldLayoutId id="2147486246" r:id="rId7"/>
    <p:sldLayoutId id="2147486247" r:id="rId8"/>
    <p:sldLayoutId id="2147486248" r:id="rId9"/>
    <p:sldLayoutId id="2147486249" r:id="rId10"/>
    <p:sldLayoutId id="2147486250" r:id="rId11"/>
    <p:sldLayoutId id="2147486251" r:id="rId12"/>
    <p:sldLayoutId id="2147486252" r:id="rId13"/>
    <p:sldLayoutId id="2147486253" r:id="rId14"/>
    <p:sldLayoutId id="2147486254" r:id="rId15"/>
    <p:sldLayoutId id="2147486255" r:id="rId16"/>
    <p:sldLayoutId id="2147486256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222384-9766-402A-A40F-6F6BF92F1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7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67" r:id="rId10"/>
    <p:sldLayoutId id="2147486268" r:id="rId11"/>
    <p:sldLayoutId id="2147486269" r:id="rId12"/>
    <p:sldLayoutId id="2147486270" r:id="rId13"/>
    <p:sldLayoutId id="2147486271" r:id="rId14"/>
    <p:sldLayoutId id="2147486272" r:id="rId15"/>
    <p:sldLayoutId id="2147486273" r:id="rId16"/>
    <p:sldLayoutId id="2147486274" r:id="rId17"/>
    <p:sldLayoutId id="2147486275" r:id="rId18"/>
    <p:sldLayoutId id="2147486276" r:id="rId19"/>
    <p:sldLayoutId id="2147486277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222384-9766-402A-A40F-6F6BF92F1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01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00" r:id="rId1"/>
    <p:sldLayoutId id="2147486301" r:id="rId2"/>
    <p:sldLayoutId id="2147486302" r:id="rId3"/>
    <p:sldLayoutId id="2147486303" r:id="rId4"/>
    <p:sldLayoutId id="2147486304" r:id="rId5"/>
    <p:sldLayoutId id="2147486305" r:id="rId6"/>
    <p:sldLayoutId id="2147486306" r:id="rId7"/>
    <p:sldLayoutId id="2147486307" r:id="rId8"/>
    <p:sldLayoutId id="2147486308" r:id="rId9"/>
    <p:sldLayoutId id="2147486309" r:id="rId10"/>
    <p:sldLayoutId id="2147486310" r:id="rId11"/>
    <p:sldLayoutId id="2147486311" r:id="rId12"/>
    <p:sldLayoutId id="2147486312" r:id="rId13"/>
    <p:sldLayoutId id="2147486313" r:id="rId14"/>
    <p:sldLayoutId id="2147486314" r:id="rId15"/>
    <p:sldLayoutId id="2147486315" r:id="rId16"/>
    <p:sldLayoutId id="2147486316" r:id="rId17"/>
    <p:sldLayoutId id="2147486317" r:id="rId18"/>
    <p:sldLayoutId id="2147486318" r:id="rId19"/>
    <p:sldLayoutId id="2147486319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222384-9766-402A-A40F-6F6BF92F1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1" r:id="rId1"/>
    <p:sldLayoutId id="2147486322" r:id="rId2"/>
    <p:sldLayoutId id="2147486323" r:id="rId3"/>
    <p:sldLayoutId id="2147486324" r:id="rId4"/>
    <p:sldLayoutId id="2147486325" r:id="rId5"/>
    <p:sldLayoutId id="2147486326" r:id="rId6"/>
    <p:sldLayoutId id="2147486327" r:id="rId7"/>
    <p:sldLayoutId id="2147486328" r:id="rId8"/>
    <p:sldLayoutId id="2147486329" r:id="rId9"/>
    <p:sldLayoutId id="2147486330" r:id="rId10"/>
    <p:sldLayoutId id="2147486331" r:id="rId11"/>
    <p:sldLayoutId id="2147486332" r:id="rId12"/>
    <p:sldLayoutId id="2147486333" r:id="rId13"/>
    <p:sldLayoutId id="2147486334" r:id="rId14"/>
    <p:sldLayoutId id="2147486335" r:id="rId15"/>
    <p:sldLayoutId id="2147486336" r:id="rId16"/>
    <p:sldLayoutId id="2147486337" r:id="rId17"/>
    <p:sldLayoutId id="2147486338" r:id="rId18"/>
    <p:sldLayoutId id="2147486339" r:id="rId19"/>
    <p:sldLayoutId id="2147486340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BCAE913-0E44-9043-A031-97E53BE11B82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2/24/2016</a:t>
            </a:fld>
            <a:endParaRPr lang="en-US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7DACB5B-8E26-F14E-BB9F-015AA61D4C54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88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2" r:id="rId1"/>
    <p:sldLayoutId id="2147486343" r:id="rId2"/>
    <p:sldLayoutId id="2147486344" r:id="rId3"/>
    <p:sldLayoutId id="2147486345" r:id="rId4"/>
    <p:sldLayoutId id="2147486346" r:id="rId5"/>
    <p:sldLayoutId id="2147486347" r:id="rId6"/>
    <p:sldLayoutId id="2147486348" r:id="rId7"/>
    <p:sldLayoutId id="2147486349" r:id="rId8"/>
    <p:sldLayoutId id="2147486350" r:id="rId9"/>
    <p:sldLayoutId id="2147486351" r:id="rId10"/>
    <p:sldLayoutId id="21474863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Amc0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75" y="6494463"/>
            <a:ext cx="5778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755650" y="6669088"/>
            <a:ext cx="6624638" cy="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468313" y="6440488"/>
            <a:ext cx="2178050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r>
              <a:rPr lang="nl-NL" sz="800" b="0">
                <a:solidFill>
                  <a:srgbClr val="CC0066"/>
                </a:solidFill>
                <a:latin typeface="Arial" charset="0"/>
              </a:rPr>
              <a:t>Academic Medical Center Amsterdam</a:t>
            </a:r>
            <a:r>
              <a:rPr lang="nl-NL" sz="800">
                <a:solidFill>
                  <a:srgbClr val="FFFFCC"/>
                </a:solidFill>
                <a:latin typeface="Arial" charset="0"/>
              </a:rPr>
              <a:t> </a:t>
            </a:r>
          </a:p>
        </p:txBody>
      </p:sp>
      <p:sp>
        <p:nvSpPr>
          <p:cNvPr id="14" name="Line 19"/>
          <p:cNvSpPr>
            <a:spLocks noChangeShapeType="1"/>
          </p:cNvSpPr>
          <p:nvPr userDrawn="1"/>
        </p:nvSpPr>
        <p:spPr bwMode="auto">
          <a:xfrm>
            <a:off x="1476375" y="6669088"/>
            <a:ext cx="6408738" cy="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54" name="Rectangle 20"/>
          <p:cNvSpPr>
            <a:spLocks noChangeArrowheads="1"/>
          </p:cNvSpPr>
          <p:nvPr userDrawn="1"/>
        </p:nvSpPr>
        <p:spPr bwMode="auto">
          <a:xfrm>
            <a:off x="722313" y="66690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nl-NL" sz="800" b="0">
                <a:solidFill>
                  <a:srgbClr val="FFFF99"/>
                </a:solidFill>
              </a:rPr>
              <a:t>Interventional Cardiology</a:t>
            </a:r>
          </a:p>
        </p:txBody>
      </p:sp>
      <p:sp>
        <p:nvSpPr>
          <p:cNvPr id="16" name="Text Box 21"/>
          <p:cNvSpPr txBox="1">
            <a:spLocks noChangeArrowheads="1"/>
          </p:cNvSpPr>
          <p:nvPr userDrawn="1"/>
        </p:nvSpPr>
        <p:spPr bwMode="auto">
          <a:xfrm>
            <a:off x="7920038" y="6524625"/>
            <a:ext cx="1620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nl-NL" sz="1200" b="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Koch </a:t>
            </a:r>
            <a:r>
              <a:rPr lang="nl-NL" sz="12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TCT</a:t>
            </a:r>
            <a:r>
              <a:rPr lang="nl-NL" sz="1200" b="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2008</a:t>
            </a:r>
            <a:endParaRPr lang="en-GB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33" name="Rectangle 13"/>
          <p:cNvSpPr>
            <a:spLocks noChangeArrowheads="1"/>
          </p:cNvSpPr>
          <p:nvPr userDrawn="1"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8" name="Picture 21" descr="PREPAREgre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7700" y="0"/>
            <a:ext cx="8763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3" descr="Amc0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75" y="6494463"/>
            <a:ext cx="5778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4" name="Line 24"/>
          <p:cNvSpPr>
            <a:spLocks noChangeShapeType="1"/>
          </p:cNvSpPr>
          <p:nvPr userDrawn="1"/>
        </p:nvSpPr>
        <p:spPr bwMode="auto">
          <a:xfrm>
            <a:off x="755650" y="6669088"/>
            <a:ext cx="6624638" cy="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 userDrawn="1"/>
        </p:nvSpPr>
        <p:spPr bwMode="auto">
          <a:xfrm>
            <a:off x="468313" y="6440488"/>
            <a:ext cx="2178050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nl-NL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r>
              <a:rPr lang="nl-NL" sz="800" b="0">
                <a:solidFill>
                  <a:srgbClr val="CC0066"/>
                </a:solidFill>
                <a:latin typeface="Arial" charset="0"/>
              </a:rPr>
              <a:t>Academic Medical Center Amsterdam</a:t>
            </a:r>
            <a:r>
              <a:rPr lang="nl-NL" sz="800">
                <a:solidFill>
                  <a:srgbClr val="FFFFCC"/>
                </a:solidFill>
                <a:latin typeface="Arial" charset="0"/>
              </a:rPr>
              <a:t> </a:t>
            </a:r>
          </a:p>
        </p:txBody>
      </p:sp>
      <p:sp>
        <p:nvSpPr>
          <p:cNvPr id="30746" name="Line 26"/>
          <p:cNvSpPr>
            <a:spLocks noChangeShapeType="1"/>
          </p:cNvSpPr>
          <p:nvPr userDrawn="1"/>
        </p:nvSpPr>
        <p:spPr bwMode="auto">
          <a:xfrm>
            <a:off x="1476375" y="6669088"/>
            <a:ext cx="6408738" cy="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00" b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81" name="Rectangle 27"/>
          <p:cNvSpPr>
            <a:spLocks noChangeArrowheads="1"/>
          </p:cNvSpPr>
          <p:nvPr userDrawn="1"/>
        </p:nvSpPr>
        <p:spPr bwMode="auto">
          <a:xfrm>
            <a:off x="722313" y="66690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defRPr/>
            </a:pPr>
            <a:r>
              <a:rPr lang="nl-NL" sz="800" b="0">
                <a:solidFill>
                  <a:srgbClr val="FFFF99"/>
                </a:solidFill>
              </a:rPr>
              <a:t>Interventional Cardiology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 userDrawn="1"/>
        </p:nvSpPr>
        <p:spPr bwMode="auto">
          <a:xfrm>
            <a:off x="7920038" y="6524625"/>
            <a:ext cx="1620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nl-NL" sz="1200" b="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Koch </a:t>
            </a:r>
            <a:r>
              <a:rPr lang="nl-NL" sz="120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TCT</a:t>
            </a:r>
            <a:r>
              <a:rPr lang="nl-NL" sz="1200" b="0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2008</a:t>
            </a:r>
            <a:endParaRPr lang="en-GB" sz="2400" b="0" i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9222384-9766-402A-A40F-6F6BF92F1E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3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0" r:id="rId13"/>
    <p:sldLayoutId id="2147484671" r:id="rId14"/>
    <p:sldLayoutId id="2147484672" r:id="rId15"/>
    <p:sldLayoutId id="2147484673" r:id="rId16"/>
    <p:sldLayoutId id="2147484674" r:id="rId17"/>
    <p:sldLayoutId id="2147484675" r:id="rId18"/>
    <p:sldLayoutId id="2147484676" r:id="rId19"/>
    <p:sldLayoutId id="2147484677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143000" y="0"/>
            <a:ext cx="8001000" cy="6858000"/>
          </a:xfrm>
          <a:prstGeom prst="rect">
            <a:avLst/>
          </a:prstGeom>
          <a:gradFill rotWithShape="1">
            <a:gsLst>
              <a:gs pos="0">
                <a:srgbClr val="9E8F6F"/>
              </a:gs>
              <a:gs pos="50000">
                <a:srgbClr val="EDE9E1"/>
              </a:gs>
              <a:gs pos="100000">
                <a:srgbClr val="9E8F6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 b="0">
              <a:solidFill>
                <a:srgbClr val="000143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38200" y="0"/>
            <a:ext cx="152400" cy="6858000"/>
          </a:xfrm>
          <a:prstGeom prst="rect">
            <a:avLst/>
          </a:prstGeom>
          <a:solidFill>
            <a:srgbClr val="9E8F6F"/>
          </a:solidFill>
          <a:ln w="9525">
            <a:solidFill>
              <a:srgbClr val="9E8F6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 b="0">
              <a:solidFill>
                <a:srgbClr val="000143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77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675941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 b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770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67594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77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7594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560443-044E-4F2D-9A19-2C0AFB2DA43F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  <p:pic>
        <p:nvPicPr>
          <p:cNvPr id="2057" name="Picture 8" descr="CTO_F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057775"/>
            <a:ext cx="1981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2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Impact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Impact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Impact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Impact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Impac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Impac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Impac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000143"/>
          </a:solidFill>
          <a:latin typeface="Impac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14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14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14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14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14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14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14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14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14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fld id="{EBE379C4-9700-4987-8DC7-07788B2DC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6871" name="Picture 7" descr="VOLCAN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467475"/>
            <a:ext cx="15351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883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914400" cy="396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90A2"/>
                </a:solidFill>
                <a:latin typeface="+mn-lt"/>
                <a:cs typeface="Arial" pitchFamily="34" charset="0"/>
              </a:defRPr>
            </a:lvl1pPr>
          </a:lstStyle>
          <a:p>
            <a:pPr algn="l">
              <a:defRPr/>
            </a:pPr>
            <a:fld id="{7D1A3A10-1A8A-4C01-AD33-709AE65FB450}" type="datetimeFigureOut">
              <a:rPr lang="en-US" b="0"/>
              <a:pPr algn="l">
                <a:defRPr/>
              </a:pPr>
              <a:t>2/24/2016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324600"/>
            <a:ext cx="2895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>
              <a:solidFill>
                <a:srgbClr val="00386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152400"/>
            <a:ext cx="8382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90A2"/>
                </a:solidFill>
              </a:defRPr>
            </a:lvl1pPr>
          </a:lstStyle>
          <a:p>
            <a:pPr>
              <a:defRPr/>
            </a:pPr>
            <a:fld id="{D02A9C39-5B32-4ED9-B1C0-4A93B51AE2BE}" type="slidenum">
              <a:rPr lang="en-US" altLang="en-US" b="0">
                <a:latin typeface="Franklin Gothic Book" panose="020B05030201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b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3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  <p:sldLayoutId id="214748537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943600" y="6627168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 dirty="0">
                <a:solidFill>
                  <a:srgbClr val="FFFFFF"/>
                </a:solidFill>
                <a:latin typeface="Calibri"/>
                <a:cs typeface="Calibri" panose="020F0502020204030204" pitchFamily="34" charset="0"/>
              </a:rPr>
              <a:t>IC-214402-AC AUG2014</a:t>
            </a:r>
          </a:p>
        </p:txBody>
      </p:sp>
    </p:spTree>
    <p:extLst>
      <p:ext uri="{BB962C8B-B14F-4D97-AF65-F5344CB8AC3E}">
        <p14:creationId xmlns:p14="http://schemas.microsoft.com/office/powerpoint/2010/main" val="3673486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3" r:id="rId9"/>
    <p:sldLayoutId id="2147485564" r:id="rId1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2/24/2016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6" r:id="rId1"/>
    <p:sldLayoutId id="2147485727" r:id="rId2"/>
    <p:sldLayoutId id="2147485728" r:id="rId3"/>
    <p:sldLayoutId id="2147485729" r:id="rId4"/>
    <p:sldLayoutId id="2147485730" r:id="rId5"/>
    <p:sldLayoutId id="2147485731" r:id="rId6"/>
    <p:sldLayoutId id="2147485732" r:id="rId7"/>
    <p:sldLayoutId id="2147485733" r:id="rId8"/>
    <p:sldLayoutId id="2147485734" r:id="rId9"/>
    <p:sldLayoutId id="2147485735" r:id="rId10"/>
    <p:sldLayoutId id="2147485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image" Target="../media/image15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4.xls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3.xls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4.tif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1.xls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UTSW-2005 Aerial#26-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1588"/>
            <a:ext cx="99822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52400" y="3953137"/>
            <a:ext cx="9518650" cy="889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Ctr="1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sz="32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Emmanouil S. Brilakis, MD, PhD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sz="24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Director, Cardiac Catheterization </a:t>
            </a:r>
            <a:r>
              <a:rPr lang="en-US" sz="2400" kern="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Laboratories</a:t>
            </a:r>
            <a:endParaRPr lang="en-US" sz="2400" kern="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sz="24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VA North Texas Healthcare System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Professor </a:t>
            </a:r>
            <a:r>
              <a:rPr lang="en-US" sz="2400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of </a:t>
            </a:r>
            <a:r>
              <a:rPr lang="en-US" sz="2400" kern="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Medicine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UT Southwestern Medical School</a:t>
            </a:r>
            <a:endParaRPr lang="en-US" sz="2400" kern="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301625" y="-14177"/>
            <a:ext cx="8610600" cy="1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266" tIns="54633" rIns="109266" bIns="54633">
            <a:spAutoFit/>
          </a:bodyPr>
          <a:lstStyle/>
          <a:p>
            <a:pPr defTabSz="1092200"/>
            <a:endParaRPr lang="en-US" sz="3200" dirty="0" smtClean="0">
              <a:solidFill>
                <a:srgbClr val="000000"/>
              </a:solidFill>
            </a:endParaRPr>
          </a:p>
          <a:p>
            <a:pPr defTabSz="1092200"/>
            <a:r>
              <a:rPr lang="en-US" sz="3200" dirty="0" smtClean="0">
                <a:solidFill>
                  <a:srgbClr val="000000"/>
                </a:solidFill>
              </a:rPr>
              <a:t>2016 CTO Summit</a:t>
            </a:r>
            <a:endParaRPr lang="en-US" sz="3200" dirty="0">
              <a:solidFill>
                <a:srgbClr val="000000"/>
              </a:solidFill>
            </a:endParaRPr>
          </a:p>
          <a:p>
            <a:pPr defTabSz="1092200"/>
            <a:r>
              <a:rPr lang="en-US" sz="3200" dirty="0" smtClean="0">
                <a:solidFill>
                  <a:srgbClr val="000000"/>
                </a:solidFill>
              </a:rPr>
              <a:t>Friday, February 26, 2015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52400" y="2688690"/>
            <a:ext cx="9518650" cy="1219201"/>
          </a:xfrm>
          <a:prstGeom prst="rect">
            <a:avLst/>
          </a:prstGeom>
          <a:solidFill>
            <a:srgbClr val="0070C0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dirty="0" smtClean="0">
                <a:solidFill>
                  <a:srgbClr val="FFFF00"/>
                </a:solidFill>
              </a:rPr>
              <a:t>Progress CTO Registry Update</a:t>
            </a:r>
            <a:endParaRPr lang="en-US" sz="4000" dirty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0647" y="1991571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4.54-5.04 pm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80161" y="165677"/>
            <a:ext cx="1828800" cy="473710"/>
          </a:xfrm>
          <a:prstGeom prst="rect">
            <a:avLst/>
          </a:prstGeom>
        </p:spPr>
      </p:pic>
      <p:pic>
        <p:nvPicPr>
          <p:cNvPr id="10" name="Picture 2" descr="http://utsouthwestern.mrooms3.net/express/design/2/1419996038/pix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91" y="252848"/>
            <a:ext cx="1713925" cy="5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895331" y="1358081"/>
          <a:ext cx="7591710" cy="500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2536" y="5691735"/>
            <a:ext cx="339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PROGRESS CTO score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498" y="2238320"/>
            <a:ext cx="492443" cy="29325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Technical success (%)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40678" y="558478"/>
            <a:ext cx="80153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spective </a:t>
            </a:r>
            <a:r>
              <a:rPr lang="en-US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lobal </a:t>
            </a:r>
            <a:r>
              <a:rPr lang="en-US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gi</a:t>
            </a:r>
            <a:r>
              <a:rPr lang="en-US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try for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tudy of </a:t>
            </a:r>
            <a:r>
              <a:rPr lang="en-US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interventions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Arial"/>
                <a:cs typeface="Arial" pitchFamily="34" charset="0"/>
              </a:rPr>
              <a:t>www.progresscto.org</a:t>
            </a:r>
            <a:endParaRPr lang="en-US" dirty="0">
              <a:solidFill>
                <a:srgbClr val="333399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8" name="Snagit_PPTD92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8" y="180183"/>
            <a:ext cx="1037628" cy="1115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31166" y="1008508"/>
            <a:ext cx="168483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Arial"/>
              </a:rPr>
              <a:t>781 patients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Arial"/>
              </a:rPr>
              <a:t>7 US centers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FF00"/>
                </a:solidFill>
                <a:latin typeface="Arial"/>
              </a:rPr>
              <a:t>2012-2015</a:t>
            </a:r>
            <a:endParaRPr lang="en-US" sz="18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6371" y="6171442"/>
            <a:ext cx="868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Christopoulos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Kandzari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Yeh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Jaffer, </a:t>
            </a: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Karmpaliotis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Wyman, </a:t>
            </a: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Alaswad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Lombardi, Grantham, Moses, </a:t>
            </a:r>
            <a:r>
              <a:rPr lang="en-US" sz="1200" i="1" dirty="0" err="1" smtClean="0">
                <a:solidFill>
                  <a:srgbClr val="0070C0"/>
                </a:solidFill>
                <a:latin typeface="Arial"/>
                <a:cs typeface="Arial" pitchFamily="34" charset="0"/>
              </a:rPr>
              <a:t>Christakopoulos</a:t>
            </a:r>
            <a:r>
              <a:rPr lang="en-US" sz="1200" i="1" dirty="0" smtClean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0070C0"/>
                </a:solidFill>
                <a:latin typeface="Arial"/>
                <a:cs typeface="Arial" pitchFamily="34" charset="0"/>
              </a:rPr>
              <a:t>Tarar</a:t>
            </a:r>
            <a:r>
              <a:rPr lang="en-US" sz="1200" i="1" dirty="0" smtClean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0070C0"/>
                </a:solidFill>
                <a:latin typeface="Arial"/>
                <a:cs typeface="Arial" pitchFamily="34" charset="0"/>
              </a:rPr>
              <a:t>Rangan</a:t>
            </a:r>
            <a:r>
              <a:rPr lang="en-US" sz="1200" i="1" dirty="0" smtClean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0070C0"/>
                </a:solidFill>
                <a:latin typeface="Arial"/>
                <a:cs typeface="Arial" pitchFamily="34" charset="0"/>
              </a:rPr>
              <a:t>Lembo</a:t>
            </a:r>
            <a:r>
              <a:rPr lang="en-US" sz="1200" i="1" dirty="0" smtClean="0">
                <a:solidFill>
                  <a:srgbClr val="0070C0"/>
                </a:solidFill>
                <a:latin typeface="Arial"/>
                <a:cs typeface="Arial" pitchFamily="34" charset="0"/>
              </a:rPr>
              <a:t>, Garcia, Cipher, Thompson, Banerjee, Brilakis. </a:t>
            </a:r>
            <a:r>
              <a:rPr lang="en-US" sz="12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JACC </a:t>
            </a:r>
            <a:r>
              <a:rPr lang="en-US" sz="1200" i="1" dirty="0" err="1" smtClean="0">
                <a:solidFill>
                  <a:srgbClr val="92D050"/>
                </a:solidFill>
                <a:latin typeface="Arial"/>
                <a:cs typeface="Arial" pitchFamily="34" charset="0"/>
              </a:rPr>
              <a:t>Intv</a:t>
            </a:r>
            <a:r>
              <a:rPr lang="en-US" sz="12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 2016;9:1–9</a:t>
            </a:r>
            <a:endParaRPr lang="en-US" sz="1200" i="1" dirty="0">
              <a:solidFill>
                <a:srgbClr val="92D05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28456"/>
              </p:ext>
            </p:extLst>
          </p:nvPr>
        </p:nvGraphicFramePr>
        <p:xfrm>
          <a:off x="838200" y="228600"/>
          <a:ext cx="7772400" cy="6248402"/>
        </p:xfrm>
        <a:graphic>
          <a:graphicData uri="http://schemas.openxmlformats.org/drawingml/2006/table">
            <a:tbl>
              <a:tblPr firstRow="1" firstCol="1" bandRow="1"/>
              <a:tblGrid>
                <a:gridCol w="2045573"/>
                <a:gridCol w="2243431"/>
                <a:gridCol w="1811442"/>
                <a:gridCol w="1671954"/>
              </a:tblGrid>
              <a:tr h="354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J-CTO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</a:t>
                      </a:r>
                      <a:endParaRPr lang="en-US" sz="18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Progress-CTO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variables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Number of cases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494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1,657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781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67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Overall success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88.6%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(guidewire crossing)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72.5%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procedural)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92.9%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technical)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Clinical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Prior CABG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Prior MI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254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Prior CTO PCI failure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Angiographic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Blunt stump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Severe calcification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Severe tortuosity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91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CTO length&gt;20 mm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82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CTO target vessel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(non-LAD)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(circumflex)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82">
                <a:tc>
                  <a:txBody>
                    <a:bodyPr/>
                    <a:lstStyle/>
                    <a:p>
                      <a:pPr marL="2286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Collaterals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410" marR="404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770" y="1035781"/>
            <a:ext cx="475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Impact of prior failure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43000" y="1676400"/>
            <a:ext cx="33527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2012-2015</a:t>
            </a:r>
          </a:p>
          <a:p>
            <a:pPr algn="l">
              <a:defRPr/>
            </a:pPr>
            <a:r>
              <a:rPr lang="en-US" sz="20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12 centers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, 1,232 lesions</a:t>
            </a:r>
          </a:p>
          <a:p>
            <a:pPr algn="l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Prior failure: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17.5%</a:t>
            </a:r>
          </a:p>
          <a:p>
            <a:pPr algn="l">
              <a:defRPr/>
            </a:pPr>
            <a:endParaRPr lang="en-US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graphicFrame>
        <p:nvGraphicFramePr>
          <p:cNvPr id="1165313" name="Object 1"/>
          <p:cNvGraphicFramePr>
            <a:graphicFrameLocks/>
          </p:cNvGraphicFramePr>
          <p:nvPr/>
        </p:nvGraphicFramePr>
        <p:xfrm>
          <a:off x="304800" y="1905000"/>
          <a:ext cx="820578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50" name="Worksheet" r:id="rId4" imgW="8763113" imgH="4724460" progId="Excel.Sheet.8">
                  <p:embed/>
                </p:oleObj>
              </mc:Choice>
              <mc:Fallback>
                <p:oleObj name="Worksheet" r:id="rId4" imgW="8763113" imgH="47244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205788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4800" y="6088559"/>
            <a:ext cx="838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i="1" dirty="0" err="1" smtClean="0">
                <a:solidFill>
                  <a:srgbClr val="333399"/>
                </a:solidFill>
              </a:rPr>
              <a:t>Karacsonyi</a:t>
            </a:r>
            <a:r>
              <a:rPr lang="en-US" sz="1100" i="1" dirty="0" smtClean="0">
                <a:solidFill>
                  <a:srgbClr val="333399"/>
                </a:solidFill>
              </a:rPr>
              <a:t>,</a:t>
            </a:r>
            <a:r>
              <a:rPr lang="en-US" sz="1100" i="1" baseline="30000" dirty="0" smtClean="0">
                <a:solidFill>
                  <a:srgbClr val="333399"/>
                </a:solidFill>
              </a:rPr>
              <a:t> </a:t>
            </a:r>
            <a:r>
              <a:rPr lang="en-US" sz="1100" i="1" dirty="0" err="1" smtClean="0">
                <a:solidFill>
                  <a:srgbClr val="333399"/>
                </a:solidFill>
              </a:rPr>
              <a:t>Karatasakis</a:t>
            </a:r>
            <a:r>
              <a:rPr lang="en-US" sz="1100" i="1" dirty="0" smtClean="0">
                <a:solidFill>
                  <a:srgbClr val="333399"/>
                </a:solidFill>
              </a:rPr>
              <a:t>, Karmpaliotis,  Alaswad, Yeh,  Jaffer,  Wyman, Lombardi, Grantham, Kandzari,  Lembo, Moses, </a:t>
            </a:r>
            <a:r>
              <a:rPr lang="en-US" sz="1100" i="1" dirty="0" err="1" smtClean="0">
                <a:solidFill>
                  <a:srgbClr val="333399"/>
                </a:solidFill>
              </a:rPr>
              <a:t>Kirtane</a:t>
            </a:r>
            <a:r>
              <a:rPr lang="en-US" sz="1100" i="1" dirty="0" smtClean="0">
                <a:solidFill>
                  <a:srgbClr val="333399"/>
                </a:solidFill>
              </a:rPr>
              <a:t>, Parikh, Green, Finn, Garcia, Doing, Patel,  Martinez </a:t>
            </a:r>
            <a:r>
              <a:rPr lang="en-US" sz="1100" i="1" dirty="0" err="1" smtClean="0">
                <a:solidFill>
                  <a:srgbClr val="333399"/>
                </a:solidFill>
              </a:rPr>
              <a:t>Parachini</a:t>
            </a:r>
            <a:r>
              <a:rPr lang="en-US" sz="1100" i="1" dirty="0" smtClean="0">
                <a:solidFill>
                  <a:srgbClr val="333399"/>
                </a:solidFill>
              </a:rPr>
              <a:t>, </a:t>
            </a:r>
            <a:r>
              <a:rPr lang="en-US" sz="1100" i="1" dirty="0" err="1" smtClean="0">
                <a:solidFill>
                  <a:srgbClr val="333399"/>
                </a:solidFill>
              </a:rPr>
              <a:t>Resendes</a:t>
            </a:r>
            <a:r>
              <a:rPr lang="en-US" sz="1100" i="1" dirty="0" smtClean="0">
                <a:solidFill>
                  <a:srgbClr val="333399"/>
                </a:solidFill>
              </a:rPr>
              <a:t>, Rangan, </a:t>
            </a:r>
            <a:r>
              <a:rPr lang="en-US" sz="1100" i="1" dirty="0" err="1" smtClean="0">
                <a:solidFill>
                  <a:srgbClr val="333399"/>
                </a:solidFill>
              </a:rPr>
              <a:t>Ungi</a:t>
            </a:r>
            <a:r>
              <a:rPr lang="en-US" sz="1100" i="1" dirty="0" smtClean="0">
                <a:solidFill>
                  <a:srgbClr val="333399"/>
                </a:solidFill>
              </a:rPr>
              <a:t>, Thompson, Banerjee, Brilakis</a:t>
            </a:r>
            <a:r>
              <a:rPr lang="en-US" sz="1100" i="1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. </a:t>
            </a:r>
          </a:p>
          <a:p>
            <a:r>
              <a:rPr lang="en-US" sz="11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Am J </a:t>
            </a:r>
            <a:r>
              <a:rPr lang="en-US" sz="1100" i="1" dirty="0" err="1" smtClean="0">
                <a:solidFill>
                  <a:srgbClr val="92D050"/>
                </a:solidFill>
                <a:latin typeface="Arial"/>
                <a:cs typeface="Arial" pitchFamily="34" charset="0"/>
              </a:rPr>
              <a:t>Cardiol</a:t>
            </a:r>
            <a:r>
              <a:rPr lang="en-US" sz="11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 2016; in press</a:t>
            </a:r>
            <a:endParaRPr lang="en-US" sz="1100" i="1" dirty="0">
              <a:solidFill>
                <a:srgbClr val="92D050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00" y="2438400"/>
            <a:ext cx="1050288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 dirty="0" smtClean="0">
                <a:solidFill>
                  <a:srgbClr val="FFFF00"/>
                </a:solidFill>
                <a:latin typeface="Arial"/>
              </a:rPr>
              <a:t>P=0.390</a:t>
            </a:r>
            <a:endParaRPr lang="en-US" altLang="en-US" sz="1800" i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91000" y="2438400"/>
            <a:ext cx="1050289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 dirty="0" smtClean="0">
                <a:solidFill>
                  <a:srgbClr val="FFFF00"/>
                </a:solidFill>
                <a:latin typeface="Arial"/>
              </a:rPr>
              <a:t>P=0.184</a:t>
            </a:r>
            <a:endParaRPr lang="en-US" altLang="en-US" sz="1800" i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00800" y="4648200"/>
            <a:ext cx="1050289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 dirty="0" smtClean="0">
                <a:solidFill>
                  <a:srgbClr val="FFFF00"/>
                </a:solidFill>
                <a:latin typeface="Arial"/>
              </a:rPr>
              <a:t>P=0.067</a:t>
            </a:r>
            <a:endParaRPr lang="en-US" altLang="en-US" sz="1800" i="1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0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770" y="1035781"/>
            <a:ext cx="475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Impact of prior failure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4800" y="6088559"/>
            <a:ext cx="838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i="1" dirty="0" err="1" smtClean="0">
                <a:solidFill>
                  <a:srgbClr val="333399"/>
                </a:solidFill>
              </a:rPr>
              <a:t>Karacsonyi</a:t>
            </a:r>
            <a:r>
              <a:rPr lang="en-US" sz="1100" i="1" dirty="0" smtClean="0">
                <a:solidFill>
                  <a:srgbClr val="333399"/>
                </a:solidFill>
              </a:rPr>
              <a:t>,</a:t>
            </a:r>
            <a:r>
              <a:rPr lang="en-US" sz="1100" i="1" baseline="30000" dirty="0" smtClean="0">
                <a:solidFill>
                  <a:srgbClr val="333399"/>
                </a:solidFill>
              </a:rPr>
              <a:t> </a:t>
            </a:r>
            <a:r>
              <a:rPr lang="en-US" sz="1100" i="1" dirty="0" err="1" smtClean="0">
                <a:solidFill>
                  <a:srgbClr val="333399"/>
                </a:solidFill>
              </a:rPr>
              <a:t>Karatasakis</a:t>
            </a:r>
            <a:r>
              <a:rPr lang="en-US" sz="1100" i="1" dirty="0" smtClean="0">
                <a:solidFill>
                  <a:srgbClr val="333399"/>
                </a:solidFill>
              </a:rPr>
              <a:t>, Karmpaliotis,  Alaswad, Yeh,  Jaffer,  Wyman, Lombardi, Grantham, Kandzari,  Lembo, Moses, </a:t>
            </a:r>
            <a:r>
              <a:rPr lang="en-US" sz="1100" i="1" dirty="0" err="1" smtClean="0">
                <a:solidFill>
                  <a:srgbClr val="333399"/>
                </a:solidFill>
              </a:rPr>
              <a:t>Kirtane</a:t>
            </a:r>
            <a:r>
              <a:rPr lang="en-US" sz="1100" i="1" dirty="0" smtClean="0">
                <a:solidFill>
                  <a:srgbClr val="333399"/>
                </a:solidFill>
              </a:rPr>
              <a:t>, Parikh, Green, Finn, Garcia, Doing, Patel,  Martinez </a:t>
            </a:r>
            <a:r>
              <a:rPr lang="en-US" sz="1100" i="1" dirty="0" err="1" smtClean="0">
                <a:solidFill>
                  <a:srgbClr val="333399"/>
                </a:solidFill>
              </a:rPr>
              <a:t>Parachini</a:t>
            </a:r>
            <a:r>
              <a:rPr lang="en-US" sz="1100" i="1" dirty="0" smtClean="0">
                <a:solidFill>
                  <a:srgbClr val="333399"/>
                </a:solidFill>
              </a:rPr>
              <a:t>, </a:t>
            </a:r>
            <a:r>
              <a:rPr lang="en-US" sz="1100" i="1" dirty="0" err="1" smtClean="0">
                <a:solidFill>
                  <a:srgbClr val="333399"/>
                </a:solidFill>
              </a:rPr>
              <a:t>Resendes</a:t>
            </a:r>
            <a:r>
              <a:rPr lang="en-US" sz="1100" i="1" dirty="0" smtClean="0">
                <a:solidFill>
                  <a:srgbClr val="333399"/>
                </a:solidFill>
              </a:rPr>
              <a:t>, Rangan, </a:t>
            </a:r>
            <a:r>
              <a:rPr lang="en-US" sz="1100" i="1" dirty="0" err="1" smtClean="0">
                <a:solidFill>
                  <a:srgbClr val="333399"/>
                </a:solidFill>
              </a:rPr>
              <a:t>Ungi</a:t>
            </a:r>
            <a:r>
              <a:rPr lang="en-US" sz="1100" i="1" dirty="0" smtClean="0">
                <a:solidFill>
                  <a:srgbClr val="333399"/>
                </a:solidFill>
              </a:rPr>
              <a:t>, Thompson, Banerjee, Brilakis</a:t>
            </a:r>
            <a:r>
              <a:rPr lang="en-US" sz="1100" i="1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. </a:t>
            </a:r>
          </a:p>
          <a:p>
            <a:r>
              <a:rPr lang="en-US" sz="11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Am J </a:t>
            </a:r>
            <a:r>
              <a:rPr lang="en-US" sz="1100" i="1" dirty="0" err="1" smtClean="0">
                <a:solidFill>
                  <a:srgbClr val="92D050"/>
                </a:solidFill>
                <a:latin typeface="Arial"/>
                <a:cs typeface="Arial" pitchFamily="34" charset="0"/>
              </a:rPr>
              <a:t>Cardiol</a:t>
            </a:r>
            <a:r>
              <a:rPr lang="en-US" sz="11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 2016; in press</a:t>
            </a:r>
            <a:endParaRPr lang="en-US" sz="1100" i="1" dirty="0">
              <a:solidFill>
                <a:srgbClr val="92D050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676400"/>
            <a:ext cx="48237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333399"/>
                </a:solidFill>
              </a:rPr>
              <a:t>Successful crossing strategy</a:t>
            </a:r>
            <a:endParaRPr lang="en-US" sz="2600" dirty="0">
              <a:solidFill>
                <a:srgbClr val="333399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2209800" y="2133600"/>
          <a:ext cx="4171951" cy="263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572000" y="3352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18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770" y="1035781"/>
            <a:ext cx="475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Impact of prior failure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graphicFrame>
        <p:nvGraphicFramePr>
          <p:cNvPr id="1165313" name="Object 1"/>
          <p:cNvGraphicFramePr>
            <a:graphicFrameLocks/>
          </p:cNvGraphicFramePr>
          <p:nvPr>
            <p:extLst/>
          </p:nvPr>
        </p:nvGraphicFramePr>
        <p:xfrm>
          <a:off x="-100336" y="1590187"/>
          <a:ext cx="3989898" cy="261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8" name="Worksheet" r:id="rId4" imgW="8749440" imgH="4708440" progId="Excel.Sheet.8">
                  <p:embed/>
                </p:oleObj>
              </mc:Choice>
              <mc:Fallback>
                <p:oleObj name="Worksheet" r:id="rId4" imgW="8749440" imgH="47084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0336" y="1590187"/>
                        <a:ext cx="3989898" cy="2613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04800" y="6088559"/>
            <a:ext cx="838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i="1" dirty="0" err="1" smtClean="0">
                <a:solidFill>
                  <a:srgbClr val="333399"/>
                </a:solidFill>
              </a:rPr>
              <a:t>Karacsonyi</a:t>
            </a:r>
            <a:r>
              <a:rPr lang="en-US" sz="1100" i="1" dirty="0" smtClean="0">
                <a:solidFill>
                  <a:srgbClr val="333399"/>
                </a:solidFill>
              </a:rPr>
              <a:t>,</a:t>
            </a:r>
            <a:r>
              <a:rPr lang="en-US" sz="1100" i="1" baseline="30000" dirty="0" smtClean="0">
                <a:solidFill>
                  <a:srgbClr val="333399"/>
                </a:solidFill>
              </a:rPr>
              <a:t> </a:t>
            </a:r>
            <a:r>
              <a:rPr lang="en-US" sz="1100" i="1" dirty="0" err="1" smtClean="0">
                <a:solidFill>
                  <a:srgbClr val="333399"/>
                </a:solidFill>
              </a:rPr>
              <a:t>Karatasakis</a:t>
            </a:r>
            <a:r>
              <a:rPr lang="en-US" sz="1100" i="1" dirty="0" smtClean="0">
                <a:solidFill>
                  <a:srgbClr val="333399"/>
                </a:solidFill>
              </a:rPr>
              <a:t>, Karmpaliotis,  Alaswad, Yeh,  Jaffer,  Wyman, Lombardi, Grantham, Kandzari,  Lembo, Moses, </a:t>
            </a:r>
            <a:r>
              <a:rPr lang="en-US" sz="1100" i="1" dirty="0" err="1" smtClean="0">
                <a:solidFill>
                  <a:srgbClr val="333399"/>
                </a:solidFill>
              </a:rPr>
              <a:t>Kirtane</a:t>
            </a:r>
            <a:r>
              <a:rPr lang="en-US" sz="1100" i="1" dirty="0" smtClean="0">
                <a:solidFill>
                  <a:srgbClr val="333399"/>
                </a:solidFill>
              </a:rPr>
              <a:t>, Parikh, Green, Finn, Garcia, Doing, Patel,  Martinez </a:t>
            </a:r>
            <a:r>
              <a:rPr lang="en-US" sz="1100" i="1" dirty="0" err="1" smtClean="0">
                <a:solidFill>
                  <a:srgbClr val="333399"/>
                </a:solidFill>
              </a:rPr>
              <a:t>Parachini</a:t>
            </a:r>
            <a:r>
              <a:rPr lang="en-US" sz="1100" i="1" dirty="0" smtClean="0">
                <a:solidFill>
                  <a:srgbClr val="333399"/>
                </a:solidFill>
              </a:rPr>
              <a:t>, </a:t>
            </a:r>
            <a:r>
              <a:rPr lang="en-US" sz="1100" i="1" dirty="0" err="1" smtClean="0">
                <a:solidFill>
                  <a:srgbClr val="333399"/>
                </a:solidFill>
              </a:rPr>
              <a:t>Resendes</a:t>
            </a:r>
            <a:r>
              <a:rPr lang="en-US" sz="1100" i="1" dirty="0" smtClean="0">
                <a:solidFill>
                  <a:srgbClr val="333399"/>
                </a:solidFill>
              </a:rPr>
              <a:t>, Rangan, </a:t>
            </a:r>
            <a:r>
              <a:rPr lang="en-US" sz="1100" i="1" dirty="0" err="1" smtClean="0">
                <a:solidFill>
                  <a:srgbClr val="333399"/>
                </a:solidFill>
              </a:rPr>
              <a:t>Ungi</a:t>
            </a:r>
            <a:r>
              <a:rPr lang="en-US" sz="1100" i="1" dirty="0" smtClean="0">
                <a:solidFill>
                  <a:srgbClr val="333399"/>
                </a:solidFill>
              </a:rPr>
              <a:t>, Thompson, Banerjee, Brilakis</a:t>
            </a:r>
            <a:r>
              <a:rPr lang="en-US" sz="1100" i="1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. </a:t>
            </a:r>
          </a:p>
          <a:p>
            <a:r>
              <a:rPr lang="en-US" sz="11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Am J </a:t>
            </a:r>
            <a:r>
              <a:rPr lang="en-US" sz="1100" i="1" dirty="0" err="1" smtClean="0">
                <a:solidFill>
                  <a:srgbClr val="92D050"/>
                </a:solidFill>
                <a:latin typeface="Arial"/>
                <a:cs typeface="Arial" pitchFamily="34" charset="0"/>
              </a:rPr>
              <a:t>Cardiol</a:t>
            </a:r>
            <a:r>
              <a:rPr lang="en-US" sz="11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 2016; in press</a:t>
            </a:r>
            <a:endParaRPr lang="en-US" sz="1100" i="1" dirty="0">
              <a:solidFill>
                <a:srgbClr val="92D050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91816" y="1881392"/>
            <a:ext cx="1050289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 dirty="0" smtClean="0">
                <a:solidFill>
                  <a:srgbClr val="FFFF00"/>
                </a:solidFill>
                <a:latin typeface="Arial"/>
              </a:rPr>
              <a:t>P=0.893</a:t>
            </a:r>
            <a:endParaRPr lang="en-US" altLang="en-US" sz="1800" i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89878" y="3555655"/>
            <a:ext cx="1050289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 dirty="0" smtClean="0">
                <a:solidFill>
                  <a:srgbClr val="FFFF00"/>
                </a:solidFill>
                <a:latin typeface="Arial"/>
              </a:rPr>
              <a:t>P=0.015</a:t>
            </a:r>
            <a:endParaRPr lang="en-US" altLang="en-US" sz="1800" i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715000" y="1789670"/>
            <a:ext cx="1050289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 smtClean="0">
                <a:solidFill>
                  <a:srgbClr val="FFFF00"/>
                </a:solidFill>
                <a:latin typeface="Arial"/>
              </a:rPr>
              <a:t>P=0.163</a:t>
            </a:r>
            <a:endParaRPr lang="en-US" altLang="en-US" sz="1800" i="1" dirty="0">
              <a:solidFill>
                <a:srgbClr val="FFFF00"/>
              </a:solidFill>
              <a:latin typeface="Arial"/>
            </a:endParaRPr>
          </a:p>
        </p:txBody>
      </p:sp>
      <p:graphicFrame>
        <p:nvGraphicFramePr>
          <p:cNvPr id="15" name="Object 14"/>
          <p:cNvGraphicFramePr>
            <a:graphicFrameLocks/>
          </p:cNvGraphicFramePr>
          <p:nvPr>
            <p:extLst/>
          </p:nvPr>
        </p:nvGraphicFramePr>
        <p:xfrm>
          <a:off x="4940167" y="1673951"/>
          <a:ext cx="4067175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9" name="Worksheet" r:id="rId6" imgW="8749440" imgH="4708440" progId="Excel.Sheet.8">
                  <p:embed/>
                </p:oleObj>
              </mc:Choice>
              <mc:Fallback>
                <p:oleObj name="Worksheet" r:id="rId6" imgW="8749440" imgH="47084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167" y="1673951"/>
                        <a:ext cx="4067175" cy="237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/>
          </p:cNvGraphicFramePr>
          <p:nvPr>
            <p:extLst/>
          </p:nvPr>
        </p:nvGraphicFramePr>
        <p:xfrm>
          <a:off x="2452003" y="3633337"/>
          <a:ext cx="4046856" cy="27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0" name="Worksheet" r:id="rId8" imgW="8749440" imgH="4708440" progId="Excel.Sheet.8">
                  <p:embed/>
                </p:oleObj>
              </mc:Choice>
              <mc:Fallback>
                <p:oleObj name="Worksheet" r:id="rId8" imgW="8749440" imgH="47084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003" y="3633337"/>
                        <a:ext cx="4046856" cy="270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2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Proximal cap 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770" y="1229380"/>
            <a:ext cx="475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Proximal cap ambiguity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3675" y="1981200"/>
            <a:ext cx="4840256" cy="1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2012-2015</a:t>
            </a:r>
            <a:endParaRPr lang="en-US" sz="16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11 centers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, 1,021 lesions</a:t>
            </a:r>
            <a:endParaRPr lang="en-US" sz="16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Proximal cap ambiguity: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31%</a:t>
            </a:r>
          </a:p>
          <a:p>
            <a:pPr algn="l">
              <a:defRPr/>
            </a:pPr>
            <a:endParaRPr lang="en-US" sz="1600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28600" y="2635249"/>
            <a:ext cx="7004050" cy="4071938"/>
            <a:chOff x="-228600" y="2304425"/>
            <a:chExt cx="7574632" cy="4403657"/>
          </a:xfrm>
        </p:grpSpPr>
        <p:graphicFrame>
          <p:nvGraphicFramePr>
            <p:cNvPr id="9" name="Object 6"/>
            <p:cNvGraphicFramePr>
              <a:graphicFrameLocks/>
            </p:cNvGraphicFramePr>
            <p:nvPr>
              <p:extLst/>
            </p:nvPr>
          </p:nvGraphicFramePr>
          <p:xfrm>
            <a:off x="-228600" y="2304425"/>
            <a:ext cx="7574632" cy="4403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92" name="Worksheet" r:id="rId5" imgW="8521544" imgH="4895781" progId="Excel.Sheet.8">
                    <p:embed/>
                  </p:oleObj>
                </mc:Choice>
                <mc:Fallback>
                  <p:oleObj name="Worksheet" r:id="rId5" imgW="8521544" imgH="4895781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28600" y="2304425"/>
                          <a:ext cx="7574632" cy="44036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43433" y="2426960"/>
              <a:ext cx="970370" cy="5232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altLang="en-US" sz="1400" i="1" dirty="0">
                  <a:solidFill>
                    <a:srgbClr val="FFFF00"/>
                  </a:solidFill>
                  <a:latin typeface="Arial"/>
                </a:rPr>
                <a:t>Δ</a:t>
              </a:r>
              <a:r>
                <a:rPr lang="en-US" altLang="en-US" sz="1400" i="1" dirty="0" smtClean="0">
                  <a:solidFill>
                    <a:srgbClr val="FFFF00"/>
                  </a:solidFill>
                  <a:latin typeface="Arial"/>
                </a:rPr>
                <a:t>= 8%</a:t>
              </a:r>
              <a:endParaRPr lang="en-US" altLang="en-US" sz="1400" i="1" dirty="0">
                <a:solidFill>
                  <a:srgbClr val="FFFF00"/>
                </a:solidFill>
                <a:latin typeface="Arial"/>
              </a:endParaRPr>
            </a:p>
            <a:p>
              <a:pPr eaLnBrk="0" hangingPunct="0"/>
              <a:r>
                <a:rPr lang="en-US" altLang="en-US" sz="1400" i="1" dirty="0">
                  <a:solidFill>
                    <a:srgbClr val="FFFF00"/>
                  </a:solidFill>
                  <a:latin typeface="Arial"/>
                </a:rPr>
                <a:t>P&lt;0.001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222875" y="2562045"/>
              <a:ext cx="969264" cy="5232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altLang="en-US" sz="1400" i="1" dirty="0">
                  <a:solidFill>
                    <a:srgbClr val="FFFF00"/>
                  </a:solidFill>
                  <a:latin typeface="Arial"/>
                </a:rPr>
                <a:t>Δ</a:t>
              </a:r>
              <a:r>
                <a:rPr lang="en-US" altLang="en-US" sz="1400" i="1" dirty="0" smtClean="0">
                  <a:solidFill>
                    <a:srgbClr val="FFFF00"/>
                  </a:solidFill>
                  <a:latin typeface="Arial"/>
                </a:rPr>
                <a:t>=7%</a:t>
              </a:r>
              <a:endParaRPr lang="en-US" altLang="en-US" sz="1400" i="1" dirty="0">
                <a:solidFill>
                  <a:srgbClr val="FFFF00"/>
                </a:solidFill>
                <a:latin typeface="Arial"/>
              </a:endParaRPr>
            </a:p>
            <a:p>
              <a:pPr eaLnBrk="0" hangingPunct="0"/>
              <a:r>
                <a:rPr lang="en-US" altLang="en-US" sz="1400" i="1" dirty="0" smtClean="0">
                  <a:solidFill>
                    <a:srgbClr val="FFFF00"/>
                  </a:solidFill>
                  <a:latin typeface="Arial"/>
                </a:rPr>
                <a:t>P=0.012</a:t>
              </a:r>
              <a:endParaRPr lang="en-US" altLang="en-US" sz="1400" i="1" dirty="0">
                <a:solidFill>
                  <a:srgbClr val="FFFF00"/>
                </a:solidFill>
                <a:latin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5800" y="6248400"/>
            <a:ext cx="762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Karatasakis,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Danek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Karmpaliotis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Alaswad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Jaffer,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Yeh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Patel,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Bahadorani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Wyman, Lombardi, Grantham,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Kandzari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Lembo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Doing, Moses,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Kirtane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Parikh, Ali, Garcia,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Karacsonyi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Kalra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Kalsaria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Thompson, Banerjee,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Brilakis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. </a:t>
            </a:r>
            <a:endParaRPr lang="en-US" sz="1200" dirty="0">
              <a:solidFill>
                <a:srgbClr val="0033CC"/>
              </a:solidFill>
              <a:latin typeface="Arial"/>
              <a:cs typeface="Arial" pitchFamily="34" charset="0"/>
            </a:endParaRPr>
          </a:p>
          <a:p>
            <a:endParaRPr lang="en-US" sz="1200" i="1" dirty="0">
              <a:solidFill>
                <a:srgbClr val="FF0000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145041372"/>
              </p:ext>
            </p:extLst>
          </p:nvPr>
        </p:nvGraphicFramePr>
        <p:xfrm>
          <a:off x="5798560" y="2134497"/>
          <a:ext cx="3486922" cy="255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6364147" y="16764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 charset="0"/>
              </a:rPr>
              <a:t>Successful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technique for lesions with </a:t>
            </a:r>
            <a:r>
              <a:rPr lang="en-US" sz="1400" u="sng" kern="0" dirty="0" smtClean="0">
                <a:solidFill>
                  <a:srgbClr val="000000"/>
                </a:solidFill>
                <a:latin typeface="Arial"/>
                <a:cs typeface="Arial" charset="0"/>
              </a:rPr>
              <a:t>ambiguous caps</a:t>
            </a:r>
            <a:endParaRPr lang="en-US" sz="1400" u="sng" kern="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770" y="1035781"/>
            <a:ext cx="475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Proximal cap ambiguity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1681" y="1472333"/>
            <a:ext cx="7620000" cy="4603871"/>
            <a:chOff x="533400" y="1644528"/>
            <a:chExt cx="7620000" cy="4603871"/>
          </a:xfrm>
        </p:grpSpPr>
        <p:pic>
          <p:nvPicPr>
            <p:cNvPr id="14" name="Picture 13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644528"/>
              <a:ext cx="7620000" cy="4603871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 bwMode="auto">
            <a:xfrm>
              <a:off x="1600200" y="3505200"/>
              <a:ext cx="6248400" cy="38100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33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5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770" y="1035781"/>
            <a:ext cx="475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Proximal cap ambiguity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39835" y="1752600"/>
            <a:ext cx="6934202" cy="5032619"/>
            <a:chOff x="605588" y="1545006"/>
            <a:chExt cx="6633411" cy="5084394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88" y="1545006"/>
              <a:ext cx="6633411" cy="5084394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295400" y="1545006"/>
              <a:ext cx="2057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333399"/>
                  </a:solidFill>
                </a:rPr>
                <a:t>Procedure time</a:t>
              </a:r>
              <a:endParaRPr lang="en-US" sz="2000" dirty="0">
                <a:solidFill>
                  <a:srgbClr val="333399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3400" y="1559001"/>
              <a:ext cx="26964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333399"/>
                  </a:solidFill>
                </a:rPr>
                <a:t>Air </a:t>
              </a:r>
              <a:r>
                <a:rPr lang="en-US" sz="2000" dirty="0" err="1">
                  <a:solidFill>
                    <a:srgbClr val="333399"/>
                  </a:solidFill>
                </a:rPr>
                <a:t>k</a:t>
              </a:r>
              <a:r>
                <a:rPr lang="en-US" sz="2000" dirty="0" err="1" smtClean="0">
                  <a:solidFill>
                    <a:srgbClr val="333399"/>
                  </a:solidFill>
                </a:rPr>
                <a:t>erma</a:t>
              </a:r>
              <a:endParaRPr lang="en-US" sz="2000" dirty="0">
                <a:solidFill>
                  <a:srgbClr val="333399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43400" y="4095690"/>
              <a:ext cx="26964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333399"/>
                  </a:solidFill>
                </a:rPr>
                <a:t>Fluoroscopy time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4400" y="4095690"/>
              <a:ext cx="26964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333399"/>
                  </a:solidFill>
                </a:rPr>
                <a:t>Contrast volume</a:t>
              </a:r>
              <a:endParaRPr lang="en-US" sz="2000" dirty="0">
                <a:solidFill>
                  <a:srgbClr val="333399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59786" y="2362200"/>
              <a:ext cx="868680" cy="2743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FF00"/>
                  </a:solidFill>
                </a:rPr>
                <a:t>p&lt;0.001</a:t>
              </a:r>
              <a:endParaRPr lang="en-US" sz="1400" i="1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3520" y="2360139"/>
              <a:ext cx="868680" cy="2743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FF00"/>
                  </a:solidFill>
                </a:rPr>
                <a:t>p&lt;0.001</a:t>
              </a:r>
              <a:endParaRPr lang="en-US" sz="1400" i="1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9786" y="4754880"/>
              <a:ext cx="868680" cy="2743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FF00"/>
                  </a:solidFill>
                </a:rPr>
                <a:t>p&lt;0.001</a:t>
              </a:r>
              <a:endParaRPr lang="en-US" sz="1400" i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03520" y="4754880"/>
              <a:ext cx="868680" cy="2743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FF00"/>
                  </a:solidFill>
                </a:rPr>
                <a:t>p&lt;0.001</a:t>
              </a:r>
              <a:endParaRPr lang="en-US" sz="1400" i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4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662488"/>
          </a:xfrm>
        </p:spPr>
        <p:txBody>
          <a:bodyPr/>
          <a:lstStyle/>
          <a:p>
            <a:pPr marL="285750" indent="-285750">
              <a:buFontTx/>
              <a:buNone/>
              <a:defRPr/>
            </a:pPr>
            <a:r>
              <a:rPr lang="en-US" b="1" dirty="0" smtClean="0">
                <a:ea typeface="ＭＳ Ｐゴシック" pitchFamily="34" charset="-128"/>
              </a:rPr>
              <a:t>Consulting/speaker honoraria: Abbott Vascular, Asahi, Boston Scientific, Elsevier, </a:t>
            </a:r>
            <a:r>
              <a:rPr lang="en-US" b="1" dirty="0" err="1" smtClean="0">
                <a:ea typeface="ＭＳ Ｐゴシック" pitchFamily="34" charset="-128"/>
              </a:rPr>
              <a:t>Somahlution</a:t>
            </a:r>
            <a:r>
              <a:rPr lang="en-US" b="1" dirty="0" smtClean="0">
                <a:ea typeface="ＭＳ Ｐゴシック" pitchFamily="34" charset="-128"/>
              </a:rPr>
              <a:t>, Terumo, St Jude</a:t>
            </a:r>
          </a:p>
          <a:p>
            <a:pPr marL="285750" indent="-285750">
              <a:buFontTx/>
              <a:buNone/>
              <a:defRPr/>
            </a:pPr>
            <a:r>
              <a:rPr lang="en-US" b="1" dirty="0" smtClean="0">
                <a:ea typeface="ＭＳ Ｐゴシック" pitchFamily="34" charset="-128"/>
              </a:rPr>
              <a:t>Employment (spouse): Medtronic</a:t>
            </a:r>
          </a:p>
          <a:p>
            <a:pPr marL="285750" indent="-285750">
              <a:buFontTx/>
              <a:buNone/>
              <a:defRPr/>
            </a:pPr>
            <a:r>
              <a:rPr lang="en-US" b="1" dirty="0" smtClean="0">
                <a:ea typeface="ＭＳ Ｐゴシック" pitchFamily="34" charset="-128"/>
              </a:rPr>
              <a:t>Grants: 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b="1" dirty="0" err="1" smtClean="0">
                <a:ea typeface="ＭＳ Ｐゴシック" pitchFamily="34" charset="-128"/>
              </a:rPr>
              <a:t>InfraRedx</a:t>
            </a:r>
            <a:r>
              <a:rPr lang="en-US" b="1" dirty="0" smtClean="0">
                <a:ea typeface="ＭＳ Ｐゴシック" pitchFamily="34" charset="-128"/>
              </a:rPr>
              <a:t>, Boston Scientific</a:t>
            </a:r>
          </a:p>
          <a:p>
            <a:pPr marL="285750" indent="-285750">
              <a:buFontTx/>
              <a:buNone/>
              <a:defRPr/>
            </a:pPr>
            <a:r>
              <a:rPr lang="en-US" b="1" dirty="0">
                <a:ea typeface="ＭＳ Ｐゴシック" pitchFamily="34" charset="-128"/>
              </a:rPr>
              <a:t>	</a:t>
            </a:r>
            <a:r>
              <a:rPr lang="en-US" b="1" dirty="0" smtClean="0">
                <a:ea typeface="ＭＳ Ｐゴシック" pitchFamily="34" charset="-128"/>
              </a:rPr>
              <a:t>		VA </a:t>
            </a:r>
            <a:r>
              <a:rPr lang="en-US" b="1" dirty="0"/>
              <a:t>- I01-CX000787-01  </a:t>
            </a:r>
          </a:p>
          <a:p>
            <a:pPr marL="285750" indent="-285750">
              <a:buFontTx/>
              <a:buNone/>
              <a:defRPr/>
            </a:pPr>
            <a:r>
              <a:rPr lang="en-US" b="1" dirty="0" smtClean="0">
                <a:ea typeface="ＭＳ Ｐゴシック" pitchFamily="34" charset="-128"/>
              </a:rPr>
              <a:t>			VA CSP#571 – DIVA</a:t>
            </a:r>
          </a:p>
          <a:p>
            <a:pPr marL="285750" indent="-285750">
              <a:buFontTx/>
              <a:buNone/>
              <a:defRPr/>
            </a:pPr>
            <a:r>
              <a:rPr lang="en-US" b="1" dirty="0" smtClean="0">
                <a:ea typeface="ＭＳ Ｐゴシック" pitchFamily="34" charset="-128"/>
              </a:rPr>
              <a:t>			</a:t>
            </a:r>
          </a:p>
          <a:p>
            <a:pPr marL="285750" indent="-285750">
              <a:buFontTx/>
              <a:buNone/>
              <a:defRPr/>
            </a:pPr>
            <a:endParaRPr lang="en-US" sz="3600" b="1" dirty="0" smtClean="0">
              <a:ea typeface="ＭＳ Ｐゴシック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kern="0" dirty="0">
                <a:solidFill>
                  <a:srgbClr val="333399"/>
                </a:solidFill>
                <a:latin typeface="Arial"/>
              </a:rPr>
              <a:t>ES Brilakis: Disclosures</a:t>
            </a:r>
          </a:p>
        </p:txBody>
      </p:sp>
    </p:spTree>
    <p:extLst>
      <p:ext uri="{BB962C8B-B14F-4D97-AF65-F5344CB8AC3E}">
        <p14:creationId xmlns:p14="http://schemas.microsoft.com/office/powerpoint/2010/main" val="3563334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CTO age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7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495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N=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394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Arial"/>
              </a:rPr>
              <a:t>9 US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centers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Median lesion age=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12 months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; Mean lesion age 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43.3 months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</a:rPr>
              <a:t>st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tertile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&lt;5 months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, 2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</a:rPr>
              <a:t>nd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tertile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≥5 months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&lt;36.3 months, 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600" baseline="30000" dirty="0" smtClean="0">
                <a:solidFill>
                  <a:srgbClr val="000000"/>
                </a:solidFill>
                <a:latin typeface="Arial"/>
              </a:rPr>
              <a:t>rd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tertile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/>
              </a:rPr>
              <a:t>≥36.3 months</a:t>
            </a:r>
            <a:endParaRPr lang="en-US" sz="1600" dirty="0">
              <a:solidFill>
                <a:srgbClr val="FF0000"/>
              </a:solidFill>
              <a:latin typeface="Arial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6096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Danek,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Karatasakis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Karmpaliotis, Alaswad,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Yeh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Jaffer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Patel,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Bahadorani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Lombardi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Wyman, Grantham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Doing, Moses,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Kirtane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Parikh, Ali,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Kalra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Kandzari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Lembo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Garcia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Nguyen-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Trong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Karacsonyi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Alame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Kalsaria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Rangan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Thompson, Banerjee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Brilakis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.</a:t>
            </a:r>
            <a:endParaRPr lang="en-US" sz="1200" dirty="0">
              <a:solidFill>
                <a:srgbClr val="0033CC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5752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i="1" dirty="0" smtClean="0">
                <a:solidFill>
                  <a:srgbClr val="92D050"/>
                </a:solidFill>
                <a:latin typeface="Arial"/>
                <a:ea typeface="+mn-ea"/>
                <a:cs typeface="+mn-cs"/>
              </a:rPr>
              <a:t>Lesion Age</a:t>
            </a:r>
            <a:endParaRPr lang="en-US" sz="2800" b="1" i="1" dirty="0">
              <a:solidFill>
                <a:srgbClr val="92D05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28689" y="143503"/>
            <a:ext cx="80153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PRO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spective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lobal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RE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gi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try for the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tudy of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CTO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interventions</a:t>
            </a:r>
          </a:p>
        </p:txBody>
      </p:sp>
      <p:pic>
        <p:nvPicPr>
          <p:cNvPr id="14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7" y="129883"/>
            <a:ext cx="839652" cy="902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4267" r="18785" b="4185"/>
          <a:stretch/>
        </p:blipFill>
        <p:spPr>
          <a:xfrm>
            <a:off x="2286000" y="1066800"/>
            <a:ext cx="46350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701" y="205963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N=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394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620882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Danek,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Karatasakis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Karmpaliotis, Alaswad,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Yeh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Jaffer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Patel,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Bahadorani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Lombardi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Wyman, Grantham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Doing, Moses,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Kirtane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Parikh, Ali,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Kalra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Kandzari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Lembo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Garcia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Nguyen-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Trong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Karacsonyi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Alame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Kalsaria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Rangan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Thompson, Banerjee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Brilakis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.</a:t>
            </a:r>
            <a:endParaRPr lang="en-US" sz="1200" dirty="0">
              <a:solidFill>
                <a:srgbClr val="0033CC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5752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i="1" dirty="0" smtClean="0">
                <a:solidFill>
                  <a:srgbClr val="92D050"/>
                </a:solidFill>
                <a:latin typeface="Arial"/>
                <a:ea typeface="+mn-ea"/>
                <a:cs typeface="+mn-cs"/>
              </a:rPr>
              <a:t>Lesion Age</a:t>
            </a:r>
            <a:endParaRPr lang="en-US" sz="2800" b="1" i="1" dirty="0">
              <a:solidFill>
                <a:srgbClr val="92D05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28689" y="143503"/>
            <a:ext cx="80153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PRO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spective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lobal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RE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gi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try for the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tudy of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CTO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interventions</a:t>
            </a:r>
          </a:p>
        </p:txBody>
      </p:sp>
      <p:pic>
        <p:nvPicPr>
          <p:cNvPr id="14" name="Snagit_PPTD92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7" y="129883"/>
            <a:ext cx="839652" cy="902283"/>
          </a:xfrm>
          <a:prstGeom prst="rect">
            <a:avLst/>
          </a:prstGeom>
        </p:spPr>
      </p:pic>
      <p:graphicFrame>
        <p:nvGraphicFramePr>
          <p:cNvPr id="10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46627"/>
              </p:ext>
            </p:extLst>
          </p:nvPr>
        </p:nvGraphicFramePr>
        <p:xfrm>
          <a:off x="68778" y="1752600"/>
          <a:ext cx="908685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21" name="Worksheet" r:id="rId4" imgW="9372532" imgH="4343490" progId="Excel.Sheet.8">
                  <p:embed/>
                </p:oleObj>
              </mc:Choice>
              <mc:Fallback>
                <p:oleObj name="Worksheet" r:id="rId4" imgW="9372532" imgH="434349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8" y="1752600"/>
                        <a:ext cx="9086850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28800" y="1828800"/>
            <a:ext cx="914400" cy="58477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l-GR" sz="1600" dirty="0">
                <a:solidFill>
                  <a:srgbClr val="FFFF00"/>
                </a:solidFill>
                <a:latin typeface="Arial"/>
              </a:rPr>
              <a:t>Δ</a:t>
            </a:r>
            <a:r>
              <a:rPr lang="en-US" sz="1600" dirty="0" smtClean="0">
                <a:solidFill>
                  <a:srgbClr val="FFFF00"/>
                </a:solidFill>
                <a:latin typeface="Arial"/>
              </a:rPr>
              <a:t>=5.2%</a:t>
            </a:r>
            <a:endParaRPr lang="en-US" sz="1600" dirty="0">
              <a:solidFill>
                <a:srgbClr val="FFFF00"/>
              </a:solidFill>
              <a:latin typeface="Arial"/>
            </a:endParaRPr>
          </a:p>
          <a:p>
            <a:pPr algn="l"/>
            <a:r>
              <a:rPr lang="en-US" sz="1600" dirty="0" smtClean="0">
                <a:solidFill>
                  <a:srgbClr val="FFFF00"/>
                </a:solidFill>
                <a:latin typeface="Arial"/>
              </a:rPr>
              <a:t>p=0.37</a:t>
            </a:r>
            <a:endParaRPr lang="en-US" sz="16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981200"/>
            <a:ext cx="914400" cy="58477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l-GR" sz="1600" dirty="0">
                <a:solidFill>
                  <a:srgbClr val="FFFF00"/>
                </a:solidFill>
                <a:latin typeface="Arial"/>
              </a:rPr>
              <a:t>Δ</a:t>
            </a:r>
            <a:r>
              <a:rPr lang="en-US" sz="1600" dirty="0" smtClean="0">
                <a:solidFill>
                  <a:srgbClr val="FFFF00"/>
                </a:solidFill>
                <a:latin typeface="Arial"/>
              </a:rPr>
              <a:t>=2.7%</a:t>
            </a:r>
            <a:endParaRPr lang="en-US" sz="1600" dirty="0">
              <a:solidFill>
                <a:srgbClr val="FFFF00"/>
              </a:solidFill>
              <a:latin typeface="Arial"/>
            </a:endParaRPr>
          </a:p>
          <a:p>
            <a:pPr algn="l"/>
            <a:r>
              <a:rPr lang="en-US" sz="1600" dirty="0" smtClean="0">
                <a:solidFill>
                  <a:srgbClr val="FFFF00"/>
                </a:solidFill>
                <a:latin typeface="Arial"/>
              </a:rPr>
              <a:t>p=0.80</a:t>
            </a:r>
            <a:endParaRPr lang="en-US" sz="16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886200"/>
            <a:ext cx="914400" cy="58477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l-GR" sz="1600" dirty="0">
                <a:solidFill>
                  <a:srgbClr val="FFFF00"/>
                </a:solidFill>
                <a:latin typeface="Arial"/>
              </a:rPr>
              <a:t>Δ</a:t>
            </a:r>
            <a:r>
              <a:rPr lang="en-US" sz="1600" dirty="0" smtClean="0">
                <a:solidFill>
                  <a:srgbClr val="FFFF00"/>
                </a:solidFill>
                <a:latin typeface="Arial"/>
              </a:rPr>
              <a:t>=3.3%</a:t>
            </a:r>
            <a:endParaRPr lang="en-US" sz="1600" dirty="0">
              <a:solidFill>
                <a:srgbClr val="FFFF00"/>
              </a:solidFill>
              <a:latin typeface="Arial"/>
            </a:endParaRPr>
          </a:p>
          <a:p>
            <a:pPr algn="l"/>
            <a:r>
              <a:rPr lang="en-US" sz="1600" dirty="0" smtClean="0">
                <a:solidFill>
                  <a:srgbClr val="FFFF00"/>
                </a:solidFill>
                <a:latin typeface="Arial"/>
              </a:rPr>
              <a:t>p=0.31</a:t>
            </a:r>
            <a:endParaRPr lang="en-US" sz="1600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0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56056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>
                <a:solidFill>
                  <a:srgbClr val="000000"/>
                </a:solidFill>
                <a:latin typeface="Arial"/>
              </a:rPr>
              <a:t>N=</a:t>
            </a:r>
            <a:r>
              <a:rPr lang="en-US" sz="2200" dirty="0" smtClean="0">
                <a:solidFill>
                  <a:srgbClr val="FF0000"/>
                </a:solidFill>
                <a:latin typeface="Arial"/>
              </a:rPr>
              <a:t>394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48400" cy="5752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i="1" dirty="0" smtClean="0">
                <a:solidFill>
                  <a:srgbClr val="92D050"/>
                </a:solidFill>
                <a:latin typeface="Arial"/>
                <a:ea typeface="+mn-ea"/>
                <a:cs typeface="+mn-cs"/>
              </a:rPr>
              <a:t>Lesion Age</a:t>
            </a:r>
            <a:endParaRPr lang="en-US" sz="2800" b="1" i="1" dirty="0">
              <a:solidFill>
                <a:srgbClr val="92D05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28689" y="143503"/>
            <a:ext cx="80153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PRO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spective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lobal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RE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gi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try for the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tudy of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CTO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interventions</a:t>
            </a:r>
          </a:p>
        </p:txBody>
      </p:sp>
      <p:pic>
        <p:nvPicPr>
          <p:cNvPr id="14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7" y="129883"/>
            <a:ext cx="839652" cy="902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1828800"/>
            <a:ext cx="36576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00"/>
                </a:solidFill>
                <a:latin typeface="Arial"/>
              </a:rPr>
              <a:t>Successful crossing strategy in 1</a:t>
            </a:r>
            <a:r>
              <a:rPr lang="en-US" sz="1800" baseline="30000" dirty="0" smtClean="0">
                <a:solidFill>
                  <a:srgbClr val="FFFF00"/>
                </a:solidFill>
                <a:latin typeface="Arial"/>
              </a:rPr>
              <a:t>st</a:t>
            </a:r>
            <a:r>
              <a:rPr lang="en-US" sz="180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"/>
              </a:rPr>
              <a:t>tertile</a:t>
            </a:r>
            <a:r>
              <a:rPr lang="en-US" sz="1800" dirty="0" smtClean="0">
                <a:solidFill>
                  <a:srgbClr val="FFFF00"/>
                </a:solidFill>
                <a:latin typeface="Arial"/>
              </a:rPr>
              <a:t> lesion age </a:t>
            </a:r>
            <a:endParaRPr lang="en-US" sz="18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3124200"/>
            <a:ext cx="1143000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FF00"/>
                </a:solidFill>
                <a:latin typeface="Arial"/>
              </a:rPr>
              <a:t>p=0.008</a:t>
            </a:r>
            <a:endParaRPr lang="en-US" sz="2000" dirty="0">
              <a:solidFill>
                <a:srgbClr val="FFFF00"/>
              </a:solidFill>
              <a:latin typeface="Arial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531495250"/>
              </p:ext>
            </p:extLst>
          </p:nvPr>
        </p:nvGraphicFramePr>
        <p:xfrm>
          <a:off x="381000" y="2209800"/>
          <a:ext cx="39624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80039003"/>
              </p:ext>
            </p:extLst>
          </p:nvPr>
        </p:nvGraphicFramePr>
        <p:xfrm>
          <a:off x="4495800" y="2438400"/>
          <a:ext cx="4114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4000" y="1828800"/>
            <a:ext cx="36576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FFFF00"/>
                </a:solidFill>
                <a:latin typeface="Arial"/>
              </a:rPr>
              <a:t>Successful crossing strategy in 3</a:t>
            </a:r>
            <a:r>
              <a:rPr lang="en-US" sz="1800" baseline="30000" dirty="0" smtClean="0">
                <a:solidFill>
                  <a:srgbClr val="FFFF00"/>
                </a:solidFill>
                <a:latin typeface="Arial"/>
              </a:rPr>
              <a:t>rd</a:t>
            </a:r>
            <a:r>
              <a:rPr lang="en-US" sz="1800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  <a:latin typeface="Arial"/>
              </a:rPr>
              <a:t>tertile</a:t>
            </a:r>
            <a:r>
              <a:rPr lang="en-US" sz="1800" dirty="0" smtClean="0">
                <a:solidFill>
                  <a:srgbClr val="FFFF00"/>
                </a:solidFill>
                <a:latin typeface="Arial"/>
              </a:rPr>
              <a:t> lesion age </a:t>
            </a:r>
            <a:endParaRPr lang="en-US" sz="18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6096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Danek,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Karatasakis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Karmpaliotis, Alaswad,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Yeh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Jaffer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Patel,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Bahadorani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Lombardi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Wyman, Grantham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Doing, Moses,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Kirtane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Parikh, Ali,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Kalra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Kandzari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Lembo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Garcia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Nguyen-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Trong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Karacsonyi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Alame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Kalsaria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Rangan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Thompson, Banerjee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Brilakis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.</a:t>
            </a:r>
            <a:endParaRPr lang="en-US" sz="1200" dirty="0">
              <a:solidFill>
                <a:srgbClr val="0033CC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7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3453" y="490419"/>
          <a:ext cx="8839095" cy="616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317792" y="4458868"/>
            <a:ext cx="35511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94824" y="5062443"/>
            <a:ext cx="354226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6527855"/>
            <a:ext cx="147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Center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919954" y="3245782"/>
            <a:ext cx="205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AK dose (Gray)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0793662" y="7875814"/>
            <a:ext cx="375662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95400" y="808224"/>
            <a:ext cx="7232672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2012-2015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9 centers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748 CTO PCI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median AK dose: </a:t>
            </a:r>
            <a:r>
              <a:rPr lang="en-US" sz="2400" dirty="0" smtClean="0">
                <a:solidFill>
                  <a:srgbClr val="FFFF00"/>
                </a:solidFill>
              </a:rPr>
              <a:t>3.40 (2.00</a:t>
            </a:r>
            <a:r>
              <a:rPr lang="en-US" sz="2400" dirty="0">
                <a:solidFill>
                  <a:srgbClr val="FFFF00"/>
                </a:solidFill>
              </a:rPr>
              <a:t>, 5.40) Gray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43000" y="-35098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Radiation in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Progress CTO</a:t>
            </a:r>
            <a:endParaRPr lang="en-US" dirty="0">
              <a:solidFill>
                <a:srgbClr val="3333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2" y="152400"/>
            <a:ext cx="964699" cy="103665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683749"/>
              </p:ext>
            </p:extLst>
          </p:nvPr>
        </p:nvGraphicFramePr>
        <p:xfrm>
          <a:off x="973668" y="1317412"/>
          <a:ext cx="7436555" cy="5258022"/>
        </p:xfrm>
        <a:graphic>
          <a:graphicData uri="http://schemas.openxmlformats.org/drawingml/2006/table">
            <a:tbl>
              <a:tblPr/>
              <a:tblGrid>
                <a:gridCol w="1487311"/>
                <a:gridCol w="1487311"/>
                <a:gridCol w="1487311"/>
                <a:gridCol w="1487311"/>
                <a:gridCol w="1487311"/>
              </a:tblGrid>
              <a:tr h="4796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Variable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Univariable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Multivariable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  for univariable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p-value  for multivariable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BMI (kg/m</a:t>
                      </a:r>
                      <a:r>
                        <a:rPr lang="en-US" sz="16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0.10 (0.017)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0.08 (0.017)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Dyslipidemia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0.668 (0.236)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0.10 (0.239)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0.005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0.661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0.335 (0.182)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0.022 (0.172)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0.066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 PCI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0.31 (0.11)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0.138 (0.109)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0.005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0.208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 CABG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0.633 (0.11)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0.311 (0.110)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&lt;0.001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0.005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 PVD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0.267 (0.14)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0.011 (0.137)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0.058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0.936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2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Calcification (moderate/severe)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0.762 (0.105)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0.293 (0.116)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0.012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52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Tortuosity  (moderate/severe)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0.402 (0.115)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0.032 (0.113)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0.005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0.778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Proximal cap ambiguity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0.362 (0.126)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-0.250 (0.147)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0.004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0.09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Distal cap at bifurcation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0.374 (0.117)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0.222 (0.113)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0.002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0.051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J-CTO score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0.60 (0.09)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0.39 (0.12)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Blunt stump/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1.208 (0.212)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0.993 (0.247)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&lt;.0001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4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stump</a:t>
                      </a:r>
                    </a:p>
                  </a:txBody>
                  <a:tcPr marL="9813" marR="9813" marT="98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01663" y="251629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  <a:cs typeface="Arial" pitchFamily="34" charset="0"/>
              </a:rPr>
              <a:t>Variables associated with AK dose</a:t>
            </a:r>
            <a:endParaRPr lang="en-US" dirty="0" smtClean="0">
              <a:solidFill>
                <a:srgbClr val="92D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Antegrade guidewire 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28689" y="143503"/>
            <a:ext cx="80153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PRO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spective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lobal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RE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gi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try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for the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tudy of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CTO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interventions</a:t>
            </a:r>
          </a:p>
        </p:txBody>
      </p:sp>
      <p:pic>
        <p:nvPicPr>
          <p:cNvPr id="5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7" y="129883"/>
            <a:ext cx="839652" cy="902283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56369496"/>
              </p:ext>
            </p:extLst>
          </p:nvPr>
        </p:nvGraphicFramePr>
        <p:xfrm>
          <a:off x="1676401" y="568161"/>
          <a:ext cx="7561250" cy="622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5074" y="2743200"/>
            <a:ext cx="25019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2012-2015</a:t>
            </a:r>
            <a:endParaRPr lang="en-US" sz="16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15 centers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, 1,011 lesions</a:t>
            </a:r>
          </a:p>
          <a:p>
            <a:pPr algn="l"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Arial" charset="0"/>
              </a:rPr>
              <a:t>Antegrade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 wire escalation: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694 (69%)</a:t>
            </a:r>
          </a:p>
          <a:p>
            <a:pPr algn="l">
              <a:defRPr/>
            </a:pPr>
            <a:endParaRPr lang="en-US" sz="1600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68161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err="1" smtClean="0">
                <a:solidFill>
                  <a:srgbClr val="92D050"/>
                </a:solidFill>
                <a:latin typeface="Arial"/>
              </a:rPr>
              <a:t>Antegrade</a:t>
            </a:r>
            <a:r>
              <a:rPr lang="en-US" kern="0" dirty="0" smtClean="0">
                <a:solidFill>
                  <a:srgbClr val="92D050"/>
                </a:solidFill>
                <a:latin typeface="Arial"/>
              </a:rPr>
              <a:t> guidewire utilization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876800"/>
            <a:ext cx="29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Karatasakis,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Tarar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Karmpaliotis, Alaswad,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Yeh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Jaffer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Wyman, Lombardi, Grantham,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Kandzari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Lembo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Moses,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Kirtane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Parikh, 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Garcia, 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Doing,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Pershad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Shah, Patel,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Bahadorani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Shoultz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 Jr.,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Danek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, Thompson, Banerjee</a:t>
            </a:r>
            <a:r>
              <a:rPr lang="en-US" sz="1200" dirty="0">
                <a:solidFill>
                  <a:srgbClr val="0033CC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33CC"/>
                </a:solidFill>
                <a:latin typeface="Arial"/>
                <a:cs typeface="Arial" pitchFamily="34" charset="0"/>
              </a:rPr>
              <a:t>Brilakis</a:t>
            </a:r>
            <a:r>
              <a:rPr lang="en-US" sz="1200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.</a:t>
            </a:r>
            <a:endParaRPr lang="en-US" sz="1200" dirty="0">
              <a:solidFill>
                <a:srgbClr val="0033CC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152400" y="3962400"/>
            <a:ext cx="17526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San Diego VAMC and University of California</a:t>
            </a:r>
            <a:r>
              <a:rPr lang="en-US" sz="120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, 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M</a:t>
            </a: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. Patel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00400"/>
            <a:ext cx="1752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Torrance Medical Center, CA,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M.R. Wyman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468090" y="2124670"/>
            <a:ext cx="456710" cy="719903"/>
          </a:xfrm>
          <a:custGeom>
            <a:avLst/>
            <a:gdLst>
              <a:gd name="T0" fmla="*/ 74 w 230"/>
              <a:gd name="T1" fmla="*/ 12 h 377"/>
              <a:gd name="T2" fmla="*/ 28 w 230"/>
              <a:gd name="T3" fmla="*/ 81 h 377"/>
              <a:gd name="T4" fmla="*/ 49 w 230"/>
              <a:gd name="T5" fmla="*/ 107 h 377"/>
              <a:gd name="T6" fmla="*/ 28 w 230"/>
              <a:gd name="T7" fmla="*/ 139 h 377"/>
              <a:gd name="T8" fmla="*/ 41 w 230"/>
              <a:gd name="T9" fmla="*/ 149 h 377"/>
              <a:gd name="T10" fmla="*/ 31 w 230"/>
              <a:gd name="T11" fmla="*/ 171 h 377"/>
              <a:gd name="T12" fmla="*/ 31 w 230"/>
              <a:gd name="T13" fmla="*/ 206 h 377"/>
              <a:gd name="T14" fmla="*/ 0 w 230"/>
              <a:gd name="T15" fmla="*/ 219 h 377"/>
              <a:gd name="T16" fmla="*/ 13 w 230"/>
              <a:gd name="T17" fmla="*/ 229 h 377"/>
              <a:gd name="T18" fmla="*/ 79 w 230"/>
              <a:gd name="T19" fmla="*/ 361 h 377"/>
              <a:gd name="T20" fmla="*/ 131 w 230"/>
              <a:gd name="T21" fmla="*/ 377 h 377"/>
              <a:gd name="T22" fmla="*/ 128 w 230"/>
              <a:gd name="T23" fmla="*/ 350 h 377"/>
              <a:gd name="T24" fmla="*/ 154 w 230"/>
              <a:gd name="T25" fmla="*/ 329 h 377"/>
              <a:gd name="T26" fmla="*/ 144 w 230"/>
              <a:gd name="T27" fmla="*/ 307 h 377"/>
              <a:gd name="T28" fmla="*/ 210 w 230"/>
              <a:gd name="T29" fmla="*/ 280 h 377"/>
              <a:gd name="T30" fmla="*/ 212 w 230"/>
              <a:gd name="T31" fmla="*/ 243 h 377"/>
              <a:gd name="T32" fmla="*/ 250 w 230"/>
              <a:gd name="T33" fmla="*/ 241 h 377"/>
              <a:gd name="T34" fmla="*/ 280 w 230"/>
              <a:gd name="T35" fmla="*/ 213 h 377"/>
              <a:gd name="T36" fmla="*/ 316 w 230"/>
              <a:gd name="T37" fmla="*/ 194 h 377"/>
              <a:gd name="T38" fmla="*/ 316 w 230"/>
              <a:gd name="T39" fmla="*/ 171 h 377"/>
              <a:gd name="T40" fmla="*/ 266 w 230"/>
              <a:gd name="T41" fmla="*/ 163 h 377"/>
              <a:gd name="T42" fmla="*/ 257 w 230"/>
              <a:gd name="T43" fmla="*/ 138 h 377"/>
              <a:gd name="T44" fmla="*/ 207 w 230"/>
              <a:gd name="T45" fmla="*/ 134 h 377"/>
              <a:gd name="T46" fmla="*/ 168 w 230"/>
              <a:gd name="T47" fmla="*/ 22 h 377"/>
              <a:gd name="T48" fmla="*/ 148 w 230"/>
              <a:gd name="T49" fmla="*/ 0 h 377"/>
              <a:gd name="T50" fmla="*/ 99 w 230"/>
              <a:gd name="T51" fmla="*/ 9 h 377"/>
              <a:gd name="T52" fmla="*/ 90 w 230"/>
              <a:gd name="T53" fmla="*/ 20 h 377"/>
              <a:gd name="T54" fmla="*/ 74 w 230"/>
              <a:gd name="T55" fmla="*/ 12 h 37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30"/>
              <a:gd name="T85" fmla="*/ 0 h 377"/>
              <a:gd name="T86" fmla="*/ 230 w 230"/>
              <a:gd name="T87" fmla="*/ 377 h 37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30" h="377">
                <a:moveTo>
                  <a:pt x="54" y="12"/>
                </a:moveTo>
                <a:lnTo>
                  <a:pt x="20" y="81"/>
                </a:lnTo>
                <a:lnTo>
                  <a:pt x="36" y="107"/>
                </a:lnTo>
                <a:lnTo>
                  <a:pt x="20" y="139"/>
                </a:lnTo>
                <a:lnTo>
                  <a:pt x="30" y="149"/>
                </a:lnTo>
                <a:lnTo>
                  <a:pt x="23" y="171"/>
                </a:lnTo>
                <a:lnTo>
                  <a:pt x="23" y="206"/>
                </a:lnTo>
                <a:lnTo>
                  <a:pt x="0" y="219"/>
                </a:lnTo>
                <a:lnTo>
                  <a:pt x="9" y="229"/>
                </a:lnTo>
                <a:lnTo>
                  <a:pt x="57" y="361"/>
                </a:lnTo>
                <a:lnTo>
                  <a:pt x="95" y="377"/>
                </a:lnTo>
                <a:lnTo>
                  <a:pt x="93" y="350"/>
                </a:lnTo>
                <a:lnTo>
                  <a:pt x="112" y="329"/>
                </a:lnTo>
                <a:lnTo>
                  <a:pt x="105" y="307"/>
                </a:lnTo>
                <a:lnTo>
                  <a:pt x="152" y="280"/>
                </a:lnTo>
                <a:lnTo>
                  <a:pt x="154" y="243"/>
                </a:lnTo>
                <a:lnTo>
                  <a:pt x="182" y="241"/>
                </a:lnTo>
                <a:lnTo>
                  <a:pt x="204" y="213"/>
                </a:lnTo>
                <a:lnTo>
                  <a:pt x="230" y="194"/>
                </a:lnTo>
                <a:lnTo>
                  <a:pt x="230" y="171"/>
                </a:lnTo>
                <a:lnTo>
                  <a:pt x="194" y="163"/>
                </a:lnTo>
                <a:lnTo>
                  <a:pt x="187" y="138"/>
                </a:lnTo>
                <a:lnTo>
                  <a:pt x="151" y="134"/>
                </a:lnTo>
                <a:lnTo>
                  <a:pt x="122" y="22"/>
                </a:lnTo>
                <a:lnTo>
                  <a:pt x="108" y="0"/>
                </a:lnTo>
                <a:lnTo>
                  <a:pt x="72" y="9"/>
                </a:lnTo>
                <a:lnTo>
                  <a:pt x="66" y="20"/>
                </a:lnTo>
                <a:lnTo>
                  <a:pt x="54" y="12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634046" y="4410670"/>
            <a:ext cx="1679566" cy="1610224"/>
          </a:xfrm>
          <a:custGeom>
            <a:avLst/>
            <a:gdLst>
              <a:gd name="T0" fmla="*/ 337 w 846"/>
              <a:gd name="T1" fmla="*/ 0 h 842"/>
              <a:gd name="T2" fmla="*/ 594 w 846"/>
              <a:gd name="T3" fmla="*/ 7 h 842"/>
              <a:gd name="T4" fmla="*/ 594 w 846"/>
              <a:gd name="T5" fmla="*/ 160 h 842"/>
              <a:gd name="T6" fmla="*/ 724 w 846"/>
              <a:gd name="T7" fmla="*/ 202 h 842"/>
              <a:gd name="T8" fmla="*/ 761 w 846"/>
              <a:gd name="T9" fmla="*/ 188 h 842"/>
              <a:gd name="T10" fmla="*/ 847 w 846"/>
              <a:gd name="T11" fmla="*/ 221 h 842"/>
              <a:gd name="T12" fmla="*/ 897 w 846"/>
              <a:gd name="T13" fmla="*/ 219 h 842"/>
              <a:gd name="T14" fmla="*/ 996 w 846"/>
              <a:gd name="T15" fmla="*/ 186 h 842"/>
              <a:gd name="T16" fmla="*/ 1054 w 846"/>
              <a:gd name="T17" fmla="*/ 218 h 842"/>
              <a:gd name="T18" fmla="*/ 1103 w 846"/>
              <a:gd name="T19" fmla="*/ 226 h 842"/>
              <a:gd name="T20" fmla="*/ 1103 w 846"/>
              <a:gd name="T21" fmla="*/ 350 h 842"/>
              <a:gd name="T22" fmla="*/ 1163 w 846"/>
              <a:gd name="T23" fmla="*/ 428 h 842"/>
              <a:gd name="T24" fmla="*/ 1149 w 846"/>
              <a:gd name="T25" fmla="*/ 534 h 842"/>
              <a:gd name="T26" fmla="*/ 1086 w 846"/>
              <a:gd name="T27" fmla="*/ 576 h 842"/>
              <a:gd name="T28" fmla="*/ 1073 w 846"/>
              <a:gd name="T29" fmla="*/ 537 h 842"/>
              <a:gd name="T30" fmla="*/ 1054 w 846"/>
              <a:gd name="T31" fmla="*/ 555 h 842"/>
              <a:gd name="T32" fmla="*/ 1068 w 846"/>
              <a:gd name="T33" fmla="*/ 580 h 842"/>
              <a:gd name="T34" fmla="*/ 955 w 846"/>
              <a:gd name="T35" fmla="*/ 643 h 842"/>
              <a:gd name="T36" fmla="*/ 927 w 846"/>
              <a:gd name="T37" fmla="*/ 647 h 842"/>
              <a:gd name="T38" fmla="*/ 868 w 846"/>
              <a:gd name="T39" fmla="*/ 678 h 842"/>
              <a:gd name="T40" fmla="*/ 868 w 846"/>
              <a:gd name="T41" fmla="*/ 696 h 842"/>
              <a:gd name="T42" fmla="*/ 850 w 846"/>
              <a:gd name="T43" fmla="*/ 700 h 842"/>
              <a:gd name="T44" fmla="*/ 864 w 846"/>
              <a:gd name="T45" fmla="*/ 721 h 842"/>
              <a:gd name="T46" fmla="*/ 833 w 846"/>
              <a:gd name="T47" fmla="*/ 752 h 842"/>
              <a:gd name="T48" fmla="*/ 850 w 846"/>
              <a:gd name="T49" fmla="*/ 798 h 842"/>
              <a:gd name="T50" fmla="*/ 868 w 846"/>
              <a:gd name="T51" fmla="*/ 814 h 842"/>
              <a:gd name="T52" fmla="*/ 864 w 846"/>
              <a:gd name="T53" fmla="*/ 842 h 842"/>
              <a:gd name="T54" fmla="*/ 819 w 846"/>
              <a:gd name="T55" fmla="*/ 842 h 842"/>
              <a:gd name="T56" fmla="*/ 780 w 846"/>
              <a:gd name="T57" fmla="*/ 828 h 842"/>
              <a:gd name="T58" fmla="*/ 751 w 846"/>
              <a:gd name="T59" fmla="*/ 831 h 842"/>
              <a:gd name="T60" fmla="*/ 662 w 846"/>
              <a:gd name="T61" fmla="*/ 807 h 842"/>
              <a:gd name="T62" fmla="*/ 620 w 846"/>
              <a:gd name="T63" fmla="*/ 710 h 842"/>
              <a:gd name="T64" fmla="*/ 558 w 846"/>
              <a:gd name="T65" fmla="*/ 664 h 842"/>
              <a:gd name="T66" fmla="*/ 501 w 846"/>
              <a:gd name="T67" fmla="*/ 580 h 842"/>
              <a:gd name="T68" fmla="*/ 477 w 846"/>
              <a:gd name="T69" fmla="*/ 571 h 842"/>
              <a:gd name="T70" fmla="*/ 447 w 846"/>
              <a:gd name="T71" fmla="*/ 550 h 842"/>
              <a:gd name="T72" fmla="*/ 417 w 846"/>
              <a:gd name="T73" fmla="*/ 550 h 842"/>
              <a:gd name="T74" fmla="*/ 374 w 846"/>
              <a:gd name="T75" fmla="*/ 543 h 842"/>
              <a:gd name="T76" fmla="*/ 341 w 846"/>
              <a:gd name="T77" fmla="*/ 550 h 842"/>
              <a:gd name="T78" fmla="*/ 319 w 846"/>
              <a:gd name="T79" fmla="*/ 593 h 842"/>
              <a:gd name="T80" fmla="*/ 285 w 846"/>
              <a:gd name="T81" fmla="*/ 600 h 842"/>
              <a:gd name="T82" fmla="*/ 211 w 846"/>
              <a:gd name="T83" fmla="*/ 567 h 842"/>
              <a:gd name="T84" fmla="*/ 167 w 846"/>
              <a:gd name="T85" fmla="*/ 527 h 842"/>
              <a:gd name="T86" fmla="*/ 159 w 846"/>
              <a:gd name="T87" fmla="*/ 479 h 842"/>
              <a:gd name="T88" fmla="*/ 128 w 846"/>
              <a:gd name="T89" fmla="*/ 446 h 842"/>
              <a:gd name="T90" fmla="*/ 53 w 846"/>
              <a:gd name="T91" fmla="*/ 400 h 842"/>
              <a:gd name="T92" fmla="*/ 0 w 846"/>
              <a:gd name="T93" fmla="*/ 352 h 842"/>
              <a:gd name="T94" fmla="*/ 0 w 846"/>
              <a:gd name="T95" fmla="*/ 332 h 842"/>
              <a:gd name="T96" fmla="*/ 176 w 846"/>
              <a:gd name="T97" fmla="*/ 333 h 842"/>
              <a:gd name="T98" fmla="*/ 319 w 846"/>
              <a:gd name="T99" fmla="*/ 342 h 842"/>
              <a:gd name="T100" fmla="*/ 337 w 846"/>
              <a:gd name="T101" fmla="*/ 0 h 84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46"/>
              <a:gd name="T154" fmla="*/ 0 h 842"/>
              <a:gd name="T155" fmla="*/ 846 w 846"/>
              <a:gd name="T156" fmla="*/ 842 h 84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46" h="842">
                <a:moveTo>
                  <a:pt x="245" y="0"/>
                </a:moveTo>
                <a:lnTo>
                  <a:pt x="432" y="7"/>
                </a:lnTo>
                <a:lnTo>
                  <a:pt x="432" y="160"/>
                </a:lnTo>
                <a:lnTo>
                  <a:pt x="527" y="202"/>
                </a:lnTo>
                <a:lnTo>
                  <a:pt x="553" y="188"/>
                </a:lnTo>
                <a:lnTo>
                  <a:pt x="616" y="221"/>
                </a:lnTo>
                <a:lnTo>
                  <a:pt x="653" y="219"/>
                </a:lnTo>
                <a:lnTo>
                  <a:pt x="725" y="186"/>
                </a:lnTo>
                <a:lnTo>
                  <a:pt x="767" y="218"/>
                </a:lnTo>
                <a:lnTo>
                  <a:pt x="803" y="226"/>
                </a:lnTo>
                <a:lnTo>
                  <a:pt x="803" y="350"/>
                </a:lnTo>
                <a:lnTo>
                  <a:pt x="846" y="428"/>
                </a:lnTo>
                <a:lnTo>
                  <a:pt x="836" y="534"/>
                </a:lnTo>
                <a:lnTo>
                  <a:pt x="790" y="576"/>
                </a:lnTo>
                <a:lnTo>
                  <a:pt x="780" y="537"/>
                </a:lnTo>
                <a:lnTo>
                  <a:pt x="767" y="555"/>
                </a:lnTo>
                <a:lnTo>
                  <a:pt x="777" y="580"/>
                </a:lnTo>
                <a:lnTo>
                  <a:pt x="695" y="643"/>
                </a:lnTo>
                <a:lnTo>
                  <a:pt x="675" y="647"/>
                </a:lnTo>
                <a:lnTo>
                  <a:pt x="632" y="678"/>
                </a:lnTo>
                <a:lnTo>
                  <a:pt x="632" y="696"/>
                </a:lnTo>
                <a:lnTo>
                  <a:pt x="619" y="700"/>
                </a:lnTo>
                <a:lnTo>
                  <a:pt x="629" y="721"/>
                </a:lnTo>
                <a:lnTo>
                  <a:pt x="606" y="752"/>
                </a:lnTo>
                <a:lnTo>
                  <a:pt x="619" y="798"/>
                </a:lnTo>
                <a:lnTo>
                  <a:pt x="632" y="814"/>
                </a:lnTo>
                <a:lnTo>
                  <a:pt x="629" y="842"/>
                </a:lnTo>
                <a:lnTo>
                  <a:pt x="596" y="842"/>
                </a:lnTo>
                <a:lnTo>
                  <a:pt x="567" y="828"/>
                </a:lnTo>
                <a:lnTo>
                  <a:pt x="547" y="831"/>
                </a:lnTo>
                <a:lnTo>
                  <a:pt x="481" y="807"/>
                </a:lnTo>
                <a:lnTo>
                  <a:pt x="452" y="710"/>
                </a:lnTo>
                <a:lnTo>
                  <a:pt x="406" y="664"/>
                </a:lnTo>
                <a:lnTo>
                  <a:pt x="365" y="580"/>
                </a:lnTo>
                <a:lnTo>
                  <a:pt x="347" y="571"/>
                </a:lnTo>
                <a:lnTo>
                  <a:pt x="325" y="550"/>
                </a:lnTo>
                <a:lnTo>
                  <a:pt x="304" y="550"/>
                </a:lnTo>
                <a:lnTo>
                  <a:pt x="272" y="543"/>
                </a:lnTo>
                <a:lnTo>
                  <a:pt x="248" y="550"/>
                </a:lnTo>
                <a:lnTo>
                  <a:pt x="232" y="593"/>
                </a:lnTo>
                <a:lnTo>
                  <a:pt x="207" y="600"/>
                </a:lnTo>
                <a:lnTo>
                  <a:pt x="153" y="567"/>
                </a:lnTo>
                <a:lnTo>
                  <a:pt x="121" y="527"/>
                </a:lnTo>
                <a:lnTo>
                  <a:pt x="116" y="479"/>
                </a:lnTo>
                <a:lnTo>
                  <a:pt x="93" y="446"/>
                </a:lnTo>
                <a:lnTo>
                  <a:pt x="39" y="400"/>
                </a:lnTo>
                <a:lnTo>
                  <a:pt x="0" y="352"/>
                </a:lnTo>
                <a:lnTo>
                  <a:pt x="0" y="332"/>
                </a:lnTo>
                <a:lnTo>
                  <a:pt x="128" y="333"/>
                </a:lnTo>
                <a:lnTo>
                  <a:pt x="232" y="342"/>
                </a:lnTo>
                <a:lnTo>
                  <a:pt x="245" y="0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138209" y="4334470"/>
            <a:ext cx="584126" cy="563818"/>
          </a:xfrm>
          <a:custGeom>
            <a:avLst/>
            <a:gdLst>
              <a:gd name="T0" fmla="*/ 0 w 294"/>
              <a:gd name="T1" fmla="*/ 27 h 295"/>
              <a:gd name="T2" fmla="*/ 162 w 294"/>
              <a:gd name="T3" fmla="*/ 12 h 295"/>
              <a:gd name="T4" fmla="*/ 359 w 294"/>
              <a:gd name="T5" fmla="*/ 0 h 295"/>
              <a:gd name="T6" fmla="*/ 348 w 294"/>
              <a:gd name="T7" fmla="*/ 39 h 295"/>
              <a:gd name="T8" fmla="*/ 392 w 294"/>
              <a:gd name="T9" fmla="*/ 30 h 295"/>
              <a:gd name="T10" fmla="*/ 407 w 294"/>
              <a:gd name="T11" fmla="*/ 56 h 295"/>
              <a:gd name="T12" fmla="*/ 362 w 294"/>
              <a:gd name="T13" fmla="*/ 80 h 295"/>
              <a:gd name="T14" fmla="*/ 373 w 294"/>
              <a:gd name="T15" fmla="*/ 121 h 295"/>
              <a:gd name="T16" fmla="*/ 327 w 294"/>
              <a:gd name="T17" fmla="*/ 189 h 295"/>
              <a:gd name="T18" fmla="*/ 291 w 294"/>
              <a:gd name="T19" fmla="*/ 231 h 295"/>
              <a:gd name="T20" fmla="*/ 310 w 294"/>
              <a:gd name="T21" fmla="*/ 285 h 295"/>
              <a:gd name="T22" fmla="*/ 60 w 294"/>
              <a:gd name="T23" fmla="*/ 295 h 295"/>
              <a:gd name="T24" fmla="*/ 59 w 294"/>
              <a:gd name="T25" fmla="*/ 262 h 295"/>
              <a:gd name="T26" fmla="*/ 10 w 294"/>
              <a:gd name="T27" fmla="*/ 255 h 295"/>
              <a:gd name="T28" fmla="*/ 10 w 294"/>
              <a:gd name="T29" fmla="*/ 80 h 295"/>
              <a:gd name="T30" fmla="*/ 0 w 294"/>
              <a:gd name="T31" fmla="*/ 27 h 2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4"/>
              <a:gd name="T49" fmla="*/ 0 h 295"/>
              <a:gd name="T50" fmla="*/ 294 w 294"/>
              <a:gd name="T51" fmla="*/ 295 h 2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4" h="295">
                <a:moveTo>
                  <a:pt x="0" y="27"/>
                </a:moveTo>
                <a:lnTo>
                  <a:pt x="116" y="12"/>
                </a:lnTo>
                <a:lnTo>
                  <a:pt x="259" y="0"/>
                </a:lnTo>
                <a:lnTo>
                  <a:pt x="252" y="39"/>
                </a:lnTo>
                <a:lnTo>
                  <a:pt x="283" y="30"/>
                </a:lnTo>
                <a:lnTo>
                  <a:pt x="294" y="56"/>
                </a:lnTo>
                <a:lnTo>
                  <a:pt x="262" y="80"/>
                </a:lnTo>
                <a:lnTo>
                  <a:pt x="269" y="121"/>
                </a:lnTo>
                <a:lnTo>
                  <a:pt x="235" y="189"/>
                </a:lnTo>
                <a:lnTo>
                  <a:pt x="210" y="231"/>
                </a:lnTo>
                <a:lnTo>
                  <a:pt x="224" y="285"/>
                </a:lnTo>
                <a:lnTo>
                  <a:pt x="43" y="295"/>
                </a:lnTo>
                <a:lnTo>
                  <a:pt x="42" y="262"/>
                </a:lnTo>
                <a:lnTo>
                  <a:pt x="6" y="255"/>
                </a:lnTo>
                <a:lnTo>
                  <a:pt x="6" y="80"/>
                </a:lnTo>
                <a:lnTo>
                  <a:pt x="0" y="27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214327" y="4876864"/>
            <a:ext cx="713196" cy="590894"/>
          </a:xfrm>
          <a:custGeom>
            <a:avLst/>
            <a:gdLst>
              <a:gd name="T0" fmla="*/ 0 w 359"/>
              <a:gd name="T1" fmla="*/ 7 h 309"/>
              <a:gd name="T2" fmla="*/ 247 w 359"/>
              <a:gd name="T3" fmla="*/ 0 h 309"/>
              <a:gd name="T4" fmla="*/ 291 w 359"/>
              <a:gd name="T5" fmla="*/ 64 h 309"/>
              <a:gd name="T6" fmla="*/ 254 w 359"/>
              <a:gd name="T7" fmla="*/ 139 h 309"/>
              <a:gd name="T8" fmla="*/ 242 w 359"/>
              <a:gd name="T9" fmla="*/ 173 h 309"/>
              <a:gd name="T10" fmla="*/ 407 w 359"/>
              <a:gd name="T11" fmla="*/ 159 h 309"/>
              <a:gd name="T12" fmla="*/ 417 w 359"/>
              <a:gd name="T13" fmla="*/ 208 h 309"/>
              <a:gd name="T14" fmla="*/ 367 w 359"/>
              <a:gd name="T15" fmla="*/ 204 h 309"/>
              <a:gd name="T16" fmla="*/ 346 w 359"/>
              <a:gd name="T17" fmla="*/ 225 h 309"/>
              <a:gd name="T18" fmla="*/ 369 w 359"/>
              <a:gd name="T19" fmla="*/ 239 h 309"/>
              <a:gd name="T20" fmla="*/ 416 w 359"/>
              <a:gd name="T21" fmla="*/ 222 h 309"/>
              <a:gd name="T22" fmla="*/ 417 w 359"/>
              <a:gd name="T23" fmla="*/ 246 h 309"/>
              <a:gd name="T24" fmla="*/ 444 w 359"/>
              <a:gd name="T25" fmla="*/ 226 h 309"/>
              <a:gd name="T26" fmla="*/ 463 w 359"/>
              <a:gd name="T27" fmla="*/ 226 h 309"/>
              <a:gd name="T28" fmla="*/ 441 w 359"/>
              <a:gd name="T29" fmla="*/ 267 h 309"/>
              <a:gd name="T30" fmla="*/ 482 w 359"/>
              <a:gd name="T31" fmla="*/ 274 h 309"/>
              <a:gd name="T32" fmla="*/ 495 w 359"/>
              <a:gd name="T33" fmla="*/ 297 h 309"/>
              <a:gd name="T34" fmla="*/ 476 w 359"/>
              <a:gd name="T35" fmla="*/ 304 h 309"/>
              <a:gd name="T36" fmla="*/ 451 w 359"/>
              <a:gd name="T37" fmla="*/ 289 h 309"/>
              <a:gd name="T38" fmla="*/ 402 w 359"/>
              <a:gd name="T39" fmla="*/ 279 h 309"/>
              <a:gd name="T40" fmla="*/ 412 w 359"/>
              <a:gd name="T41" fmla="*/ 306 h 309"/>
              <a:gd name="T42" fmla="*/ 390 w 359"/>
              <a:gd name="T43" fmla="*/ 309 h 309"/>
              <a:gd name="T44" fmla="*/ 368 w 359"/>
              <a:gd name="T45" fmla="*/ 285 h 309"/>
              <a:gd name="T46" fmla="*/ 356 w 359"/>
              <a:gd name="T47" fmla="*/ 300 h 309"/>
              <a:gd name="T48" fmla="*/ 284 w 359"/>
              <a:gd name="T49" fmla="*/ 300 h 309"/>
              <a:gd name="T50" fmla="*/ 284 w 359"/>
              <a:gd name="T51" fmla="*/ 285 h 309"/>
              <a:gd name="T52" fmla="*/ 258 w 359"/>
              <a:gd name="T53" fmla="*/ 267 h 309"/>
              <a:gd name="T54" fmla="*/ 202 w 359"/>
              <a:gd name="T55" fmla="*/ 265 h 309"/>
              <a:gd name="T56" fmla="*/ 248 w 359"/>
              <a:gd name="T57" fmla="*/ 285 h 309"/>
              <a:gd name="T58" fmla="*/ 184 w 359"/>
              <a:gd name="T59" fmla="*/ 295 h 309"/>
              <a:gd name="T60" fmla="*/ 86 w 359"/>
              <a:gd name="T61" fmla="*/ 281 h 309"/>
              <a:gd name="T62" fmla="*/ 48 w 359"/>
              <a:gd name="T63" fmla="*/ 285 h 309"/>
              <a:gd name="T64" fmla="*/ 62 w 359"/>
              <a:gd name="T65" fmla="*/ 181 h 309"/>
              <a:gd name="T66" fmla="*/ 1 w 359"/>
              <a:gd name="T67" fmla="*/ 99 h 309"/>
              <a:gd name="T68" fmla="*/ 0 w 359"/>
              <a:gd name="T69" fmla="*/ 7 h 30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9"/>
              <a:gd name="T106" fmla="*/ 0 h 309"/>
              <a:gd name="T107" fmla="*/ 359 w 359"/>
              <a:gd name="T108" fmla="*/ 309 h 30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9" h="309">
                <a:moveTo>
                  <a:pt x="0" y="7"/>
                </a:moveTo>
                <a:lnTo>
                  <a:pt x="179" y="0"/>
                </a:lnTo>
                <a:lnTo>
                  <a:pt x="211" y="64"/>
                </a:lnTo>
                <a:lnTo>
                  <a:pt x="184" y="139"/>
                </a:lnTo>
                <a:lnTo>
                  <a:pt x="175" y="173"/>
                </a:lnTo>
                <a:lnTo>
                  <a:pt x="295" y="159"/>
                </a:lnTo>
                <a:lnTo>
                  <a:pt x="303" y="208"/>
                </a:lnTo>
                <a:lnTo>
                  <a:pt x="267" y="204"/>
                </a:lnTo>
                <a:lnTo>
                  <a:pt x="250" y="225"/>
                </a:lnTo>
                <a:lnTo>
                  <a:pt x="269" y="239"/>
                </a:lnTo>
                <a:lnTo>
                  <a:pt x="302" y="222"/>
                </a:lnTo>
                <a:lnTo>
                  <a:pt x="303" y="246"/>
                </a:lnTo>
                <a:lnTo>
                  <a:pt x="322" y="226"/>
                </a:lnTo>
                <a:lnTo>
                  <a:pt x="336" y="226"/>
                </a:lnTo>
                <a:lnTo>
                  <a:pt x="320" y="267"/>
                </a:lnTo>
                <a:lnTo>
                  <a:pt x="350" y="274"/>
                </a:lnTo>
                <a:lnTo>
                  <a:pt x="359" y="297"/>
                </a:lnTo>
                <a:lnTo>
                  <a:pt x="345" y="304"/>
                </a:lnTo>
                <a:lnTo>
                  <a:pt x="327" y="289"/>
                </a:lnTo>
                <a:lnTo>
                  <a:pt x="292" y="279"/>
                </a:lnTo>
                <a:lnTo>
                  <a:pt x="299" y="306"/>
                </a:lnTo>
                <a:lnTo>
                  <a:pt x="282" y="309"/>
                </a:lnTo>
                <a:lnTo>
                  <a:pt x="268" y="285"/>
                </a:lnTo>
                <a:lnTo>
                  <a:pt x="259" y="300"/>
                </a:lnTo>
                <a:lnTo>
                  <a:pt x="206" y="300"/>
                </a:lnTo>
                <a:lnTo>
                  <a:pt x="206" y="285"/>
                </a:lnTo>
                <a:lnTo>
                  <a:pt x="187" y="267"/>
                </a:lnTo>
                <a:lnTo>
                  <a:pt x="147" y="265"/>
                </a:lnTo>
                <a:lnTo>
                  <a:pt x="180" y="285"/>
                </a:lnTo>
                <a:lnTo>
                  <a:pt x="134" y="295"/>
                </a:lnTo>
                <a:lnTo>
                  <a:pt x="62" y="281"/>
                </a:lnTo>
                <a:lnTo>
                  <a:pt x="35" y="285"/>
                </a:lnTo>
                <a:lnTo>
                  <a:pt x="45" y="181"/>
                </a:lnTo>
                <a:lnTo>
                  <a:pt x="1" y="99"/>
                </a:lnTo>
                <a:lnTo>
                  <a:pt x="0" y="7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736106" y="2382688"/>
            <a:ext cx="794278" cy="926954"/>
          </a:xfrm>
          <a:custGeom>
            <a:avLst/>
            <a:gdLst>
              <a:gd name="T0" fmla="*/ 0 w 400"/>
              <a:gd name="T1" fmla="*/ 38 h 485"/>
              <a:gd name="T2" fmla="*/ 144 w 400"/>
              <a:gd name="T3" fmla="*/ 38 h 485"/>
              <a:gd name="T4" fmla="*/ 143 w 400"/>
              <a:gd name="T5" fmla="*/ 0 h 485"/>
              <a:gd name="T6" fmla="*/ 172 w 400"/>
              <a:gd name="T7" fmla="*/ 11 h 485"/>
              <a:gd name="T8" fmla="*/ 181 w 400"/>
              <a:gd name="T9" fmla="*/ 40 h 485"/>
              <a:gd name="T10" fmla="*/ 248 w 400"/>
              <a:gd name="T11" fmla="*/ 72 h 485"/>
              <a:gd name="T12" fmla="*/ 268 w 400"/>
              <a:gd name="T13" fmla="*/ 58 h 485"/>
              <a:gd name="T14" fmla="*/ 311 w 400"/>
              <a:gd name="T15" fmla="*/ 58 h 485"/>
              <a:gd name="T16" fmla="*/ 342 w 400"/>
              <a:gd name="T17" fmla="*/ 86 h 485"/>
              <a:gd name="T18" fmla="*/ 364 w 400"/>
              <a:gd name="T19" fmla="*/ 76 h 485"/>
              <a:gd name="T20" fmla="*/ 422 w 400"/>
              <a:gd name="T21" fmla="*/ 87 h 485"/>
              <a:gd name="T22" fmla="*/ 444 w 400"/>
              <a:gd name="T23" fmla="*/ 66 h 485"/>
              <a:gd name="T24" fmla="*/ 482 w 400"/>
              <a:gd name="T25" fmla="*/ 83 h 485"/>
              <a:gd name="T26" fmla="*/ 550 w 400"/>
              <a:gd name="T27" fmla="*/ 80 h 485"/>
              <a:gd name="T28" fmla="*/ 439 w 400"/>
              <a:gd name="T29" fmla="*/ 140 h 485"/>
              <a:gd name="T30" fmla="*/ 385 w 400"/>
              <a:gd name="T31" fmla="*/ 193 h 485"/>
              <a:gd name="T32" fmla="*/ 396 w 400"/>
              <a:gd name="T33" fmla="*/ 269 h 485"/>
              <a:gd name="T34" fmla="*/ 358 w 400"/>
              <a:gd name="T35" fmla="*/ 301 h 485"/>
              <a:gd name="T36" fmla="*/ 372 w 400"/>
              <a:gd name="T37" fmla="*/ 324 h 485"/>
              <a:gd name="T38" fmla="*/ 372 w 400"/>
              <a:gd name="T39" fmla="*/ 380 h 485"/>
              <a:gd name="T40" fmla="*/ 411 w 400"/>
              <a:gd name="T41" fmla="*/ 380 h 485"/>
              <a:gd name="T42" fmla="*/ 467 w 400"/>
              <a:gd name="T43" fmla="*/ 421 h 485"/>
              <a:gd name="T44" fmla="*/ 488 w 400"/>
              <a:gd name="T45" fmla="*/ 471 h 485"/>
              <a:gd name="T46" fmla="*/ 101 w 400"/>
              <a:gd name="T47" fmla="*/ 485 h 485"/>
              <a:gd name="T48" fmla="*/ 102 w 400"/>
              <a:gd name="T49" fmla="*/ 351 h 485"/>
              <a:gd name="T50" fmla="*/ 67 w 400"/>
              <a:gd name="T51" fmla="*/ 321 h 485"/>
              <a:gd name="T52" fmla="*/ 80 w 400"/>
              <a:gd name="T53" fmla="*/ 286 h 485"/>
              <a:gd name="T54" fmla="*/ 90 w 400"/>
              <a:gd name="T55" fmla="*/ 266 h 485"/>
              <a:gd name="T56" fmla="*/ 67 w 400"/>
              <a:gd name="T57" fmla="*/ 173 h 485"/>
              <a:gd name="T58" fmla="*/ 34 w 400"/>
              <a:gd name="T59" fmla="*/ 112 h 485"/>
              <a:gd name="T60" fmla="*/ 0 w 400"/>
              <a:gd name="T61" fmla="*/ 38 h 48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00"/>
              <a:gd name="T94" fmla="*/ 0 h 485"/>
              <a:gd name="T95" fmla="*/ 400 w 400"/>
              <a:gd name="T96" fmla="*/ 485 h 48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00" h="485">
                <a:moveTo>
                  <a:pt x="0" y="38"/>
                </a:moveTo>
                <a:lnTo>
                  <a:pt x="105" y="38"/>
                </a:lnTo>
                <a:lnTo>
                  <a:pt x="104" y="0"/>
                </a:lnTo>
                <a:lnTo>
                  <a:pt x="126" y="11"/>
                </a:lnTo>
                <a:lnTo>
                  <a:pt x="131" y="40"/>
                </a:lnTo>
                <a:lnTo>
                  <a:pt x="181" y="72"/>
                </a:lnTo>
                <a:lnTo>
                  <a:pt x="196" y="58"/>
                </a:lnTo>
                <a:lnTo>
                  <a:pt x="226" y="58"/>
                </a:lnTo>
                <a:lnTo>
                  <a:pt x="249" y="86"/>
                </a:lnTo>
                <a:lnTo>
                  <a:pt x="264" y="76"/>
                </a:lnTo>
                <a:lnTo>
                  <a:pt x="308" y="87"/>
                </a:lnTo>
                <a:lnTo>
                  <a:pt x="323" y="66"/>
                </a:lnTo>
                <a:lnTo>
                  <a:pt x="351" y="83"/>
                </a:lnTo>
                <a:lnTo>
                  <a:pt x="400" y="80"/>
                </a:lnTo>
                <a:lnTo>
                  <a:pt x="320" y="140"/>
                </a:lnTo>
                <a:lnTo>
                  <a:pt x="281" y="193"/>
                </a:lnTo>
                <a:lnTo>
                  <a:pt x="288" y="269"/>
                </a:lnTo>
                <a:lnTo>
                  <a:pt x="261" y="301"/>
                </a:lnTo>
                <a:lnTo>
                  <a:pt x="272" y="324"/>
                </a:lnTo>
                <a:lnTo>
                  <a:pt x="272" y="380"/>
                </a:lnTo>
                <a:lnTo>
                  <a:pt x="299" y="380"/>
                </a:lnTo>
                <a:lnTo>
                  <a:pt x="340" y="421"/>
                </a:lnTo>
                <a:lnTo>
                  <a:pt x="356" y="471"/>
                </a:lnTo>
                <a:lnTo>
                  <a:pt x="73" y="485"/>
                </a:lnTo>
                <a:lnTo>
                  <a:pt x="74" y="351"/>
                </a:lnTo>
                <a:lnTo>
                  <a:pt x="49" y="321"/>
                </a:lnTo>
                <a:lnTo>
                  <a:pt x="58" y="286"/>
                </a:lnTo>
                <a:lnTo>
                  <a:pt x="66" y="266"/>
                </a:lnTo>
                <a:lnTo>
                  <a:pt x="49" y="173"/>
                </a:lnTo>
                <a:lnTo>
                  <a:pt x="25" y="112"/>
                </a:lnTo>
                <a:lnTo>
                  <a:pt x="0" y="38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486400" y="2596798"/>
            <a:ext cx="651969" cy="289872"/>
          </a:xfrm>
          <a:custGeom>
            <a:avLst/>
            <a:gdLst>
              <a:gd name="T0" fmla="*/ 0 w 327"/>
              <a:gd name="T1" fmla="*/ 84 h 152"/>
              <a:gd name="T2" fmla="*/ 101 w 327"/>
              <a:gd name="T3" fmla="*/ 0 h 152"/>
              <a:gd name="T4" fmla="*/ 84 w 327"/>
              <a:gd name="T5" fmla="*/ 34 h 152"/>
              <a:gd name="T6" fmla="*/ 98 w 327"/>
              <a:gd name="T7" fmla="*/ 45 h 152"/>
              <a:gd name="T8" fmla="*/ 129 w 327"/>
              <a:gd name="T9" fmla="*/ 31 h 152"/>
              <a:gd name="T10" fmla="*/ 198 w 327"/>
              <a:gd name="T11" fmla="*/ 52 h 152"/>
              <a:gd name="T12" fmla="*/ 229 w 327"/>
              <a:gd name="T13" fmla="*/ 34 h 152"/>
              <a:gd name="T14" fmla="*/ 325 w 327"/>
              <a:gd name="T15" fmla="*/ 25 h 152"/>
              <a:gd name="T16" fmla="*/ 342 w 327"/>
              <a:gd name="T17" fmla="*/ 46 h 152"/>
              <a:gd name="T18" fmla="*/ 377 w 327"/>
              <a:gd name="T19" fmla="*/ 41 h 152"/>
              <a:gd name="T20" fmla="*/ 451 w 327"/>
              <a:gd name="T21" fmla="*/ 64 h 152"/>
              <a:gd name="T22" fmla="*/ 454 w 327"/>
              <a:gd name="T23" fmla="*/ 80 h 152"/>
              <a:gd name="T24" fmla="*/ 376 w 327"/>
              <a:gd name="T25" fmla="*/ 94 h 152"/>
              <a:gd name="T26" fmla="*/ 355 w 327"/>
              <a:gd name="T27" fmla="*/ 84 h 152"/>
              <a:gd name="T28" fmla="*/ 315 w 327"/>
              <a:gd name="T29" fmla="*/ 87 h 152"/>
              <a:gd name="T30" fmla="*/ 270 w 327"/>
              <a:gd name="T31" fmla="*/ 108 h 152"/>
              <a:gd name="T32" fmla="*/ 248 w 327"/>
              <a:gd name="T33" fmla="*/ 109 h 152"/>
              <a:gd name="T34" fmla="*/ 230 w 327"/>
              <a:gd name="T35" fmla="*/ 94 h 152"/>
              <a:gd name="T36" fmla="*/ 206 w 327"/>
              <a:gd name="T37" fmla="*/ 151 h 152"/>
              <a:gd name="T38" fmla="*/ 177 w 327"/>
              <a:gd name="T39" fmla="*/ 152 h 152"/>
              <a:gd name="T40" fmla="*/ 164 w 327"/>
              <a:gd name="T41" fmla="*/ 129 h 152"/>
              <a:gd name="T42" fmla="*/ 102 w 327"/>
              <a:gd name="T43" fmla="*/ 119 h 152"/>
              <a:gd name="T44" fmla="*/ 75 w 327"/>
              <a:gd name="T45" fmla="*/ 102 h 152"/>
              <a:gd name="T46" fmla="*/ 26 w 327"/>
              <a:gd name="T47" fmla="*/ 108 h 152"/>
              <a:gd name="T48" fmla="*/ 0 w 327"/>
              <a:gd name="T49" fmla="*/ 84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7"/>
              <a:gd name="T76" fmla="*/ 0 h 152"/>
              <a:gd name="T77" fmla="*/ 327 w 327"/>
              <a:gd name="T78" fmla="*/ 152 h 1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7" h="152">
                <a:moveTo>
                  <a:pt x="0" y="84"/>
                </a:moveTo>
                <a:lnTo>
                  <a:pt x="73" y="0"/>
                </a:lnTo>
                <a:lnTo>
                  <a:pt x="60" y="34"/>
                </a:lnTo>
                <a:lnTo>
                  <a:pt x="70" y="45"/>
                </a:lnTo>
                <a:lnTo>
                  <a:pt x="93" y="31"/>
                </a:lnTo>
                <a:lnTo>
                  <a:pt x="143" y="52"/>
                </a:lnTo>
                <a:lnTo>
                  <a:pt x="165" y="34"/>
                </a:lnTo>
                <a:lnTo>
                  <a:pt x="233" y="25"/>
                </a:lnTo>
                <a:lnTo>
                  <a:pt x="246" y="46"/>
                </a:lnTo>
                <a:lnTo>
                  <a:pt x="272" y="41"/>
                </a:lnTo>
                <a:lnTo>
                  <a:pt x="324" y="64"/>
                </a:lnTo>
                <a:lnTo>
                  <a:pt x="327" y="80"/>
                </a:lnTo>
                <a:lnTo>
                  <a:pt x="271" y="94"/>
                </a:lnTo>
                <a:lnTo>
                  <a:pt x="255" y="84"/>
                </a:lnTo>
                <a:lnTo>
                  <a:pt x="227" y="87"/>
                </a:lnTo>
                <a:lnTo>
                  <a:pt x="194" y="108"/>
                </a:lnTo>
                <a:lnTo>
                  <a:pt x="178" y="109"/>
                </a:lnTo>
                <a:lnTo>
                  <a:pt x="166" y="94"/>
                </a:lnTo>
                <a:lnTo>
                  <a:pt x="148" y="151"/>
                </a:lnTo>
                <a:lnTo>
                  <a:pt x="127" y="152"/>
                </a:lnTo>
                <a:lnTo>
                  <a:pt x="118" y="129"/>
                </a:lnTo>
                <a:lnTo>
                  <a:pt x="74" y="119"/>
                </a:lnTo>
                <a:lnTo>
                  <a:pt x="54" y="102"/>
                </a:lnTo>
                <a:lnTo>
                  <a:pt x="18" y="108"/>
                </a:lnTo>
                <a:lnTo>
                  <a:pt x="0" y="84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27523" y="2803162"/>
            <a:ext cx="463328" cy="651417"/>
          </a:xfrm>
          <a:custGeom>
            <a:avLst/>
            <a:gdLst>
              <a:gd name="T0" fmla="*/ 81 w 234"/>
              <a:gd name="T1" fmla="*/ 14 h 341"/>
              <a:gd name="T2" fmla="*/ 91 w 234"/>
              <a:gd name="T3" fmla="*/ 35 h 341"/>
              <a:gd name="T4" fmla="*/ 69 w 234"/>
              <a:gd name="T5" fmla="*/ 48 h 341"/>
              <a:gd name="T6" fmla="*/ 68 w 234"/>
              <a:gd name="T7" fmla="*/ 102 h 341"/>
              <a:gd name="T8" fmla="*/ 56 w 234"/>
              <a:gd name="T9" fmla="*/ 67 h 341"/>
              <a:gd name="T10" fmla="*/ 11 w 234"/>
              <a:gd name="T11" fmla="*/ 101 h 341"/>
              <a:gd name="T12" fmla="*/ 0 w 234"/>
              <a:gd name="T13" fmla="*/ 199 h 341"/>
              <a:gd name="T14" fmla="*/ 29 w 234"/>
              <a:gd name="T15" fmla="*/ 247 h 341"/>
              <a:gd name="T16" fmla="*/ 32 w 234"/>
              <a:gd name="T17" fmla="*/ 272 h 341"/>
              <a:gd name="T18" fmla="*/ 34 w 234"/>
              <a:gd name="T19" fmla="*/ 292 h 341"/>
              <a:gd name="T20" fmla="*/ 32 w 234"/>
              <a:gd name="T21" fmla="*/ 309 h 341"/>
              <a:gd name="T22" fmla="*/ 27 w 234"/>
              <a:gd name="T23" fmla="*/ 341 h 341"/>
              <a:gd name="T24" fmla="*/ 152 w 234"/>
              <a:gd name="T25" fmla="*/ 335 h 341"/>
              <a:gd name="T26" fmla="*/ 318 w 234"/>
              <a:gd name="T27" fmla="*/ 323 h 341"/>
              <a:gd name="T28" fmla="*/ 289 w 234"/>
              <a:gd name="T29" fmla="*/ 316 h 341"/>
              <a:gd name="T30" fmla="*/ 271 w 234"/>
              <a:gd name="T31" fmla="*/ 299 h 341"/>
              <a:gd name="T32" fmla="*/ 297 w 234"/>
              <a:gd name="T33" fmla="*/ 283 h 341"/>
              <a:gd name="T34" fmla="*/ 297 w 234"/>
              <a:gd name="T35" fmla="*/ 265 h 341"/>
              <a:gd name="T36" fmla="*/ 284 w 234"/>
              <a:gd name="T37" fmla="*/ 248 h 341"/>
              <a:gd name="T38" fmla="*/ 297 w 234"/>
              <a:gd name="T39" fmla="*/ 236 h 341"/>
              <a:gd name="T40" fmla="*/ 320 w 234"/>
              <a:gd name="T41" fmla="*/ 238 h 341"/>
              <a:gd name="T42" fmla="*/ 315 w 234"/>
              <a:gd name="T43" fmla="*/ 191 h 341"/>
              <a:gd name="T44" fmla="*/ 308 w 234"/>
              <a:gd name="T45" fmla="*/ 162 h 341"/>
              <a:gd name="T46" fmla="*/ 296 w 234"/>
              <a:gd name="T47" fmla="*/ 145 h 341"/>
              <a:gd name="T48" fmla="*/ 282 w 234"/>
              <a:gd name="T49" fmla="*/ 134 h 341"/>
              <a:gd name="T50" fmla="*/ 262 w 234"/>
              <a:gd name="T51" fmla="*/ 131 h 341"/>
              <a:gd name="T52" fmla="*/ 242 w 234"/>
              <a:gd name="T53" fmla="*/ 131 h 341"/>
              <a:gd name="T54" fmla="*/ 219 w 234"/>
              <a:gd name="T55" fmla="*/ 153 h 341"/>
              <a:gd name="T56" fmla="*/ 207 w 234"/>
              <a:gd name="T57" fmla="*/ 160 h 341"/>
              <a:gd name="T58" fmla="*/ 199 w 234"/>
              <a:gd name="T59" fmla="*/ 162 h 341"/>
              <a:gd name="T60" fmla="*/ 187 w 234"/>
              <a:gd name="T61" fmla="*/ 159 h 341"/>
              <a:gd name="T62" fmla="*/ 185 w 234"/>
              <a:gd name="T63" fmla="*/ 148 h 341"/>
              <a:gd name="T64" fmla="*/ 187 w 234"/>
              <a:gd name="T65" fmla="*/ 141 h 341"/>
              <a:gd name="T66" fmla="*/ 198 w 234"/>
              <a:gd name="T67" fmla="*/ 134 h 341"/>
              <a:gd name="T68" fmla="*/ 205 w 234"/>
              <a:gd name="T69" fmla="*/ 131 h 341"/>
              <a:gd name="T70" fmla="*/ 215 w 234"/>
              <a:gd name="T71" fmla="*/ 129 h 341"/>
              <a:gd name="T72" fmla="*/ 215 w 234"/>
              <a:gd name="T73" fmla="*/ 117 h 341"/>
              <a:gd name="T74" fmla="*/ 239 w 234"/>
              <a:gd name="T75" fmla="*/ 102 h 341"/>
              <a:gd name="T76" fmla="*/ 215 w 234"/>
              <a:gd name="T77" fmla="*/ 58 h 341"/>
              <a:gd name="T78" fmla="*/ 215 w 234"/>
              <a:gd name="T79" fmla="*/ 37 h 341"/>
              <a:gd name="T80" fmla="*/ 174 w 234"/>
              <a:gd name="T81" fmla="*/ 28 h 341"/>
              <a:gd name="T82" fmla="*/ 116 w 234"/>
              <a:gd name="T83" fmla="*/ 0 h 341"/>
              <a:gd name="T84" fmla="*/ 81 w 234"/>
              <a:gd name="T85" fmla="*/ 14 h 3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34"/>
              <a:gd name="T130" fmla="*/ 0 h 341"/>
              <a:gd name="T131" fmla="*/ 234 w 234"/>
              <a:gd name="T132" fmla="*/ 341 h 34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34" h="341">
                <a:moveTo>
                  <a:pt x="59" y="14"/>
                </a:moveTo>
                <a:lnTo>
                  <a:pt x="67" y="35"/>
                </a:lnTo>
                <a:lnTo>
                  <a:pt x="51" y="48"/>
                </a:lnTo>
                <a:lnTo>
                  <a:pt x="50" y="102"/>
                </a:lnTo>
                <a:lnTo>
                  <a:pt x="41" y="67"/>
                </a:lnTo>
                <a:lnTo>
                  <a:pt x="7" y="101"/>
                </a:lnTo>
                <a:lnTo>
                  <a:pt x="0" y="199"/>
                </a:lnTo>
                <a:lnTo>
                  <a:pt x="21" y="247"/>
                </a:lnTo>
                <a:lnTo>
                  <a:pt x="24" y="272"/>
                </a:lnTo>
                <a:lnTo>
                  <a:pt x="25" y="292"/>
                </a:lnTo>
                <a:lnTo>
                  <a:pt x="24" y="309"/>
                </a:lnTo>
                <a:lnTo>
                  <a:pt x="19" y="341"/>
                </a:lnTo>
                <a:lnTo>
                  <a:pt x="111" y="335"/>
                </a:lnTo>
                <a:lnTo>
                  <a:pt x="233" y="323"/>
                </a:lnTo>
                <a:lnTo>
                  <a:pt x="211" y="316"/>
                </a:lnTo>
                <a:lnTo>
                  <a:pt x="199" y="299"/>
                </a:lnTo>
                <a:lnTo>
                  <a:pt x="217" y="283"/>
                </a:lnTo>
                <a:lnTo>
                  <a:pt x="217" y="265"/>
                </a:lnTo>
                <a:lnTo>
                  <a:pt x="208" y="248"/>
                </a:lnTo>
                <a:lnTo>
                  <a:pt x="217" y="236"/>
                </a:lnTo>
                <a:lnTo>
                  <a:pt x="234" y="238"/>
                </a:lnTo>
                <a:lnTo>
                  <a:pt x="230" y="191"/>
                </a:lnTo>
                <a:lnTo>
                  <a:pt x="226" y="162"/>
                </a:lnTo>
                <a:lnTo>
                  <a:pt x="216" y="145"/>
                </a:lnTo>
                <a:lnTo>
                  <a:pt x="206" y="134"/>
                </a:lnTo>
                <a:lnTo>
                  <a:pt x="191" y="131"/>
                </a:lnTo>
                <a:lnTo>
                  <a:pt x="177" y="131"/>
                </a:lnTo>
                <a:lnTo>
                  <a:pt x="161" y="153"/>
                </a:lnTo>
                <a:lnTo>
                  <a:pt x="152" y="160"/>
                </a:lnTo>
                <a:lnTo>
                  <a:pt x="145" y="162"/>
                </a:lnTo>
                <a:lnTo>
                  <a:pt x="137" y="159"/>
                </a:lnTo>
                <a:lnTo>
                  <a:pt x="135" y="148"/>
                </a:lnTo>
                <a:lnTo>
                  <a:pt x="137" y="141"/>
                </a:lnTo>
                <a:lnTo>
                  <a:pt x="144" y="134"/>
                </a:lnTo>
                <a:lnTo>
                  <a:pt x="151" y="131"/>
                </a:lnTo>
                <a:lnTo>
                  <a:pt x="157" y="129"/>
                </a:lnTo>
                <a:lnTo>
                  <a:pt x="157" y="117"/>
                </a:lnTo>
                <a:lnTo>
                  <a:pt x="175" y="102"/>
                </a:lnTo>
                <a:lnTo>
                  <a:pt x="157" y="58"/>
                </a:lnTo>
                <a:lnTo>
                  <a:pt x="157" y="37"/>
                </a:lnTo>
                <a:lnTo>
                  <a:pt x="128" y="28"/>
                </a:lnTo>
                <a:lnTo>
                  <a:pt x="85" y="0"/>
                </a:lnTo>
                <a:lnTo>
                  <a:pt x="59" y="14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518266" y="4362421"/>
            <a:ext cx="595708" cy="487368"/>
          </a:xfrm>
          <a:custGeom>
            <a:avLst/>
            <a:gdLst>
              <a:gd name="T0" fmla="*/ 15 w 300"/>
              <a:gd name="T1" fmla="*/ 46 h 255"/>
              <a:gd name="T2" fmla="*/ 48 w 300"/>
              <a:gd name="T3" fmla="*/ 21 h 255"/>
              <a:gd name="T4" fmla="*/ 171 w 300"/>
              <a:gd name="T5" fmla="*/ 0 h 255"/>
              <a:gd name="T6" fmla="*/ 210 w 300"/>
              <a:gd name="T7" fmla="*/ 14 h 255"/>
              <a:gd name="T8" fmla="*/ 288 w 300"/>
              <a:gd name="T9" fmla="*/ 4 h 255"/>
              <a:gd name="T10" fmla="*/ 353 w 300"/>
              <a:gd name="T11" fmla="*/ 40 h 255"/>
              <a:gd name="T12" fmla="*/ 413 w 300"/>
              <a:gd name="T13" fmla="*/ 68 h 255"/>
              <a:gd name="T14" fmla="*/ 380 w 300"/>
              <a:gd name="T15" fmla="*/ 145 h 255"/>
              <a:gd name="T16" fmla="*/ 331 w 300"/>
              <a:gd name="T17" fmla="*/ 183 h 255"/>
              <a:gd name="T18" fmla="*/ 276 w 300"/>
              <a:gd name="T19" fmla="*/ 195 h 255"/>
              <a:gd name="T20" fmla="*/ 286 w 300"/>
              <a:gd name="T21" fmla="*/ 226 h 255"/>
              <a:gd name="T22" fmla="*/ 253 w 300"/>
              <a:gd name="T23" fmla="*/ 255 h 255"/>
              <a:gd name="T24" fmla="*/ 192 w 300"/>
              <a:gd name="T25" fmla="*/ 183 h 255"/>
              <a:gd name="T26" fmla="*/ 28 w 300"/>
              <a:gd name="T27" fmla="*/ 68 h 255"/>
              <a:gd name="T28" fmla="*/ 0 w 300"/>
              <a:gd name="T29" fmla="*/ 68 h 255"/>
              <a:gd name="T30" fmla="*/ 15 w 300"/>
              <a:gd name="T31" fmla="*/ 46 h 2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0"/>
              <a:gd name="T49" fmla="*/ 0 h 255"/>
              <a:gd name="T50" fmla="*/ 300 w 300"/>
              <a:gd name="T51" fmla="*/ 255 h 2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0" h="255">
                <a:moveTo>
                  <a:pt x="11" y="46"/>
                </a:moveTo>
                <a:lnTo>
                  <a:pt x="35" y="21"/>
                </a:lnTo>
                <a:lnTo>
                  <a:pt x="125" y="0"/>
                </a:lnTo>
                <a:lnTo>
                  <a:pt x="152" y="14"/>
                </a:lnTo>
                <a:lnTo>
                  <a:pt x="210" y="4"/>
                </a:lnTo>
                <a:lnTo>
                  <a:pt x="257" y="40"/>
                </a:lnTo>
                <a:lnTo>
                  <a:pt x="300" y="68"/>
                </a:lnTo>
                <a:lnTo>
                  <a:pt x="276" y="145"/>
                </a:lnTo>
                <a:lnTo>
                  <a:pt x="240" y="183"/>
                </a:lnTo>
                <a:lnTo>
                  <a:pt x="200" y="195"/>
                </a:lnTo>
                <a:lnTo>
                  <a:pt x="208" y="226"/>
                </a:lnTo>
                <a:lnTo>
                  <a:pt x="184" y="255"/>
                </a:lnTo>
                <a:lnTo>
                  <a:pt x="138" y="183"/>
                </a:lnTo>
                <a:lnTo>
                  <a:pt x="20" y="68"/>
                </a:lnTo>
                <a:lnTo>
                  <a:pt x="0" y="68"/>
                </a:lnTo>
                <a:lnTo>
                  <a:pt x="11" y="46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442148" y="3644110"/>
            <a:ext cx="896872" cy="578152"/>
          </a:xfrm>
          <a:custGeom>
            <a:avLst/>
            <a:gdLst>
              <a:gd name="T0" fmla="*/ 102 w 452"/>
              <a:gd name="T1" fmla="*/ 211 h 302"/>
              <a:gd name="T2" fmla="*/ 83 w 452"/>
              <a:gd name="T3" fmla="*/ 242 h 302"/>
              <a:gd name="T4" fmla="*/ 57 w 452"/>
              <a:gd name="T5" fmla="*/ 250 h 302"/>
              <a:gd name="T6" fmla="*/ 56 w 452"/>
              <a:gd name="T7" fmla="*/ 270 h 302"/>
              <a:gd name="T8" fmla="*/ 2 w 452"/>
              <a:gd name="T9" fmla="*/ 286 h 302"/>
              <a:gd name="T10" fmla="*/ 0 w 452"/>
              <a:gd name="T11" fmla="*/ 302 h 302"/>
              <a:gd name="T12" fmla="*/ 146 w 452"/>
              <a:gd name="T13" fmla="*/ 282 h 302"/>
              <a:gd name="T14" fmla="*/ 414 w 452"/>
              <a:gd name="T15" fmla="*/ 238 h 302"/>
              <a:gd name="T16" fmla="*/ 619 w 452"/>
              <a:gd name="T17" fmla="*/ 200 h 302"/>
              <a:gd name="T18" fmla="*/ 619 w 452"/>
              <a:gd name="T19" fmla="*/ 169 h 302"/>
              <a:gd name="T20" fmla="*/ 597 w 452"/>
              <a:gd name="T21" fmla="*/ 160 h 302"/>
              <a:gd name="T22" fmla="*/ 578 w 452"/>
              <a:gd name="T23" fmla="*/ 175 h 302"/>
              <a:gd name="T24" fmla="*/ 568 w 452"/>
              <a:gd name="T25" fmla="*/ 134 h 302"/>
              <a:gd name="T26" fmla="*/ 578 w 452"/>
              <a:gd name="T27" fmla="*/ 97 h 302"/>
              <a:gd name="T28" fmla="*/ 501 w 452"/>
              <a:gd name="T29" fmla="*/ 70 h 302"/>
              <a:gd name="T30" fmla="*/ 449 w 452"/>
              <a:gd name="T31" fmla="*/ 77 h 302"/>
              <a:gd name="T32" fmla="*/ 448 w 452"/>
              <a:gd name="T33" fmla="*/ 21 h 302"/>
              <a:gd name="T34" fmla="*/ 396 w 452"/>
              <a:gd name="T35" fmla="*/ 0 h 302"/>
              <a:gd name="T36" fmla="*/ 354 w 452"/>
              <a:gd name="T37" fmla="*/ 13 h 302"/>
              <a:gd name="T38" fmla="*/ 326 w 452"/>
              <a:gd name="T39" fmla="*/ 66 h 302"/>
              <a:gd name="T40" fmla="*/ 278 w 452"/>
              <a:gd name="T41" fmla="*/ 87 h 302"/>
              <a:gd name="T42" fmla="*/ 259 w 452"/>
              <a:gd name="T43" fmla="*/ 170 h 302"/>
              <a:gd name="T44" fmla="*/ 182 w 452"/>
              <a:gd name="T45" fmla="*/ 211 h 302"/>
              <a:gd name="T46" fmla="*/ 118 w 452"/>
              <a:gd name="T47" fmla="*/ 228 h 302"/>
              <a:gd name="T48" fmla="*/ 102 w 452"/>
              <a:gd name="T49" fmla="*/ 211 h 30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52"/>
              <a:gd name="T76" fmla="*/ 0 h 302"/>
              <a:gd name="T77" fmla="*/ 452 w 452"/>
              <a:gd name="T78" fmla="*/ 302 h 30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52" h="302">
                <a:moveTo>
                  <a:pt x="74" y="211"/>
                </a:moveTo>
                <a:lnTo>
                  <a:pt x="61" y="242"/>
                </a:lnTo>
                <a:lnTo>
                  <a:pt x="42" y="250"/>
                </a:lnTo>
                <a:lnTo>
                  <a:pt x="41" y="270"/>
                </a:lnTo>
                <a:lnTo>
                  <a:pt x="2" y="286"/>
                </a:lnTo>
                <a:lnTo>
                  <a:pt x="0" y="302"/>
                </a:lnTo>
                <a:lnTo>
                  <a:pt x="107" y="282"/>
                </a:lnTo>
                <a:lnTo>
                  <a:pt x="302" y="238"/>
                </a:lnTo>
                <a:lnTo>
                  <a:pt x="452" y="200"/>
                </a:lnTo>
                <a:lnTo>
                  <a:pt x="452" y="169"/>
                </a:lnTo>
                <a:lnTo>
                  <a:pt x="435" y="160"/>
                </a:lnTo>
                <a:lnTo>
                  <a:pt x="422" y="175"/>
                </a:lnTo>
                <a:lnTo>
                  <a:pt x="414" y="134"/>
                </a:lnTo>
                <a:lnTo>
                  <a:pt x="422" y="97"/>
                </a:lnTo>
                <a:lnTo>
                  <a:pt x="366" y="70"/>
                </a:lnTo>
                <a:lnTo>
                  <a:pt x="328" y="77"/>
                </a:lnTo>
                <a:lnTo>
                  <a:pt x="327" y="21"/>
                </a:lnTo>
                <a:lnTo>
                  <a:pt x="288" y="0"/>
                </a:lnTo>
                <a:lnTo>
                  <a:pt x="258" y="13"/>
                </a:lnTo>
                <a:lnTo>
                  <a:pt x="238" y="66"/>
                </a:lnTo>
                <a:lnTo>
                  <a:pt x="203" y="87"/>
                </a:lnTo>
                <a:lnTo>
                  <a:pt x="189" y="170"/>
                </a:lnTo>
                <a:lnTo>
                  <a:pt x="132" y="211"/>
                </a:lnTo>
                <a:lnTo>
                  <a:pt x="86" y="228"/>
                </a:lnTo>
                <a:lnTo>
                  <a:pt x="74" y="211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17552" y="3175855"/>
            <a:ext cx="688374" cy="468255"/>
          </a:xfrm>
          <a:custGeom>
            <a:avLst/>
            <a:gdLst>
              <a:gd name="T0" fmla="*/ 44 w 347"/>
              <a:gd name="T1" fmla="*/ 36 h 245"/>
              <a:gd name="T2" fmla="*/ 0 w 347"/>
              <a:gd name="T3" fmla="*/ 68 h 245"/>
              <a:gd name="T4" fmla="*/ 26 w 347"/>
              <a:gd name="T5" fmla="*/ 187 h 245"/>
              <a:gd name="T6" fmla="*/ 44 w 347"/>
              <a:gd name="T7" fmla="*/ 245 h 245"/>
              <a:gd name="T8" fmla="*/ 126 w 347"/>
              <a:gd name="T9" fmla="*/ 240 h 245"/>
              <a:gd name="T10" fmla="*/ 427 w 347"/>
              <a:gd name="T11" fmla="*/ 195 h 245"/>
              <a:gd name="T12" fmla="*/ 448 w 347"/>
              <a:gd name="T13" fmla="*/ 188 h 245"/>
              <a:gd name="T14" fmla="*/ 478 w 347"/>
              <a:gd name="T15" fmla="*/ 133 h 245"/>
              <a:gd name="T16" fmla="*/ 432 w 347"/>
              <a:gd name="T17" fmla="*/ 103 h 245"/>
              <a:gd name="T18" fmla="*/ 458 w 347"/>
              <a:gd name="T19" fmla="*/ 32 h 245"/>
              <a:gd name="T20" fmla="*/ 424 w 347"/>
              <a:gd name="T21" fmla="*/ 25 h 245"/>
              <a:gd name="T22" fmla="*/ 424 w 347"/>
              <a:gd name="T23" fmla="*/ 7 h 245"/>
              <a:gd name="T24" fmla="*/ 409 w 347"/>
              <a:gd name="T25" fmla="*/ 0 h 245"/>
              <a:gd name="T26" fmla="*/ 59 w 347"/>
              <a:gd name="T27" fmla="*/ 51 h 245"/>
              <a:gd name="T28" fmla="*/ 44 w 347"/>
              <a:gd name="T29" fmla="*/ 36 h 2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245"/>
              <a:gd name="T47" fmla="*/ 347 w 347"/>
              <a:gd name="T48" fmla="*/ 245 h 24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245">
                <a:moveTo>
                  <a:pt x="32" y="36"/>
                </a:moveTo>
                <a:lnTo>
                  <a:pt x="0" y="68"/>
                </a:lnTo>
                <a:lnTo>
                  <a:pt x="18" y="187"/>
                </a:lnTo>
                <a:lnTo>
                  <a:pt x="32" y="245"/>
                </a:lnTo>
                <a:lnTo>
                  <a:pt x="91" y="240"/>
                </a:lnTo>
                <a:lnTo>
                  <a:pt x="310" y="195"/>
                </a:lnTo>
                <a:lnTo>
                  <a:pt x="325" y="188"/>
                </a:lnTo>
                <a:lnTo>
                  <a:pt x="347" y="133"/>
                </a:lnTo>
                <a:lnTo>
                  <a:pt x="314" y="103"/>
                </a:lnTo>
                <a:lnTo>
                  <a:pt x="332" y="32"/>
                </a:lnTo>
                <a:lnTo>
                  <a:pt x="307" y="25"/>
                </a:lnTo>
                <a:lnTo>
                  <a:pt x="307" y="7"/>
                </a:lnTo>
                <a:lnTo>
                  <a:pt x="296" y="0"/>
                </a:lnTo>
                <a:lnTo>
                  <a:pt x="42" y="51"/>
                </a:lnTo>
                <a:lnTo>
                  <a:pt x="32" y="36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787991" y="3548548"/>
            <a:ext cx="585780" cy="250055"/>
          </a:xfrm>
          <a:custGeom>
            <a:avLst/>
            <a:gdLst>
              <a:gd name="T0" fmla="*/ 0 w 295"/>
              <a:gd name="T1" fmla="*/ 45 h 131"/>
              <a:gd name="T2" fmla="*/ 305 w 295"/>
              <a:gd name="T3" fmla="*/ 0 h 131"/>
              <a:gd name="T4" fmla="*/ 356 w 295"/>
              <a:gd name="T5" fmla="*/ 90 h 131"/>
              <a:gd name="T6" fmla="*/ 407 w 295"/>
              <a:gd name="T7" fmla="*/ 80 h 131"/>
              <a:gd name="T8" fmla="*/ 408 w 295"/>
              <a:gd name="T9" fmla="*/ 125 h 131"/>
              <a:gd name="T10" fmla="*/ 364 w 295"/>
              <a:gd name="T11" fmla="*/ 131 h 131"/>
              <a:gd name="T12" fmla="*/ 329 w 295"/>
              <a:gd name="T13" fmla="*/ 102 h 131"/>
              <a:gd name="T14" fmla="*/ 305 w 295"/>
              <a:gd name="T15" fmla="*/ 66 h 131"/>
              <a:gd name="T16" fmla="*/ 299 w 295"/>
              <a:gd name="T17" fmla="*/ 17 h 131"/>
              <a:gd name="T18" fmla="*/ 281 w 295"/>
              <a:gd name="T19" fmla="*/ 42 h 131"/>
              <a:gd name="T20" fmla="*/ 304 w 295"/>
              <a:gd name="T21" fmla="*/ 116 h 131"/>
              <a:gd name="T22" fmla="*/ 213 w 295"/>
              <a:gd name="T23" fmla="*/ 126 h 131"/>
              <a:gd name="T24" fmla="*/ 210 w 295"/>
              <a:gd name="T25" fmla="*/ 72 h 131"/>
              <a:gd name="T26" fmla="*/ 154 w 295"/>
              <a:gd name="T27" fmla="*/ 49 h 131"/>
              <a:gd name="T28" fmla="*/ 110 w 295"/>
              <a:gd name="T29" fmla="*/ 43 h 131"/>
              <a:gd name="T30" fmla="*/ 12 w 295"/>
              <a:gd name="T31" fmla="*/ 80 h 131"/>
              <a:gd name="T32" fmla="*/ 0 w 295"/>
              <a:gd name="T33" fmla="*/ 4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5"/>
              <a:gd name="T52" fmla="*/ 0 h 131"/>
              <a:gd name="T53" fmla="*/ 295 w 295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5" h="131">
                <a:moveTo>
                  <a:pt x="0" y="45"/>
                </a:moveTo>
                <a:lnTo>
                  <a:pt x="220" y="0"/>
                </a:lnTo>
                <a:lnTo>
                  <a:pt x="256" y="90"/>
                </a:lnTo>
                <a:lnTo>
                  <a:pt x="294" y="80"/>
                </a:lnTo>
                <a:lnTo>
                  <a:pt x="295" y="125"/>
                </a:lnTo>
                <a:lnTo>
                  <a:pt x="264" y="131"/>
                </a:lnTo>
                <a:lnTo>
                  <a:pt x="237" y="102"/>
                </a:lnTo>
                <a:lnTo>
                  <a:pt x="220" y="66"/>
                </a:lnTo>
                <a:lnTo>
                  <a:pt x="216" y="17"/>
                </a:lnTo>
                <a:lnTo>
                  <a:pt x="203" y="42"/>
                </a:lnTo>
                <a:lnTo>
                  <a:pt x="219" y="116"/>
                </a:lnTo>
                <a:lnTo>
                  <a:pt x="154" y="126"/>
                </a:lnTo>
                <a:lnTo>
                  <a:pt x="152" y="72"/>
                </a:lnTo>
                <a:lnTo>
                  <a:pt x="112" y="49"/>
                </a:lnTo>
                <a:lnTo>
                  <a:pt x="79" y="43"/>
                </a:lnTo>
                <a:lnTo>
                  <a:pt x="8" y="80"/>
                </a:lnTo>
                <a:lnTo>
                  <a:pt x="0" y="45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864588" y="2345368"/>
            <a:ext cx="1204654" cy="778832"/>
          </a:xfrm>
          <a:custGeom>
            <a:avLst/>
            <a:gdLst>
              <a:gd name="T0" fmla="*/ 14 w 607"/>
              <a:gd name="T1" fmla="*/ 0 h 407"/>
              <a:gd name="T2" fmla="*/ 179 w 607"/>
              <a:gd name="T3" fmla="*/ 17 h 407"/>
              <a:gd name="T4" fmla="*/ 278 w 607"/>
              <a:gd name="T5" fmla="*/ 27 h 407"/>
              <a:gd name="T6" fmla="*/ 407 w 607"/>
              <a:gd name="T7" fmla="*/ 38 h 407"/>
              <a:gd name="T8" fmla="*/ 527 w 607"/>
              <a:gd name="T9" fmla="*/ 47 h 407"/>
              <a:gd name="T10" fmla="*/ 736 w 607"/>
              <a:gd name="T11" fmla="*/ 59 h 407"/>
              <a:gd name="T12" fmla="*/ 833 w 607"/>
              <a:gd name="T13" fmla="*/ 65 h 407"/>
              <a:gd name="T14" fmla="*/ 830 w 607"/>
              <a:gd name="T15" fmla="*/ 396 h 407"/>
              <a:gd name="T16" fmla="*/ 319 w 607"/>
              <a:gd name="T17" fmla="*/ 362 h 407"/>
              <a:gd name="T18" fmla="*/ 311 w 607"/>
              <a:gd name="T19" fmla="*/ 407 h 407"/>
              <a:gd name="T20" fmla="*/ 289 w 607"/>
              <a:gd name="T21" fmla="*/ 386 h 407"/>
              <a:gd name="T22" fmla="*/ 245 w 607"/>
              <a:gd name="T23" fmla="*/ 389 h 407"/>
              <a:gd name="T24" fmla="*/ 175 w 607"/>
              <a:gd name="T25" fmla="*/ 398 h 407"/>
              <a:gd name="T26" fmla="*/ 166 w 607"/>
              <a:gd name="T27" fmla="*/ 340 h 407"/>
              <a:gd name="T28" fmla="*/ 86 w 607"/>
              <a:gd name="T29" fmla="*/ 294 h 407"/>
              <a:gd name="T30" fmla="*/ 96 w 607"/>
              <a:gd name="T31" fmla="*/ 251 h 407"/>
              <a:gd name="T32" fmla="*/ 104 w 607"/>
              <a:gd name="T33" fmla="*/ 215 h 407"/>
              <a:gd name="T34" fmla="*/ 0 w 607"/>
              <a:gd name="T35" fmla="*/ 101 h 407"/>
              <a:gd name="T36" fmla="*/ 14 w 607"/>
              <a:gd name="T37" fmla="*/ 0 h 4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07"/>
              <a:gd name="T58" fmla="*/ 0 h 407"/>
              <a:gd name="T59" fmla="*/ 607 w 607"/>
              <a:gd name="T60" fmla="*/ 407 h 4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07" h="407">
                <a:moveTo>
                  <a:pt x="10" y="0"/>
                </a:moveTo>
                <a:lnTo>
                  <a:pt x="129" y="17"/>
                </a:lnTo>
                <a:lnTo>
                  <a:pt x="202" y="27"/>
                </a:lnTo>
                <a:lnTo>
                  <a:pt x="297" y="38"/>
                </a:lnTo>
                <a:lnTo>
                  <a:pt x="384" y="47"/>
                </a:lnTo>
                <a:lnTo>
                  <a:pt x="536" y="59"/>
                </a:lnTo>
                <a:lnTo>
                  <a:pt x="607" y="65"/>
                </a:lnTo>
                <a:lnTo>
                  <a:pt x="605" y="396"/>
                </a:lnTo>
                <a:lnTo>
                  <a:pt x="233" y="362"/>
                </a:lnTo>
                <a:lnTo>
                  <a:pt x="226" y="407"/>
                </a:lnTo>
                <a:lnTo>
                  <a:pt x="211" y="386"/>
                </a:lnTo>
                <a:lnTo>
                  <a:pt x="178" y="389"/>
                </a:lnTo>
                <a:lnTo>
                  <a:pt x="128" y="398"/>
                </a:lnTo>
                <a:lnTo>
                  <a:pt x="120" y="340"/>
                </a:lnTo>
                <a:lnTo>
                  <a:pt x="62" y="294"/>
                </a:lnTo>
                <a:lnTo>
                  <a:pt x="70" y="251"/>
                </a:lnTo>
                <a:lnTo>
                  <a:pt x="76" y="215"/>
                </a:lnTo>
                <a:lnTo>
                  <a:pt x="0" y="101"/>
                </a:lnTo>
                <a:lnTo>
                  <a:pt x="10" y="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971081" y="3728524"/>
            <a:ext cx="800897" cy="681678"/>
          </a:xfrm>
          <a:custGeom>
            <a:avLst/>
            <a:gdLst>
              <a:gd name="T0" fmla="*/ 0 w 403"/>
              <a:gd name="T1" fmla="*/ 12 h 357"/>
              <a:gd name="T2" fmla="*/ 241 w 403"/>
              <a:gd name="T3" fmla="*/ 0 h 357"/>
              <a:gd name="T4" fmla="*/ 294 w 403"/>
              <a:gd name="T5" fmla="*/ 0 h 357"/>
              <a:gd name="T6" fmla="*/ 331 w 403"/>
              <a:gd name="T7" fmla="*/ 11 h 357"/>
              <a:gd name="T8" fmla="*/ 312 w 403"/>
              <a:gd name="T9" fmla="*/ 42 h 357"/>
              <a:gd name="T10" fmla="*/ 382 w 403"/>
              <a:gd name="T11" fmla="*/ 92 h 357"/>
              <a:gd name="T12" fmla="*/ 404 w 403"/>
              <a:gd name="T13" fmla="*/ 135 h 357"/>
              <a:gd name="T14" fmla="*/ 446 w 403"/>
              <a:gd name="T15" fmla="*/ 124 h 357"/>
              <a:gd name="T16" fmla="*/ 445 w 403"/>
              <a:gd name="T17" fmla="*/ 184 h 357"/>
              <a:gd name="T18" fmla="*/ 486 w 403"/>
              <a:gd name="T19" fmla="*/ 202 h 357"/>
              <a:gd name="T20" fmla="*/ 505 w 403"/>
              <a:gd name="T21" fmla="*/ 254 h 357"/>
              <a:gd name="T22" fmla="*/ 537 w 403"/>
              <a:gd name="T23" fmla="*/ 259 h 357"/>
              <a:gd name="T24" fmla="*/ 553 w 403"/>
              <a:gd name="T25" fmla="*/ 281 h 357"/>
              <a:gd name="T26" fmla="*/ 515 w 403"/>
              <a:gd name="T27" fmla="*/ 312 h 357"/>
              <a:gd name="T28" fmla="*/ 503 w 403"/>
              <a:gd name="T29" fmla="*/ 347 h 357"/>
              <a:gd name="T30" fmla="*/ 449 w 403"/>
              <a:gd name="T31" fmla="*/ 357 h 357"/>
              <a:gd name="T32" fmla="*/ 463 w 403"/>
              <a:gd name="T33" fmla="*/ 318 h 357"/>
              <a:gd name="T34" fmla="*/ 256 w 403"/>
              <a:gd name="T35" fmla="*/ 332 h 357"/>
              <a:gd name="T36" fmla="*/ 108 w 403"/>
              <a:gd name="T37" fmla="*/ 346 h 357"/>
              <a:gd name="T38" fmla="*/ 98 w 403"/>
              <a:gd name="T39" fmla="*/ 309 h 357"/>
              <a:gd name="T40" fmla="*/ 89 w 403"/>
              <a:gd name="T41" fmla="*/ 194 h 357"/>
              <a:gd name="T42" fmla="*/ 88 w 403"/>
              <a:gd name="T43" fmla="*/ 132 h 357"/>
              <a:gd name="T44" fmla="*/ 38 w 403"/>
              <a:gd name="T45" fmla="*/ 104 h 357"/>
              <a:gd name="T46" fmla="*/ 56 w 403"/>
              <a:gd name="T47" fmla="*/ 78 h 357"/>
              <a:gd name="T48" fmla="*/ 31 w 403"/>
              <a:gd name="T49" fmla="*/ 64 h 357"/>
              <a:gd name="T50" fmla="*/ 0 w 403"/>
              <a:gd name="T51" fmla="*/ 12 h 35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3"/>
              <a:gd name="T79" fmla="*/ 0 h 357"/>
              <a:gd name="T80" fmla="*/ 403 w 403"/>
              <a:gd name="T81" fmla="*/ 357 h 35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3" h="357">
                <a:moveTo>
                  <a:pt x="0" y="12"/>
                </a:moveTo>
                <a:lnTo>
                  <a:pt x="176" y="0"/>
                </a:lnTo>
                <a:lnTo>
                  <a:pt x="214" y="0"/>
                </a:lnTo>
                <a:lnTo>
                  <a:pt x="242" y="11"/>
                </a:lnTo>
                <a:lnTo>
                  <a:pt x="227" y="42"/>
                </a:lnTo>
                <a:lnTo>
                  <a:pt x="278" y="92"/>
                </a:lnTo>
                <a:lnTo>
                  <a:pt x="295" y="135"/>
                </a:lnTo>
                <a:lnTo>
                  <a:pt x="325" y="124"/>
                </a:lnTo>
                <a:lnTo>
                  <a:pt x="324" y="184"/>
                </a:lnTo>
                <a:lnTo>
                  <a:pt x="355" y="202"/>
                </a:lnTo>
                <a:lnTo>
                  <a:pt x="369" y="254"/>
                </a:lnTo>
                <a:lnTo>
                  <a:pt x="391" y="259"/>
                </a:lnTo>
                <a:lnTo>
                  <a:pt x="403" y="281"/>
                </a:lnTo>
                <a:lnTo>
                  <a:pt x="376" y="312"/>
                </a:lnTo>
                <a:lnTo>
                  <a:pt x="367" y="347"/>
                </a:lnTo>
                <a:lnTo>
                  <a:pt x="328" y="357"/>
                </a:lnTo>
                <a:lnTo>
                  <a:pt x="338" y="318"/>
                </a:lnTo>
                <a:lnTo>
                  <a:pt x="187" y="332"/>
                </a:lnTo>
                <a:lnTo>
                  <a:pt x="79" y="346"/>
                </a:lnTo>
                <a:lnTo>
                  <a:pt x="72" y="309"/>
                </a:lnTo>
                <a:lnTo>
                  <a:pt x="65" y="194"/>
                </a:lnTo>
                <a:lnTo>
                  <a:pt x="64" y="132"/>
                </a:lnTo>
                <a:lnTo>
                  <a:pt x="28" y="104"/>
                </a:lnTo>
                <a:lnTo>
                  <a:pt x="41" y="78"/>
                </a:lnTo>
                <a:lnTo>
                  <a:pt x="23" y="64"/>
                </a:lnTo>
                <a:lnTo>
                  <a:pt x="0" y="12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848095" y="3441837"/>
            <a:ext cx="390520" cy="665751"/>
          </a:xfrm>
          <a:custGeom>
            <a:avLst/>
            <a:gdLst>
              <a:gd name="T0" fmla="*/ 0 w 197"/>
              <a:gd name="T1" fmla="*/ 25 h 348"/>
              <a:gd name="T2" fmla="*/ 31 w 197"/>
              <a:gd name="T3" fmla="*/ 38 h 348"/>
              <a:gd name="T4" fmla="*/ 62 w 197"/>
              <a:gd name="T5" fmla="*/ 35 h 348"/>
              <a:gd name="T6" fmla="*/ 72 w 197"/>
              <a:gd name="T7" fmla="*/ 28 h 348"/>
              <a:gd name="T8" fmla="*/ 80 w 197"/>
              <a:gd name="T9" fmla="*/ 7 h 348"/>
              <a:gd name="T10" fmla="*/ 208 w 197"/>
              <a:gd name="T11" fmla="*/ 0 h 348"/>
              <a:gd name="T12" fmla="*/ 269 w 197"/>
              <a:gd name="T13" fmla="*/ 246 h 348"/>
              <a:gd name="T14" fmla="*/ 265 w 197"/>
              <a:gd name="T15" fmla="*/ 243 h 348"/>
              <a:gd name="T16" fmla="*/ 219 w 197"/>
              <a:gd name="T17" fmla="*/ 257 h 348"/>
              <a:gd name="T18" fmla="*/ 188 w 197"/>
              <a:gd name="T19" fmla="*/ 323 h 348"/>
              <a:gd name="T20" fmla="*/ 142 w 197"/>
              <a:gd name="T21" fmla="*/ 314 h 348"/>
              <a:gd name="T22" fmla="*/ 89 w 197"/>
              <a:gd name="T23" fmla="*/ 339 h 348"/>
              <a:gd name="T24" fmla="*/ 17 w 197"/>
              <a:gd name="T25" fmla="*/ 348 h 348"/>
              <a:gd name="T26" fmla="*/ 49 w 197"/>
              <a:gd name="T27" fmla="*/ 283 h 348"/>
              <a:gd name="T28" fmla="*/ 35 w 197"/>
              <a:gd name="T29" fmla="*/ 247 h 348"/>
              <a:gd name="T30" fmla="*/ 0 w 197"/>
              <a:gd name="T31" fmla="*/ 25 h 3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7"/>
              <a:gd name="T49" fmla="*/ 0 h 348"/>
              <a:gd name="T50" fmla="*/ 197 w 197"/>
              <a:gd name="T51" fmla="*/ 348 h 34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7" h="348">
                <a:moveTo>
                  <a:pt x="0" y="25"/>
                </a:moveTo>
                <a:lnTo>
                  <a:pt x="23" y="38"/>
                </a:lnTo>
                <a:lnTo>
                  <a:pt x="45" y="35"/>
                </a:lnTo>
                <a:lnTo>
                  <a:pt x="53" y="28"/>
                </a:lnTo>
                <a:lnTo>
                  <a:pt x="58" y="7"/>
                </a:lnTo>
                <a:lnTo>
                  <a:pt x="153" y="0"/>
                </a:lnTo>
                <a:lnTo>
                  <a:pt x="197" y="246"/>
                </a:lnTo>
                <a:lnTo>
                  <a:pt x="194" y="243"/>
                </a:lnTo>
                <a:lnTo>
                  <a:pt x="161" y="257"/>
                </a:lnTo>
                <a:lnTo>
                  <a:pt x="138" y="323"/>
                </a:lnTo>
                <a:lnTo>
                  <a:pt x="104" y="314"/>
                </a:lnTo>
                <a:lnTo>
                  <a:pt x="65" y="339"/>
                </a:lnTo>
                <a:lnTo>
                  <a:pt x="13" y="348"/>
                </a:lnTo>
                <a:lnTo>
                  <a:pt x="36" y="283"/>
                </a:lnTo>
                <a:lnTo>
                  <a:pt x="26" y="247"/>
                </a:lnTo>
                <a:lnTo>
                  <a:pt x="0" y="25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150913" y="3306457"/>
            <a:ext cx="503043" cy="600450"/>
          </a:xfrm>
          <a:custGeom>
            <a:avLst/>
            <a:gdLst>
              <a:gd name="T0" fmla="*/ 0 w 253"/>
              <a:gd name="T1" fmla="*/ 71 h 314"/>
              <a:gd name="T2" fmla="*/ 156 w 253"/>
              <a:gd name="T3" fmla="*/ 59 h 314"/>
              <a:gd name="T4" fmla="*/ 188 w 253"/>
              <a:gd name="T5" fmla="*/ 64 h 314"/>
              <a:gd name="T6" fmla="*/ 264 w 253"/>
              <a:gd name="T7" fmla="*/ 37 h 314"/>
              <a:gd name="T8" fmla="*/ 280 w 253"/>
              <a:gd name="T9" fmla="*/ 12 h 314"/>
              <a:gd name="T10" fmla="*/ 325 w 253"/>
              <a:gd name="T11" fmla="*/ 0 h 314"/>
              <a:gd name="T12" fmla="*/ 349 w 253"/>
              <a:gd name="T13" fmla="*/ 119 h 314"/>
              <a:gd name="T14" fmla="*/ 330 w 253"/>
              <a:gd name="T15" fmla="*/ 132 h 314"/>
              <a:gd name="T16" fmla="*/ 335 w 253"/>
              <a:gd name="T17" fmla="*/ 214 h 314"/>
              <a:gd name="T18" fmla="*/ 300 w 253"/>
              <a:gd name="T19" fmla="*/ 221 h 314"/>
              <a:gd name="T20" fmla="*/ 280 w 253"/>
              <a:gd name="T21" fmla="*/ 267 h 314"/>
              <a:gd name="T22" fmla="*/ 253 w 253"/>
              <a:gd name="T23" fmla="*/ 261 h 314"/>
              <a:gd name="T24" fmla="*/ 245 w 253"/>
              <a:gd name="T25" fmla="*/ 314 h 314"/>
              <a:gd name="T26" fmla="*/ 204 w 253"/>
              <a:gd name="T27" fmla="*/ 292 h 314"/>
              <a:gd name="T28" fmla="*/ 128 w 253"/>
              <a:gd name="T29" fmla="*/ 306 h 314"/>
              <a:gd name="T30" fmla="*/ 95 w 253"/>
              <a:gd name="T31" fmla="*/ 286 h 314"/>
              <a:gd name="T32" fmla="*/ 52 w 253"/>
              <a:gd name="T33" fmla="*/ 285 h 314"/>
              <a:gd name="T34" fmla="*/ 29 w 253"/>
              <a:gd name="T35" fmla="*/ 197 h 314"/>
              <a:gd name="T36" fmla="*/ 0 w 253"/>
              <a:gd name="T37" fmla="*/ 71 h 3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53"/>
              <a:gd name="T58" fmla="*/ 0 h 314"/>
              <a:gd name="T59" fmla="*/ 253 w 253"/>
              <a:gd name="T60" fmla="*/ 314 h 3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53" h="314">
                <a:moveTo>
                  <a:pt x="0" y="71"/>
                </a:moveTo>
                <a:lnTo>
                  <a:pt x="114" y="59"/>
                </a:lnTo>
                <a:lnTo>
                  <a:pt x="138" y="64"/>
                </a:lnTo>
                <a:lnTo>
                  <a:pt x="192" y="37"/>
                </a:lnTo>
                <a:lnTo>
                  <a:pt x="204" y="12"/>
                </a:lnTo>
                <a:lnTo>
                  <a:pt x="236" y="0"/>
                </a:lnTo>
                <a:lnTo>
                  <a:pt x="253" y="119"/>
                </a:lnTo>
                <a:lnTo>
                  <a:pt x="240" y="132"/>
                </a:lnTo>
                <a:lnTo>
                  <a:pt x="243" y="214"/>
                </a:lnTo>
                <a:lnTo>
                  <a:pt x="218" y="221"/>
                </a:lnTo>
                <a:lnTo>
                  <a:pt x="204" y="267"/>
                </a:lnTo>
                <a:lnTo>
                  <a:pt x="184" y="261"/>
                </a:lnTo>
                <a:lnTo>
                  <a:pt x="178" y="314"/>
                </a:lnTo>
                <a:lnTo>
                  <a:pt x="149" y="292"/>
                </a:lnTo>
                <a:lnTo>
                  <a:pt x="93" y="306"/>
                </a:lnTo>
                <a:lnTo>
                  <a:pt x="69" y="286"/>
                </a:lnTo>
                <a:lnTo>
                  <a:pt x="38" y="285"/>
                </a:lnTo>
                <a:lnTo>
                  <a:pt x="21" y="197"/>
                </a:lnTo>
                <a:lnTo>
                  <a:pt x="0" y="71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705787" y="3849570"/>
            <a:ext cx="883634" cy="508072"/>
          </a:xfrm>
          <a:custGeom>
            <a:avLst/>
            <a:gdLst>
              <a:gd name="T0" fmla="*/ 0 w 445"/>
              <a:gd name="T1" fmla="*/ 266 h 266"/>
              <a:gd name="T2" fmla="*/ 149 w 445"/>
              <a:gd name="T3" fmla="*/ 249 h 266"/>
              <a:gd name="T4" fmla="*/ 149 w 445"/>
              <a:gd name="T5" fmla="*/ 237 h 266"/>
              <a:gd name="T6" fmla="*/ 509 w 445"/>
              <a:gd name="T7" fmla="*/ 199 h 266"/>
              <a:gd name="T8" fmla="*/ 516 w 445"/>
              <a:gd name="T9" fmla="*/ 179 h 266"/>
              <a:gd name="T10" fmla="*/ 566 w 445"/>
              <a:gd name="T11" fmla="*/ 163 h 266"/>
              <a:gd name="T12" fmla="*/ 575 w 445"/>
              <a:gd name="T13" fmla="*/ 142 h 266"/>
              <a:gd name="T14" fmla="*/ 596 w 445"/>
              <a:gd name="T15" fmla="*/ 135 h 266"/>
              <a:gd name="T16" fmla="*/ 612 w 445"/>
              <a:gd name="T17" fmla="*/ 103 h 266"/>
              <a:gd name="T18" fmla="*/ 563 w 445"/>
              <a:gd name="T19" fmla="*/ 72 h 266"/>
              <a:gd name="T20" fmla="*/ 555 w 445"/>
              <a:gd name="T21" fmla="*/ 29 h 266"/>
              <a:gd name="T22" fmla="*/ 516 w 445"/>
              <a:gd name="T23" fmla="*/ 8 h 266"/>
              <a:gd name="T24" fmla="*/ 434 w 445"/>
              <a:gd name="T25" fmla="*/ 20 h 266"/>
              <a:gd name="T26" fmla="*/ 398 w 445"/>
              <a:gd name="T27" fmla="*/ 1 h 266"/>
              <a:gd name="T28" fmla="*/ 363 w 445"/>
              <a:gd name="T29" fmla="*/ 0 h 266"/>
              <a:gd name="T30" fmla="*/ 368 w 445"/>
              <a:gd name="T31" fmla="*/ 29 h 266"/>
              <a:gd name="T32" fmla="*/ 320 w 445"/>
              <a:gd name="T33" fmla="*/ 44 h 266"/>
              <a:gd name="T34" fmla="*/ 286 w 445"/>
              <a:gd name="T35" fmla="*/ 110 h 266"/>
              <a:gd name="T36" fmla="*/ 242 w 445"/>
              <a:gd name="T37" fmla="*/ 100 h 266"/>
              <a:gd name="T38" fmla="*/ 186 w 445"/>
              <a:gd name="T39" fmla="*/ 124 h 266"/>
              <a:gd name="T40" fmla="*/ 117 w 445"/>
              <a:gd name="T41" fmla="*/ 134 h 266"/>
              <a:gd name="T42" fmla="*/ 117 w 445"/>
              <a:gd name="T43" fmla="*/ 171 h 266"/>
              <a:gd name="T44" fmla="*/ 82 w 445"/>
              <a:gd name="T45" fmla="*/ 170 h 266"/>
              <a:gd name="T46" fmla="*/ 83 w 445"/>
              <a:gd name="T47" fmla="*/ 203 h 266"/>
              <a:gd name="T48" fmla="*/ 48 w 445"/>
              <a:gd name="T49" fmla="*/ 190 h 266"/>
              <a:gd name="T50" fmla="*/ 28 w 445"/>
              <a:gd name="T51" fmla="*/ 196 h 266"/>
              <a:gd name="T52" fmla="*/ 45 w 445"/>
              <a:gd name="T53" fmla="*/ 218 h 266"/>
              <a:gd name="T54" fmla="*/ 5 w 445"/>
              <a:gd name="T55" fmla="*/ 248 h 266"/>
              <a:gd name="T56" fmla="*/ 0 w 445"/>
              <a:gd name="T57" fmla="*/ 266 h 26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5"/>
              <a:gd name="T88" fmla="*/ 0 h 266"/>
              <a:gd name="T89" fmla="*/ 445 w 445"/>
              <a:gd name="T90" fmla="*/ 266 h 26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5" h="266">
                <a:moveTo>
                  <a:pt x="0" y="266"/>
                </a:moveTo>
                <a:lnTo>
                  <a:pt x="108" y="249"/>
                </a:lnTo>
                <a:lnTo>
                  <a:pt x="108" y="237"/>
                </a:lnTo>
                <a:lnTo>
                  <a:pt x="370" y="199"/>
                </a:lnTo>
                <a:lnTo>
                  <a:pt x="374" y="179"/>
                </a:lnTo>
                <a:lnTo>
                  <a:pt x="412" y="163"/>
                </a:lnTo>
                <a:lnTo>
                  <a:pt x="417" y="142"/>
                </a:lnTo>
                <a:lnTo>
                  <a:pt x="433" y="135"/>
                </a:lnTo>
                <a:lnTo>
                  <a:pt x="445" y="103"/>
                </a:lnTo>
                <a:lnTo>
                  <a:pt x="409" y="72"/>
                </a:lnTo>
                <a:lnTo>
                  <a:pt x="403" y="29"/>
                </a:lnTo>
                <a:lnTo>
                  <a:pt x="374" y="8"/>
                </a:lnTo>
                <a:lnTo>
                  <a:pt x="316" y="20"/>
                </a:lnTo>
                <a:lnTo>
                  <a:pt x="289" y="1"/>
                </a:lnTo>
                <a:lnTo>
                  <a:pt x="263" y="0"/>
                </a:lnTo>
                <a:lnTo>
                  <a:pt x="268" y="29"/>
                </a:lnTo>
                <a:lnTo>
                  <a:pt x="232" y="44"/>
                </a:lnTo>
                <a:lnTo>
                  <a:pt x="208" y="110"/>
                </a:lnTo>
                <a:lnTo>
                  <a:pt x="175" y="100"/>
                </a:lnTo>
                <a:lnTo>
                  <a:pt x="136" y="124"/>
                </a:lnTo>
                <a:lnTo>
                  <a:pt x="85" y="134"/>
                </a:lnTo>
                <a:lnTo>
                  <a:pt x="85" y="171"/>
                </a:lnTo>
                <a:lnTo>
                  <a:pt x="60" y="170"/>
                </a:lnTo>
                <a:lnTo>
                  <a:pt x="61" y="203"/>
                </a:lnTo>
                <a:lnTo>
                  <a:pt x="35" y="190"/>
                </a:lnTo>
                <a:lnTo>
                  <a:pt x="20" y="196"/>
                </a:lnTo>
                <a:lnTo>
                  <a:pt x="33" y="218"/>
                </a:lnTo>
                <a:lnTo>
                  <a:pt x="5" y="248"/>
                </a:lnTo>
                <a:lnTo>
                  <a:pt x="0" y="266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230613" y="2373901"/>
            <a:ext cx="1019324" cy="385435"/>
          </a:xfrm>
          <a:custGeom>
            <a:avLst/>
            <a:gdLst>
              <a:gd name="T0" fmla="*/ 43 w 513"/>
              <a:gd name="T1" fmla="*/ 92 h 202"/>
              <a:gd name="T2" fmla="*/ 43 w 513"/>
              <a:gd name="T3" fmla="*/ 96 h 202"/>
              <a:gd name="T4" fmla="*/ 30 w 513"/>
              <a:gd name="T5" fmla="*/ 115 h 202"/>
              <a:gd name="T6" fmla="*/ 44 w 513"/>
              <a:gd name="T7" fmla="*/ 140 h 202"/>
              <a:gd name="T8" fmla="*/ 0 w 513"/>
              <a:gd name="T9" fmla="*/ 163 h 202"/>
              <a:gd name="T10" fmla="*/ 11 w 513"/>
              <a:gd name="T11" fmla="*/ 202 h 202"/>
              <a:gd name="T12" fmla="*/ 196 w 513"/>
              <a:gd name="T13" fmla="*/ 190 h 202"/>
              <a:gd name="T14" fmla="*/ 415 w 513"/>
              <a:gd name="T15" fmla="*/ 170 h 202"/>
              <a:gd name="T16" fmla="*/ 527 w 513"/>
              <a:gd name="T17" fmla="*/ 154 h 202"/>
              <a:gd name="T18" fmla="*/ 548 w 513"/>
              <a:gd name="T19" fmla="*/ 103 h 202"/>
              <a:gd name="T20" fmla="*/ 589 w 513"/>
              <a:gd name="T21" fmla="*/ 100 h 202"/>
              <a:gd name="T22" fmla="*/ 709 w 513"/>
              <a:gd name="T23" fmla="*/ 0 h 202"/>
              <a:gd name="T24" fmla="*/ 552 w 513"/>
              <a:gd name="T25" fmla="*/ 25 h 202"/>
              <a:gd name="T26" fmla="*/ 185 w 513"/>
              <a:gd name="T27" fmla="*/ 66 h 202"/>
              <a:gd name="T28" fmla="*/ 188 w 513"/>
              <a:gd name="T29" fmla="*/ 78 h 202"/>
              <a:gd name="T30" fmla="*/ 43 w 513"/>
              <a:gd name="T31" fmla="*/ 92 h 2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13"/>
              <a:gd name="T49" fmla="*/ 0 h 202"/>
              <a:gd name="T50" fmla="*/ 513 w 513"/>
              <a:gd name="T51" fmla="*/ 202 h 20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13" h="202">
                <a:moveTo>
                  <a:pt x="31" y="92"/>
                </a:moveTo>
                <a:lnTo>
                  <a:pt x="31" y="96"/>
                </a:lnTo>
                <a:lnTo>
                  <a:pt x="22" y="115"/>
                </a:lnTo>
                <a:lnTo>
                  <a:pt x="32" y="140"/>
                </a:lnTo>
                <a:lnTo>
                  <a:pt x="0" y="163"/>
                </a:lnTo>
                <a:lnTo>
                  <a:pt x="7" y="202"/>
                </a:lnTo>
                <a:lnTo>
                  <a:pt x="142" y="190"/>
                </a:lnTo>
                <a:lnTo>
                  <a:pt x="301" y="170"/>
                </a:lnTo>
                <a:lnTo>
                  <a:pt x="381" y="154"/>
                </a:lnTo>
                <a:lnTo>
                  <a:pt x="398" y="103"/>
                </a:lnTo>
                <a:lnTo>
                  <a:pt x="426" y="100"/>
                </a:lnTo>
                <a:lnTo>
                  <a:pt x="513" y="0"/>
                </a:lnTo>
                <a:lnTo>
                  <a:pt x="400" y="25"/>
                </a:lnTo>
                <a:lnTo>
                  <a:pt x="135" y="66"/>
                </a:lnTo>
                <a:lnTo>
                  <a:pt x="137" y="78"/>
                </a:lnTo>
                <a:lnTo>
                  <a:pt x="31" y="92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094651" y="5061618"/>
            <a:ext cx="1115299" cy="780425"/>
          </a:xfrm>
          <a:custGeom>
            <a:avLst/>
            <a:gdLst>
              <a:gd name="T0" fmla="*/ 0 w 561"/>
              <a:gd name="T1" fmla="*/ 39 h 409"/>
              <a:gd name="T2" fmla="*/ 212 w 561"/>
              <a:gd name="T3" fmla="*/ 23 h 409"/>
              <a:gd name="T4" fmla="*/ 234 w 561"/>
              <a:gd name="T5" fmla="*/ 50 h 409"/>
              <a:gd name="T6" fmla="*/ 463 w 561"/>
              <a:gd name="T7" fmla="*/ 23 h 409"/>
              <a:gd name="T8" fmla="*/ 502 w 561"/>
              <a:gd name="T9" fmla="*/ 45 h 409"/>
              <a:gd name="T10" fmla="*/ 502 w 561"/>
              <a:gd name="T11" fmla="*/ 3 h 409"/>
              <a:gd name="T12" fmla="*/ 500 w 561"/>
              <a:gd name="T13" fmla="*/ 0 h 409"/>
              <a:gd name="T14" fmla="*/ 545 w 561"/>
              <a:gd name="T15" fmla="*/ 2 h 409"/>
              <a:gd name="T16" fmla="*/ 593 w 561"/>
              <a:gd name="T17" fmla="*/ 65 h 409"/>
              <a:gd name="T18" fmla="*/ 670 w 561"/>
              <a:gd name="T19" fmla="*/ 151 h 409"/>
              <a:gd name="T20" fmla="*/ 709 w 561"/>
              <a:gd name="T21" fmla="*/ 225 h 409"/>
              <a:gd name="T22" fmla="*/ 763 w 561"/>
              <a:gd name="T23" fmla="*/ 277 h 409"/>
              <a:gd name="T24" fmla="*/ 774 w 561"/>
              <a:gd name="T25" fmla="*/ 352 h 409"/>
              <a:gd name="T26" fmla="*/ 756 w 561"/>
              <a:gd name="T27" fmla="*/ 397 h 409"/>
              <a:gd name="T28" fmla="*/ 674 w 561"/>
              <a:gd name="T29" fmla="*/ 409 h 409"/>
              <a:gd name="T30" fmla="*/ 660 w 561"/>
              <a:gd name="T31" fmla="*/ 390 h 409"/>
              <a:gd name="T32" fmla="*/ 604 w 561"/>
              <a:gd name="T33" fmla="*/ 363 h 409"/>
              <a:gd name="T34" fmla="*/ 586 w 561"/>
              <a:gd name="T35" fmla="*/ 335 h 409"/>
              <a:gd name="T36" fmla="*/ 571 w 561"/>
              <a:gd name="T37" fmla="*/ 324 h 409"/>
              <a:gd name="T38" fmla="*/ 561 w 561"/>
              <a:gd name="T39" fmla="*/ 298 h 409"/>
              <a:gd name="T40" fmla="*/ 547 w 561"/>
              <a:gd name="T41" fmla="*/ 305 h 409"/>
              <a:gd name="T42" fmla="*/ 502 w 561"/>
              <a:gd name="T43" fmla="*/ 271 h 409"/>
              <a:gd name="T44" fmla="*/ 514 w 561"/>
              <a:gd name="T45" fmla="*/ 239 h 409"/>
              <a:gd name="T46" fmla="*/ 502 w 561"/>
              <a:gd name="T47" fmla="*/ 222 h 409"/>
              <a:gd name="T48" fmla="*/ 489 w 561"/>
              <a:gd name="T49" fmla="*/ 228 h 409"/>
              <a:gd name="T50" fmla="*/ 490 w 561"/>
              <a:gd name="T51" fmla="*/ 246 h 409"/>
              <a:gd name="T52" fmla="*/ 475 w 561"/>
              <a:gd name="T53" fmla="*/ 222 h 409"/>
              <a:gd name="T54" fmla="*/ 476 w 561"/>
              <a:gd name="T55" fmla="*/ 164 h 409"/>
              <a:gd name="T56" fmla="*/ 448 w 561"/>
              <a:gd name="T57" fmla="*/ 130 h 409"/>
              <a:gd name="T58" fmla="*/ 376 w 561"/>
              <a:gd name="T59" fmla="*/ 102 h 409"/>
              <a:gd name="T60" fmla="*/ 339 w 561"/>
              <a:gd name="T61" fmla="*/ 70 h 409"/>
              <a:gd name="T62" fmla="*/ 298 w 561"/>
              <a:gd name="T63" fmla="*/ 67 h 409"/>
              <a:gd name="T64" fmla="*/ 282 w 561"/>
              <a:gd name="T65" fmla="*/ 87 h 409"/>
              <a:gd name="T66" fmla="*/ 222 w 561"/>
              <a:gd name="T67" fmla="*/ 101 h 409"/>
              <a:gd name="T68" fmla="*/ 185 w 561"/>
              <a:gd name="T69" fmla="*/ 87 h 409"/>
              <a:gd name="T70" fmla="*/ 168 w 561"/>
              <a:gd name="T71" fmla="*/ 65 h 409"/>
              <a:gd name="T72" fmla="*/ 55 w 561"/>
              <a:gd name="T73" fmla="*/ 84 h 409"/>
              <a:gd name="T74" fmla="*/ 31 w 561"/>
              <a:gd name="T75" fmla="*/ 69 h 409"/>
              <a:gd name="T76" fmla="*/ 4 w 561"/>
              <a:gd name="T77" fmla="*/ 85 h 409"/>
              <a:gd name="T78" fmla="*/ 0 w 561"/>
              <a:gd name="T79" fmla="*/ 39 h 40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1"/>
              <a:gd name="T121" fmla="*/ 0 h 409"/>
              <a:gd name="T122" fmla="*/ 561 w 561"/>
              <a:gd name="T123" fmla="*/ 409 h 40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1" h="409">
                <a:moveTo>
                  <a:pt x="0" y="39"/>
                </a:moveTo>
                <a:lnTo>
                  <a:pt x="154" y="23"/>
                </a:lnTo>
                <a:lnTo>
                  <a:pt x="170" y="50"/>
                </a:lnTo>
                <a:lnTo>
                  <a:pt x="336" y="23"/>
                </a:lnTo>
                <a:lnTo>
                  <a:pt x="364" y="45"/>
                </a:lnTo>
                <a:lnTo>
                  <a:pt x="364" y="3"/>
                </a:lnTo>
                <a:lnTo>
                  <a:pt x="362" y="0"/>
                </a:lnTo>
                <a:lnTo>
                  <a:pt x="395" y="2"/>
                </a:lnTo>
                <a:lnTo>
                  <a:pt x="430" y="65"/>
                </a:lnTo>
                <a:lnTo>
                  <a:pt x="485" y="151"/>
                </a:lnTo>
                <a:lnTo>
                  <a:pt x="513" y="225"/>
                </a:lnTo>
                <a:lnTo>
                  <a:pt x="554" y="277"/>
                </a:lnTo>
                <a:lnTo>
                  <a:pt x="561" y="352"/>
                </a:lnTo>
                <a:lnTo>
                  <a:pt x="548" y="397"/>
                </a:lnTo>
                <a:lnTo>
                  <a:pt x="489" y="409"/>
                </a:lnTo>
                <a:lnTo>
                  <a:pt x="479" y="390"/>
                </a:lnTo>
                <a:lnTo>
                  <a:pt x="437" y="363"/>
                </a:lnTo>
                <a:lnTo>
                  <a:pt x="424" y="335"/>
                </a:lnTo>
                <a:lnTo>
                  <a:pt x="413" y="324"/>
                </a:lnTo>
                <a:lnTo>
                  <a:pt x="407" y="298"/>
                </a:lnTo>
                <a:lnTo>
                  <a:pt x="397" y="305"/>
                </a:lnTo>
                <a:lnTo>
                  <a:pt x="364" y="271"/>
                </a:lnTo>
                <a:lnTo>
                  <a:pt x="372" y="239"/>
                </a:lnTo>
                <a:lnTo>
                  <a:pt x="364" y="222"/>
                </a:lnTo>
                <a:lnTo>
                  <a:pt x="354" y="228"/>
                </a:lnTo>
                <a:lnTo>
                  <a:pt x="355" y="246"/>
                </a:lnTo>
                <a:lnTo>
                  <a:pt x="344" y="222"/>
                </a:lnTo>
                <a:lnTo>
                  <a:pt x="345" y="164"/>
                </a:lnTo>
                <a:lnTo>
                  <a:pt x="325" y="130"/>
                </a:lnTo>
                <a:lnTo>
                  <a:pt x="272" y="102"/>
                </a:lnTo>
                <a:lnTo>
                  <a:pt x="246" y="70"/>
                </a:lnTo>
                <a:lnTo>
                  <a:pt x="216" y="67"/>
                </a:lnTo>
                <a:lnTo>
                  <a:pt x="204" y="87"/>
                </a:lnTo>
                <a:lnTo>
                  <a:pt x="161" y="101"/>
                </a:lnTo>
                <a:lnTo>
                  <a:pt x="135" y="87"/>
                </a:lnTo>
                <a:lnTo>
                  <a:pt x="122" y="65"/>
                </a:lnTo>
                <a:lnTo>
                  <a:pt x="40" y="84"/>
                </a:lnTo>
                <a:lnTo>
                  <a:pt x="23" y="69"/>
                </a:lnTo>
                <a:lnTo>
                  <a:pt x="4" y="85"/>
                </a:lnTo>
                <a:lnTo>
                  <a:pt x="0" y="39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505028" y="3529436"/>
            <a:ext cx="509662" cy="551076"/>
          </a:xfrm>
          <a:custGeom>
            <a:avLst/>
            <a:gdLst>
              <a:gd name="T0" fmla="*/ 36 w 256"/>
              <a:gd name="T1" fmla="*/ 150 h 288"/>
              <a:gd name="T2" fmla="*/ 10 w 256"/>
              <a:gd name="T3" fmla="*/ 144 h 288"/>
              <a:gd name="T4" fmla="*/ 0 w 256"/>
              <a:gd name="T5" fmla="*/ 190 h 288"/>
              <a:gd name="T6" fmla="*/ 10 w 256"/>
              <a:gd name="T7" fmla="*/ 239 h 288"/>
              <a:gd name="T8" fmla="*/ 60 w 256"/>
              <a:gd name="T9" fmla="*/ 271 h 288"/>
              <a:gd name="T10" fmla="*/ 72 w 256"/>
              <a:gd name="T11" fmla="*/ 288 h 288"/>
              <a:gd name="T12" fmla="*/ 138 w 256"/>
              <a:gd name="T13" fmla="*/ 271 h 288"/>
              <a:gd name="T14" fmla="*/ 215 w 256"/>
              <a:gd name="T15" fmla="*/ 233 h 288"/>
              <a:gd name="T16" fmla="*/ 238 w 256"/>
              <a:gd name="T17" fmla="*/ 148 h 288"/>
              <a:gd name="T18" fmla="*/ 288 w 256"/>
              <a:gd name="T19" fmla="*/ 126 h 288"/>
              <a:gd name="T20" fmla="*/ 316 w 256"/>
              <a:gd name="T21" fmla="*/ 74 h 288"/>
              <a:gd name="T22" fmla="*/ 356 w 256"/>
              <a:gd name="T23" fmla="*/ 60 h 288"/>
              <a:gd name="T24" fmla="*/ 303 w 256"/>
              <a:gd name="T25" fmla="*/ 53 h 288"/>
              <a:gd name="T26" fmla="*/ 214 w 256"/>
              <a:gd name="T27" fmla="*/ 90 h 288"/>
              <a:gd name="T28" fmla="*/ 200 w 256"/>
              <a:gd name="T29" fmla="*/ 54 h 288"/>
              <a:gd name="T30" fmla="*/ 123 w 256"/>
              <a:gd name="T31" fmla="*/ 57 h 288"/>
              <a:gd name="T32" fmla="*/ 104 w 256"/>
              <a:gd name="T33" fmla="*/ 0 h 288"/>
              <a:gd name="T34" fmla="*/ 85 w 256"/>
              <a:gd name="T35" fmla="*/ 15 h 288"/>
              <a:gd name="T36" fmla="*/ 91 w 256"/>
              <a:gd name="T37" fmla="*/ 97 h 288"/>
              <a:gd name="T38" fmla="*/ 55 w 256"/>
              <a:gd name="T39" fmla="*/ 104 h 288"/>
              <a:gd name="T40" fmla="*/ 36 w 256"/>
              <a:gd name="T41" fmla="*/ 150 h 2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6"/>
              <a:gd name="T64" fmla="*/ 0 h 288"/>
              <a:gd name="T65" fmla="*/ 256 w 256"/>
              <a:gd name="T66" fmla="*/ 288 h 2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6" h="288">
                <a:moveTo>
                  <a:pt x="26" y="150"/>
                </a:moveTo>
                <a:lnTo>
                  <a:pt x="6" y="144"/>
                </a:lnTo>
                <a:lnTo>
                  <a:pt x="0" y="190"/>
                </a:lnTo>
                <a:lnTo>
                  <a:pt x="6" y="239"/>
                </a:lnTo>
                <a:lnTo>
                  <a:pt x="43" y="271"/>
                </a:lnTo>
                <a:lnTo>
                  <a:pt x="52" y="288"/>
                </a:lnTo>
                <a:lnTo>
                  <a:pt x="99" y="271"/>
                </a:lnTo>
                <a:lnTo>
                  <a:pt x="155" y="233"/>
                </a:lnTo>
                <a:lnTo>
                  <a:pt x="171" y="148"/>
                </a:lnTo>
                <a:lnTo>
                  <a:pt x="207" y="126"/>
                </a:lnTo>
                <a:lnTo>
                  <a:pt x="227" y="74"/>
                </a:lnTo>
                <a:lnTo>
                  <a:pt x="256" y="60"/>
                </a:lnTo>
                <a:lnTo>
                  <a:pt x="218" y="53"/>
                </a:lnTo>
                <a:lnTo>
                  <a:pt x="154" y="90"/>
                </a:lnTo>
                <a:lnTo>
                  <a:pt x="144" y="54"/>
                </a:lnTo>
                <a:lnTo>
                  <a:pt x="88" y="57"/>
                </a:lnTo>
                <a:lnTo>
                  <a:pt x="75" y="0"/>
                </a:lnTo>
                <a:lnTo>
                  <a:pt x="61" y="15"/>
                </a:lnTo>
                <a:lnTo>
                  <a:pt x="65" y="97"/>
                </a:lnTo>
                <a:lnTo>
                  <a:pt x="40" y="104"/>
                </a:lnTo>
                <a:lnTo>
                  <a:pt x="26" y="15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271176" y="2612038"/>
            <a:ext cx="200223" cy="385435"/>
          </a:xfrm>
          <a:custGeom>
            <a:avLst/>
            <a:gdLst>
              <a:gd name="T0" fmla="*/ 0 w 101"/>
              <a:gd name="T1" fmla="*/ 21 h 202"/>
              <a:gd name="T2" fmla="*/ 100 w 101"/>
              <a:gd name="T3" fmla="*/ 0 h 202"/>
              <a:gd name="T4" fmla="*/ 137 w 101"/>
              <a:gd name="T5" fmla="*/ 55 h 202"/>
              <a:gd name="T6" fmla="*/ 118 w 101"/>
              <a:gd name="T7" fmla="*/ 70 h 202"/>
              <a:gd name="T8" fmla="*/ 126 w 101"/>
              <a:gd name="T9" fmla="*/ 192 h 202"/>
              <a:gd name="T10" fmla="*/ 68 w 101"/>
              <a:gd name="T11" fmla="*/ 202 h 202"/>
              <a:gd name="T12" fmla="*/ 39 w 101"/>
              <a:gd name="T13" fmla="*/ 152 h 202"/>
              <a:gd name="T14" fmla="*/ 38 w 101"/>
              <a:gd name="T15" fmla="*/ 92 h 202"/>
              <a:gd name="T16" fmla="*/ 13 w 101"/>
              <a:gd name="T17" fmla="*/ 74 h 202"/>
              <a:gd name="T18" fmla="*/ 0 w 101"/>
              <a:gd name="T19" fmla="*/ 21 h 2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202"/>
              <a:gd name="T32" fmla="*/ 101 w 101"/>
              <a:gd name="T33" fmla="*/ 202 h 2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202">
                <a:moveTo>
                  <a:pt x="0" y="21"/>
                </a:moveTo>
                <a:lnTo>
                  <a:pt x="74" y="0"/>
                </a:lnTo>
                <a:lnTo>
                  <a:pt x="101" y="55"/>
                </a:lnTo>
                <a:lnTo>
                  <a:pt x="87" y="70"/>
                </a:lnTo>
                <a:lnTo>
                  <a:pt x="93" y="192"/>
                </a:lnTo>
                <a:lnTo>
                  <a:pt x="50" y="202"/>
                </a:lnTo>
                <a:lnTo>
                  <a:pt x="29" y="152"/>
                </a:lnTo>
                <a:lnTo>
                  <a:pt x="28" y="92"/>
                </a:lnTo>
                <a:lnTo>
                  <a:pt x="9" y="74"/>
                </a:lnTo>
                <a:lnTo>
                  <a:pt x="0" y="21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367152" y="2914652"/>
            <a:ext cx="428578" cy="202274"/>
          </a:xfrm>
          <a:custGeom>
            <a:avLst/>
            <a:gdLst>
              <a:gd name="T0" fmla="*/ 0 w 216"/>
              <a:gd name="T1" fmla="*/ 42 h 106"/>
              <a:gd name="T2" fmla="*/ 152 w 216"/>
              <a:gd name="T3" fmla="*/ 13 h 106"/>
              <a:gd name="T4" fmla="*/ 169 w 216"/>
              <a:gd name="T5" fmla="*/ 14 h 106"/>
              <a:gd name="T6" fmla="*/ 187 w 216"/>
              <a:gd name="T7" fmla="*/ 0 h 106"/>
              <a:gd name="T8" fmla="*/ 203 w 216"/>
              <a:gd name="T9" fmla="*/ 7 h 106"/>
              <a:gd name="T10" fmla="*/ 184 w 216"/>
              <a:gd name="T11" fmla="*/ 37 h 106"/>
              <a:gd name="T12" fmla="*/ 216 w 216"/>
              <a:gd name="T13" fmla="*/ 35 h 106"/>
              <a:gd name="T14" fmla="*/ 234 w 216"/>
              <a:gd name="T15" fmla="*/ 59 h 106"/>
              <a:gd name="T16" fmla="*/ 257 w 216"/>
              <a:gd name="T17" fmla="*/ 61 h 106"/>
              <a:gd name="T18" fmla="*/ 271 w 216"/>
              <a:gd name="T19" fmla="*/ 57 h 106"/>
              <a:gd name="T20" fmla="*/ 271 w 216"/>
              <a:gd name="T21" fmla="*/ 44 h 106"/>
              <a:gd name="T22" fmla="*/ 245 w 216"/>
              <a:gd name="T23" fmla="*/ 28 h 106"/>
              <a:gd name="T24" fmla="*/ 264 w 216"/>
              <a:gd name="T25" fmla="*/ 27 h 106"/>
              <a:gd name="T26" fmla="*/ 297 w 216"/>
              <a:gd name="T27" fmla="*/ 62 h 106"/>
              <a:gd name="T28" fmla="*/ 265 w 216"/>
              <a:gd name="T29" fmla="*/ 83 h 106"/>
              <a:gd name="T30" fmla="*/ 230 w 216"/>
              <a:gd name="T31" fmla="*/ 73 h 106"/>
              <a:gd name="T32" fmla="*/ 209 w 216"/>
              <a:gd name="T33" fmla="*/ 98 h 106"/>
              <a:gd name="T34" fmla="*/ 164 w 216"/>
              <a:gd name="T35" fmla="*/ 73 h 106"/>
              <a:gd name="T36" fmla="*/ 13 w 216"/>
              <a:gd name="T37" fmla="*/ 106 h 106"/>
              <a:gd name="T38" fmla="*/ 0 w 216"/>
              <a:gd name="T39" fmla="*/ 42 h 1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6"/>
              <a:gd name="T61" fmla="*/ 0 h 106"/>
              <a:gd name="T62" fmla="*/ 216 w 216"/>
              <a:gd name="T63" fmla="*/ 106 h 1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6" h="106">
                <a:moveTo>
                  <a:pt x="0" y="42"/>
                </a:moveTo>
                <a:lnTo>
                  <a:pt x="110" y="13"/>
                </a:lnTo>
                <a:lnTo>
                  <a:pt x="123" y="14"/>
                </a:lnTo>
                <a:lnTo>
                  <a:pt x="137" y="0"/>
                </a:lnTo>
                <a:lnTo>
                  <a:pt x="148" y="7"/>
                </a:lnTo>
                <a:lnTo>
                  <a:pt x="134" y="37"/>
                </a:lnTo>
                <a:lnTo>
                  <a:pt x="157" y="35"/>
                </a:lnTo>
                <a:lnTo>
                  <a:pt x="170" y="59"/>
                </a:lnTo>
                <a:lnTo>
                  <a:pt x="186" y="61"/>
                </a:lnTo>
                <a:lnTo>
                  <a:pt x="197" y="57"/>
                </a:lnTo>
                <a:lnTo>
                  <a:pt x="197" y="44"/>
                </a:lnTo>
                <a:lnTo>
                  <a:pt x="178" y="28"/>
                </a:lnTo>
                <a:lnTo>
                  <a:pt x="192" y="27"/>
                </a:lnTo>
                <a:lnTo>
                  <a:pt x="216" y="62"/>
                </a:lnTo>
                <a:lnTo>
                  <a:pt x="193" y="83"/>
                </a:lnTo>
                <a:lnTo>
                  <a:pt x="167" y="73"/>
                </a:lnTo>
                <a:lnTo>
                  <a:pt x="151" y="98"/>
                </a:lnTo>
                <a:lnTo>
                  <a:pt x="118" y="73"/>
                </a:lnTo>
                <a:lnTo>
                  <a:pt x="9" y="106"/>
                </a:lnTo>
                <a:lnTo>
                  <a:pt x="0" y="42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416793" y="2537181"/>
            <a:ext cx="236628" cy="436401"/>
          </a:xfrm>
          <a:custGeom>
            <a:avLst/>
            <a:gdLst>
              <a:gd name="T0" fmla="*/ 34 w 119"/>
              <a:gd name="T1" fmla="*/ 0 h 228"/>
              <a:gd name="T2" fmla="*/ 0 w 119"/>
              <a:gd name="T3" fmla="*/ 40 h 228"/>
              <a:gd name="T4" fmla="*/ 37 w 119"/>
              <a:gd name="T5" fmla="*/ 93 h 228"/>
              <a:gd name="T6" fmla="*/ 15 w 119"/>
              <a:gd name="T7" fmla="*/ 107 h 228"/>
              <a:gd name="T8" fmla="*/ 24 w 119"/>
              <a:gd name="T9" fmla="*/ 228 h 228"/>
              <a:gd name="T10" fmla="*/ 116 w 119"/>
              <a:gd name="T11" fmla="*/ 211 h 228"/>
              <a:gd name="T12" fmla="*/ 141 w 119"/>
              <a:gd name="T13" fmla="*/ 211 h 228"/>
              <a:gd name="T14" fmla="*/ 154 w 119"/>
              <a:gd name="T15" fmla="*/ 198 h 228"/>
              <a:gd name="T16" fmla="*/ 154 w 119"/>
              <a:gd name="T17" fmla="*/ 176 h 228"/>
              <a:gd name="T18" fmla="*/ 165 w 119"/>
              <a:gd name="T19" fmla="*/ 161 h 228"/>
              <a:gd name="T20" fmla="*/ 113 w 119"/>
              <a:gd name="T21" fmla="*/ 144 h 228"/>
              <a:gd name="T22" fmla="*/ 47 w 119"/>
              <a:gd name="T23" fmla="*/ 11 h 228"/>
              <a:gd name="T24" fmla="*/ 34 w 119"/>
              <a:gd name="T25" fmla="*/ 0 h 2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9"/>
              <a:gd name="T40" fmla="*/ 0 h 228"/>
              <a:gd name="T41" fmla="*/ 119 w 119"/>
              <a:gd name="T42" fmla="*/ 228 h 2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9" h="228">
                <a:moveTo>
                  <a:pt x="25" y="0"/>
                </a:moveTo>
                <a:lnTo>
                  <a:pt x="0" y="40"/>
                </a:lnTo>
                <a:lnTo>
                  <a:pt x="27" y="93"/>
                </a:lnTo>
                <a:lnTo>
                  <a:pt x="11" y="107"/>
                </a:lnTo>
                <a:lnTo>
                  <a:pt x="17" y="228"/>
                </a:lnTo>
                <a:lnTo>
                  <a:pt x="84" y="211"/>
                </a:lnTo>
                <a:lnTo>
                  <a:pt x="102" y="211"/>
                </a:lnTo>
                <a:lnTo>
                  <a:pt x="112" y="198"/>
                </a:lnTo>
                <a:lnTo>
                  <a:pt x="112" y="176"/>
                </a:lnTo>
                <a:lnTo>
                  <a:pt x="119" y="161"/>
                </a:lnTo>
                <a:lnTo>
                  <a:pt x="82" y="144"/>
                </a:lnTo>
                <a:lnTo>
                  <a:pt x="34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grpSp>
        <p:nvGrpSpPr>
          <p:cNvPr id="29" name="Group 82"/>
          <p:cNvGrpSpPr>
            <a:grpSpLocks/>
          </p:cNvGrpSpPr>
          <p:nvPr/>
        </p:nvGrpSpPr>
        <p:grpSpPr bwMode="auto">
          <a:xfrm>
            <a:off x="2178158" y="2441988"/>
            <a:ext cx="5486445" cy="2683830"/>
            <a:chOff x="1657" y="1277"/>
            <a:chExt cx="2764" cy="1404"/>
          </a:xfrm>
          <a:solidFill>
            <a:srgbClr val="00B050"/>
          </a:solidFill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657" y="1722"/>
              <a:ext cx="388" cy="629"/>
            </a:xfrm>
            <a:custGeom>
              <a:avLst/>
              <a:gdLst>
                <a:gd name="T0" fmla="*/ 50 w 388"/>
                <a:gd name="T1" fmla="*/ 0 h 629"/>
                <a:gd name="T2" fmla="*/ 0 w 388"/>
                <a:gd name="T3" fmla="*/ 250 h 629"/>
                <a:gd name="T4" fmla="*/ 264 w 388"/>
                <a:gd name="T5" fmla="*/ 629 h 629"/>
                <a:gd name="T6" fmla="*/ 281 w 388"/>
                <a:gd name="T7" fmla="*/ 613 h 629"/>
                <a:gd name="T8" fmla="*/ 279 w 388"/>
                <a:gd name="T9" fmla="*/ 538 h 629"/>
                <a:gd name="T10" fmla="*/ 312 w 388"/>
                <a:gd name="T11" fmla="*/ 544 h 629"/>
                <a:gd name="T12" fmla="*/ 346 w 388"/>
                <a:gd name="T13" fmla="*/ 313 h 629"/>
                <a:gd name="T14" fmla="*/ 369 w 388"/>
                <a:gd name="T15" fmla="*/ 157 h 629"/>
                <a:gd name="T16" fmla="*/ 376 w 388"/>
                <a:gd name="T17" fmla="*/ 110 h 629"/>
                <a:gd name="T18" fmla="*/ 388 w 388"/>
                <a:gd name="T19" fmla="*/ 67 h 629"/>
                <a:gd name="T20" fmla="*/ 214 w 388"/>
                <a:gd name="T21" fmla="*/ 38 h 629"/>
                <a:gd name="T22" fmla="*/ 50 w 388"/>
                <a:gd name="T23" fmla="*/ 0 h 6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8"/>
                <a:gd name="T37" fmla="*/ 0 h 629"/>
                <a:gd name="T38" fmla="*/ 388 w 388"/>
                <a:gd name="T39" fmla="*/ 629 h 6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8" h="629">
                  <a:moveTo>
                    <a:pt x="50" y="0"/>
                  </a:moveTo>
                  <a:lnTo>
                    <a:pt x="0" y="250"/>
                  </a:lnTo>
                  <a:lnTo>
                    <a:pt x="264" y="629"/>
                  </a:lnTo>
                  <a:lnTo>
                    <a:pt x="281" y="613"/>
                  </a:lnTo>
                  <a:lnTo>
                    <a:pt x="279" y="538"/>
                  </a:lnTo>
                  <a:lnTo>
                    <a:pt x="312" y="544"/>
                  </a:lnTo>
                  <a:lnTo>
                    <a:pt x="346" y="313"/>
                  </a:lnTo>
                  <a:lnTo>
                    <a:pt x="369" y="157"/>
                  </a:lnTo>
                  <a:lnTo>
                    <a:pt x="376" y="110"/>
                  </a:lnTo>
                  <a:lnTo>
                    <a:pt x="388" y="67"/>
                  </a:lnTo>
                  <a:lnTo>
                    <a:pt x="214" y="38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978" y="1791"/>
              <a:ext cx="324" cy="449"/>
            </a:xfrm>
            <a:custGeom>
              <a:avLst/>
              <a:gdLst>
                <a:gd name="T0" fmla="*/ 60 w 324"/>
                <a:gd name="T1" fmla="*/ 0 h 449"/>
                <a:gd name="T2" fmla="*/ 219 w 324"/>
                <a:gd name="T3" fmla="*/ 23 h 449"/>
                <a:gd name="T4" fmla="*/ 208 w 324"/>
                <a:gd name="T5" fmla="*/ 109 h 449"/>
                <a:gd name="T6" fmla="*/ 324 w 324"/>
                <a:gd name="T7" fmla="*/ 121 h 449"/>
                <a:gd name="T8" fmla="*/ 292 w 324"/>
                <a:gd name="T9" fmla="*/ 449 h 449"/>
                <a:gd name="T10" fmla="*/ 0 w 324"/>
                <a:gd name="T11" fmla="*/ 415 h 449"/>
                <a:gd name="T12" fmla="*/ 30 w 324"/>
                <a:gd name="T13" fmla="*/ 205 h 449"/>
                <a:gd name="T14" fmla="*/ 60 w 324"/>
                <a:gd name="T15" fmla="*/ 0 h 4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4"/>
                <a:gd name="T25" fmla="*/ 0 h 449"/>
                <a:gd name="T26" fmla="*/ 324 w 324"/>
                <a:gd name="T27" fmla="*/ 449 h 4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4" h="449">
                  <a:moveTo>
                    <a:pt x="60" y="0"/>
                  </a:moveTo>
                  <a:lnTo>
                    <a:pt x="219" y="23"/>
                  </a:lnTo>
                  <a:lnTo>
                    <a:pt x="208" y="109"/>
                  </a:lnTo>
                  <a:lnTo>
                    <a:pt x="324" y="121"/>
                  </a:lnTo>
                  <a:lnTo>
                    <a:pt x="292" y="449"/>
                  </a:lnTo>
                  <a:lnTo>
                    <a:pt x="0" y="415"/>
                  </a:lnTo>
                  <a:lnTo>
                    <a:pt x="30" y="205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183" y="1571"/>
              <a:ext cx="415" cy="365"/>
            </a:xfrm>
            <a:custGeom>
              <a:avLst/>
              <a:gdLst>
                <a:gd name="T0" fmla="*/ 40 w 415"/>
                <a:gd name="T1" fmla="*/ 0 h 365"/>
                <a:gd name="T2" fmla="*/ 25 w 415"/>
                <a:gd name="T3" fmla="*/ 136 h 365"/>
                <a:gd name="T4" fmla="*/ 0 w 415"/>
                <a:gd name="T5" fmla="*/ 331 h 365"/>
                <a:gd name="T6" fmla="*/ 120 w 415"/>
                <a:gd name="T7" fmla="*/ 342 h 365"/>
                <a:gd name="T8" fmla="*/ 401 w 415"/>
                <a:gd name="T9" fmla="*/ 365 h 365"/>
                <a:gd name="T10" fmla="*/ 415 w 415"/>
                <a:gd name="T11" fmla="*/ 37 h 365"/>
                <a:gd name="T12" fmla="*/ 40 w 415"/>
                <a:gd name="T13" fmla="*/ 0 h 3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5"/>
                <a:gd name="T22" fmla="*/ 0 h 365"/>
                <a:gd name="T23" fmla="*/ 415 w 415"/>
                <a:gd name="T24" fmla="*/ 365 h 3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5" h="365">
                  <a:moveTo>
                    <a:pt x="40" y="0"/>
                  </a:moveTo>
                  <a:lnTo>
                    <a:pt x="25" y="136"/>
                  </a:lnTo>
                  <a:lnTo>
                    <a:pt x="0" y="331"/>
                  </a:lnTo>
                  <a:lnTo>
                    <a:pt x="120" y="342"/>
                  </a:lnTo>
                  <a:lnTo>
                    <a:pt x="401" y="365"/>
                  </a:lnTo>
                  <a:lnTo>
                    <a:pt x="415" y="3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67" y="1912"/>
              <a:ext cx="433" cy="347"/>
            </a:xfrm>
            <a:custGeom>
              <a:avLst/>
              <a:gdLst>
                <a:gd name="T0" fmla="*/ 36 w 433"/>
                <a:gd name="T1" fmla="*/ 0 h 347"/>
                <a:gd name="T2" fmla="*/ 14 w 433"/>
                <a:gd name="T3" fmla="*/ 208 h 347"/>
                <a:gd name="T4" fmla="*/ 0 w 433"/>
                <a:gd name="T5" fmla="*/ 328 h 347"/>
                <a:gd name="T6" fmla="*/ 216 w 433"/>
                <a:gd name="T7" fmla="*/ 339 h 347"/>
                <a:gd name="T8" fmla="*/ 423 w 433"/>
                <a:gd name="T9" fmla="*/ 347 h 347"/>
                <a:gd name="T10" fmla="*/ 430 w 433"/>
                <a:gd name="T11" fmla="*/ 184 h 347"/>
                <a:gd name="T12" fmla="*/ 433 w 433"/>
                <a:gd name="T13" fmla="*/ 26 h 347"/>
                <a:gd name="T14" fmla="*/ 315 w 433"/>
                <a:gd name="T15" fmla="*/ 23 h 347"/>
                <a:gd name="T16" fmla="*/ 36 w 433"/>
                <a:gd name="T17" fmla="*/ 0 h 3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3"/>
                <a:gd name="T28" fmla="*/ 0 h 347"/>
                <a:gd name="T29" fmla="*/ 433 w 433"/>
                <a:gd name="T30" fmla="*/ 347 h 3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3" h="347">
                  <a:moveTo>
                    <a:pt x="36" y="0"/>
                  </a:moveTo>
                  <a:lnTo>
                    <a:pt x="14" y="208"/>
                  </a:lnTo>
                  <a:lnTo>
                    <a:pt x="0" y="328"/>
                  </a:lnTo>
                  <a:lnTo>
                    <a:pt x="216" y="339"/>
                  </a:lnTo>
                  <a:lnTo>
                    <a:pt x="423" y="347"/>
                  </a:lnTo>
                  <a:lnTo>
                    <a:pt x="430" y="184"/>
                  </a:lnTo>
                  <a:lnTo>
                    <a:pt x="433" y="26"/>
                  </a:lnTo>
                  <a:lnTo>
                    <a:pt x="315" y="2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877" y="2203"/>
              <a:ext cx="393" cy="469"/>
            </a:xfrm>
            <a:custGeom>
              <a:avLst/>
              <a:gdLst>
                <a:gd name="T0" fmla="*/ 100 w 393"/>
                <a:gd name="T1" fmla="*/ 0 h 469"/>
                <a:gd name="T2" fmla="*/ 92 w 393"/>
                <a:gd name="T3" fmla="*/ 61 h 469"/>
                <a:gd name="T4" fmla="*/ 58 w 393"/>
                <a:gd name="T5" fmla="*/ 54 h 469"/>
                <a:gd name="T6" fmla="*/ 61 w 393"/>
                <a:gd name="T7" fmla="*/ 133 h 469"/>
                <a:gd name="T8" fmla="*/ 44 w 393"/>
                <a:gd name="T9" fmla="*/ 148 h 469"/>
                <a:gd name="T10" fmla="*/ 68 w 393"/>
                <a:gd name="T11" fmla="*/ 197 h 469"/>
                <a:gd name="T12" fmla="*/ 44 w 393"/>
                <a:gd name="T13" fmla="*/ 218 h 469"/>
                <a:gd name="T14" fmla="*/ 31 w 393"/>
                <a:gd name="T15" fmla="*/ 253 h 469"/>
                <a:gd name="T16" fmla="*/ 12 w 393"/>
                <a:gd name="T17" fmla="*/ 287 h 469"/>
                <a:gd name="T18" fmla="*/ 26 w 393"/>
                <a:gd name="T19" fmla="*/ 307 h 469"/>
                <a:gd name="T20" fmla="*/ 3 w 393"/>
                <a:gd name="T21" fmla="*/ 315 h 469"/>
                <a:gd name="T22" fmla="*/ 0 w 393"/>
                <a:gd name="T23" fmla="*/ 347 h 469"/>
                <a:gd name="T24" fmla="*/ 221 w 393"/>
                <a:gd name="T25" fmla="*/ 467 h 469"/>
                <a:gd name="T26" fmla="*/ 346 w 393"/>
                <a:gd name="T27" fmla="*/ 469 h 469"/>
                <a:gd name="T28" fmla="*/ 393 w 393"/>
                <a:gd name="T29" fmla="*/ 37 h 469"/>
                <a:gd name="T30" fmla="*/ 100 w 393"/>
                <a:gd name="T31" fmla="*/ 0 h 4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3"/>
                <a:gd name="T49" fmla="*/ 0 h 469"/>
                <a:gd name="T50" fmla="*/ 393 w 393"/>
                <a:gd name="T51" fmla="*/ 469 h 4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3" h="469">
                  <a:moveTo>
                    <a:pt x="100" y="0"/>
                  </a:moveTo>
                  <a:lnTo>
                    <a:pt x="92" y="61"/>
                  </a:lnTo>
                  <a:lnTo>
                    <a:pt x="58" y="54"/>
                  </a:lnTo>
                  <a:lnTo>
                    <a:pt x="61" y="133"/>
                  </a:lnTo>
                  <a:lnTo>
                    <a:pt x="44" y="148"/>
                  </a:lnTo>
                  <a:lnTo>
                    <a:pt x="68" y="197"/>
                  </a:lnTo>
                  <a:lnTo>
                    <a:pt x="44" y="218"/>
                  </a:lnTo>
                  <a:lnTo>
                    <a:pt x="31" y="253"/>
                  </a:lnTo>
                  <a:lnTo>
                    <a:pt x="12" y="287"/>
                  </a:lnTo>
                  <a:lnTo>
                    <a:pt x="26" y="307"/>
                  </a:lnTo>
                  <a:lnTo>
                    <a:pt x="3" y="315"/>
                  </a:lnTo>
                  <a:lnTo>
                    <a:pt x="0" y="347"/>
                  </a:lnTo>
                  <a:lnTo>
                    <a:pt x="221" y="467"/>
                  </a:lnTo>
                  <a:lnTo>
                    <a:pt x="346" y="469"/>
                  </a:lnTo>
                  <a:lnTo>
                    <a:pt x="393" y="3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220" y="2236"/>
              <a:ext cx="417" cy="445"/>
            </a:xfrm>
            <a:custGeom>
              <a:avLst/>
              <a:gdLst>
                <a:gd name="T0" fmla="*/ 50 w 417"/>
                <a:gd name="T1" fmla="*/ 0 h 445"/>
                <a:gd name="T2" fmla="*/ 417 w 417"/>
                <a:gd name="T3" fmla="*/ 18 h 445"/>
                <a:gd name="T4" fmla="*/ 399 w 417"/>
                <a:gd name="T5" fmla="*/ 411 h 445"/>
                <a:gd name="T6" fmla="*/ 280 w 417"/>
                <a:gd name="T7" fmla="*/ 403 h 445"/>
                <a:gd name="T8" fmla="*/ 168 w 417"/>
                <a:gd name="T9" fmla="*/ 400 h 445"/>
                <a:gd name="T10" fmla="*/ 168 w 417"/>
                <a:gd name="T11" fmla="*/ 415 h 445"/>
                <a:gd name="T12" fmla="*/ 75 w 417"/>
                <a:gd name="T13" fmla="*/ 415 h 445"/>
                <a:gd name="T14" fmla="*/ 70 w 417"/>
                <a:gd name="T15" fmla="*/ 445 h 445"/>
                <a:gd name="T16" fmla="*/ 0 w 417"/>
                <a:gd name="T17" fmla="*/ 435 h 445"/>
                <a:gd name="T18" fmla="*/ 39 w 417"/>
                <a:gd name="T19" fmla="*/ 102 h 445"/>
                <a:gd name="T20" fmla="*/ 50 w 417"/>
                <a:gd name="T21" fmla="*/ 0 h 4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445"/>
                <a:gd name="T35" fmla="*/ 417 w 417"/>
                <a:gd name="T36" fmla="*/ 445 h 4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445">
                  <a:moveTo>
                    <a:pt x="50" y="0"/>
                  </a:moveTo>
                  <a:lnTo>
                    <a:pt x="417" y="18"/>
                  </a:lnTo>
                  <a:lnTo>
                    <a:pt x="399" y="411"/>
                  </a:lnTo>
                  <a:lnTo>
                    <a:pt x="280" y="403"/>
                  </a:lnTo>
                  <a:lnTo>
                    <a:pt x="168" y="400"/>
                  </a:lnTo>
                  <a:lnTo>
                    <a:pt x="168" y="415"/>
                  </a:lnTo>
                  <a:lnTo>
                    <a:pt x="75" y="415"/>
                  </a:lnTo>
                  <a:lnTo>
                    <a:pt x="70" y="445"/>
                  </a:lnTo>
                  <a:lnTo>
                    <a:pt x="0" y="435"/>
                  </a:lnTo>
                  <a:lnTo>
                    <a:pt x="39" y="10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99" y="1277"/>
              <a:ext cx="407" cy="256"/>
            </a:xfrm>
            <a:custGeom>
              <a:avLst/>
              <a:gdLst>
                <a:gd name="T0" fmla="*/ 1 w 407"/>
                <a:gd name="T1" fmla="*/ 0 h 256"/>
                <a:gd name="T2" fmla="*/ 342 w 407"/>
                <a:gd name="T3" fmla="*/ 8 h 256"/>
                <a:gd name="T4" fmla="*/ 367 w 407"/>
                <a:gd name="T5" fmla="*/ 83 h 256"/>
                <a:gd name="T6" fmla="*/ 391 w 407"/>
                <a:gd name="T7" fmla="*/ 141 h 256"/>
                <a:gd name="T8" fmla="*/ 407 w 407"/>
                <a:gd name="T9" fmla="*/ 235 h 256"/>
                <a:gd name="T10" fmla="*/ 397 w 407"/>
                <a:gd name="T11" fmla="*/ 256 h 256"/>
                <a:gd name="T12" fmla="*/ 272 w 407"/>
                <a:gd name="T13" fmla="*/ 253 h 256"/>
                <a:gd name="T14" fmla="*/ 0 w 407"/>
                <a:gd name="T15" fmla="*/ 248 h 256"/>
                <a:gd name="T16" fmla="*/ 1 w 407"/>
                <a:gd name="T17" fmla="*/ 0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256"/>
                <a:gd name="T29" fmla="*/ 407 w 407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256">
                  <a:moveTo>
                    <a:pt x="1" y="0"/>
                  </a:moveTo>
                  <a:lnTo>
                    <a:pt x="342" y="8"/>
                  </a:lnTo>
                  <a:lnTo>
                    <a:pt x="367" y="83"/>
                  </a:lnTo>
                  <a:lnTo>
                    <a:pt x="391" y="141"/>
                  </a:lnTo>
                  <a:lnTo>
                    <a:pt x="407" y="235"/>
                  </a:lnTo>
                  <a:lnTo>
                    <a:pt x="397" y="256"/>
                  </a:lnTo>
                  <a:lnTo>
                    <a:pt x="272" y="253"/>
                  </a:lnTo>
                  <a:lnTo>
                    <a:pt x="0" y="248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588" y="1524"/>
              <a:ext cx="428" cy="300"/>
            </a:xfrm>
            <a:custGeom>
              <a:avLst/>
              <a:gdLst>
                <a:gd name="T0" fmla="*/ 8 w 428"/>
                <a:gd name="T1" fmla="*/ 0 h 300"/>
                <a:gd name="T2" fmla="*/ 7 w 428"/>
                <a:gd name="T3" fmla="*/ 116 h 300"/>
                <a:gd name="T4" fmla="*/ 0 w 428"/>
                <a:gd name="T5" fmla="*/ 252 h 300"/>
                <a:gd name="T6" fmla="*/ 311 w 428"/>
                <a:gd name="T7" fmla="*/ 257 h 300"/>
                <a:gd name="T8" fmla="*/ 344 w 428"/>
                <a:gd name="T9" fmla="*/ 276 h 300"/>
                <a:gd name="T10" fmla="*/ 367 w 428"/>
                <a:gd name="T11" fmla="*/ 250 h 300"/>
                <a:gd name="T12" fmla="*/ 428 w 428"/>
                <a:gd name="T13" fmla="*/ 300 h 300"/>
                <a:gd name="T14" fmla="*/ 419 w 428"/>
                <a:gd name="T15" fmla="*/ 248 h 300"/>
                <a:gd name="T16" fmla="*/ 425 w 428"/>
                <a:gd name="T17" fmla="*/ 208 h 300"/>
                <a:gd name="T18" fmla="*/ 428 w 428"/>
                <a:gd name="T19" fmla="*/ 71 h 300"/>
                <a:gd name="T20" fmla="*/ 401 w 428"/>
                <a:gd name="T21" fmla="*/ 42 h 300"/>
                <a:gd name="T22" fmla="*/ 412 w 428"/>
                <a:gd name="T23" fmla="*/ 4 h 300"/>
                <a:gd name="T24" fmla="*/ 208 w 428"/>
                <a:gd name="T25" fmla="*/ 3 h 300"/>
                <a:gd name="T26" fmla="*/ 8 w 428"/>
                <a:gd name="T27" fmla="*/ 0 h 3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"/>
                <a:gd name="T43" fmla="*/ 0 h 300"/>
                <a:gd name="T44" fmla="*/ 428 w 428"/>
                <a:gd name="T45" fmla="*/ 300 h 3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" h="300">
                  <a:moveTo>
                    <a:pt x="8" y="0"/>
                  </a:moveTo>
                  <a:lnTo>
                    <a:pt x="7" y="116"/>
                  </a:lnTo>
                  <a:lnTo>
                    <a:pt x="0" y="252"/>
                  </a:lnTo>
                  <a:lnTo>
                    <a:pt x="311" y="257"/>
                  </a:lnTo>
                  <a:lnTo>
                    <a:pt x="344" y="276"/>
                  </a:lnTo>
                  <a:lnTo>
                    <a:pt x="367" y="250"/>
                  </a:lnTo>
                  <a:lnTo>
                    <a:pt x="428" y="300"/>
                  </a:lnTo>
                  <a:lnTo>
                    <a:pt x="419" y="248"/>
                  </a:lnTo>
                  <a:lnTo>
                    <a:pt x="425" y="208"/>
                  </a:lnTo>
                  <a:lnTo>
                    <a:pt x="428" y="71"/>
                  </a:lnTo>
                  <a:lnTo>
                    <a:pt x="401" y="42"/>
                  </a:lnTo>
                  <a:lnTo>
                    <a:pt x="412" y="4"/>
                  </a:lnTo>
                  <a:lnTo>
                    <a:pt x="208" y="3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82" y="1773"/>
              <a:ext cx="510" cy="247"/>
            </a:xfrm>
            <a:custGeom>
              <a:avLst/>
              <a:gdLst>
                <a:gd name="T0" fmla="*/ 5 w 510"/>
                <a:gd name="T1" fmla="*/ 0 h 247"/>
                <a:gd name="T2" fmla="*/ 0 w 510"/>
                <a:gd name="T3" fmla="*/ 163 h 247"/>
                <a:gd name="T4" fmla="*/ 115 w 510"/>
                <a:gd name="T5" fmla="*/ 167 h 247"/>
                <a:gd name="T6" fmla="*/ 114 w 510"/>
                <a:gd name="T7" fmla="*/ 247 h 247"/>
                <a:gd name="T8" fmla="*/ 269 w 510"/>
                <a:gd name="T9" fmla="*/ 245 h 247"/>
                <a:gd name="T10" fmla="*/ 408 w 510"/>
                <a:gd name="T11" fmla="*/ 242 h 247"/>
                <a:gd name="T12" fmla="*/ 510 w 510"/>
                <a:gd name="T13" fmla="*/ 245 h 247"/>
                <a:gd name="T14" fmla="*/ 478 w 510"/>
                <a:gd name="T15" fmla="*/ 175 h 247"/>
                <a:gd name="T16" fmla="*/ 456 w 510"/>
                <a:gd name="T17" fmla="*/ 110 h 247"/>
                <a:gd name="T18" fmla="*/ 432 w 510"/>
                <a:gd name="T19" fmla="*/ 43 h 247"/>
                <a:gd name="T20" fmla="*/ 374 w 510"/>
                <a:gd name="T21" fmla="*/ 1 h 247"/>
                <a:gd name="T22" fmla="*/ 348 w 510"/>
                <a:gd name="T23" fmla="*/ 26 h 247"/>
                <a:gd name="T24" fmla="*/ 316 w 510"/>
                <a:gd name="T25" fmla="*/ 8 h 247"/>
                <a:gd name="T26" fmla="*/ 177 w 510"/>
                <a:gd name="T27" fmla="*/ 3 h 247"/>
                <a:gd name="T28" fmla="*/ 5 w 510"/>
                <a:gd name="T29" fmla="*/ 0 h 2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0"/>
                <a:gd name="T46" fmla="*/ 0 h 247"/>
                <a:gd name="T47" fmla="*/ 510 w 510"/>
                <a:gd name="T48" fmla="*/ 247 h 2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0" h="247">
                  <a:moveTo>
                    <a:pt x="5" y="0"/>
                  </a:moveTo>
                  <a:lnTo>
                    <a:pt x="0" y="163"/>
                  </a:lnTo>
                  <a:lnTo>
                    <a:pt x="115" y="167"/>
                  </a:lnTo>
                  <a:lnTo>
                    <a:pt x="114" y="247"/>
                  </a:lnTo>
                  <a:lnTo>
                    <a:pt x="269" y="245"/>
                  </a:lnTo>
                  <a:lnTo>
                    <a:pt x="408" y="242"/>
                  </a:lnTo>
                  <a:lnTo>
                    <a:pt x="510" y="245"/>
                  </a:lnTo>
                  <a:lnTo>
                    <a:pt x="478" y="175"/>
                  </a:lnTo>
                  <a:lnTo>
                    <a:pt x="456" y="110"/>
                  </a:lnTo>
                  <a:lnTo>
                    <a:pt x="432" y="43"/>
                  </a:lnTo>
                  <a:lnTo>
                    <a:pt x="374" y="1"/>
                  </a:lnTo>
                  <a:lnTo>
                    <a:pt x="348" y="26"/>
                  </a:lnTo>
                  <a:lnTo>
                    <a:pt x="316" y="8"/>
                  </a:lnTo>
                  <a:lnTo>
                    <a:pt x="177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690" y="2014"/>
              <a:ext cx="449" cy="246"/>
            </a:xfrm>
            <a:custGeom>
              <a:avLst/>
              <a:gdLst>
                <a:gd name="T0" fmla="*/ 5 w 449"/>
                <a:gd name="T1" fmla="*/ 2 h 246"/>
                <a:gd name="T2" fmla="*/ 3 w 449"/>
                <a:gd name="T3" fmla="*/ 143 h 246"/>
                <a:gd name="T4" fmla="*/ 0 w 449"/>
                <a:gd name="T5" fmla="*/ 243 h 246"/>
                <a:gd name="T6" fmla="*/ 449 w 449"/>
                <a:gd name="T7" fmla="*/ 246 h 246"/>
                <a:gd name="T8" fmla="*/ 440 w 449"/>
                <a:gd name="T9" fmla="*/ 118 h 246"/>
                <a:gd name="T10" fmla="*/ 440 w 449"/>
                <a:gd name="T11" fmla="*/ 69 h 246"/>
                <a:gd name="T12" fmla="*/ 404 w 449"/>
                <a:gd name="T13" fmla="*/ 40 h 246"/>
                <a:gd name="T14" fmla="*/ 415 w 449"/>
                <a:gd name="T15" fmla="*/ 14 h 246"/>
                <a:gd name="T16" fmla="*/ 399 w 449"/>
                <a:gd name="T17" fmla="*/ 0 h 246"/>
                <a:gd name="T18" fmla="*/ 196 w 449"/>
                <a:gd name="T19" fmla="*/ 2 h 246"/>
                <a:gd name="T20" fmla="*/ 5 w 449"/>
                <a:gd name="T21" fmla="*/ 2 h 2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9"/>
                <a:gd name="T34" fmla="*/ 0 h 246"/>
                <a:gd name="T35" fmla="*/ 449 w 449"/>
                <a:gd name="T36" fmla="*/ 246 h 2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9" h="246">
                  <a:moveTo>
                    <a:pt x="5" y="2"/>
                  </a:moveTo>
                  <a:lnTo>
                    <a:pt x="3" y="143"/>
                  </a:lnTo>
                  <a:lnTo>
                    <a:pt x="0" y="243"/>
                  </a:lnTo>
                  <a:lnTo>
                    <a:pt x="449" y="246"/>
                  </a:lnTo>
                  <a:lnTo>
                    <a:pt x="440" y="118"/>
                  </a:lnTo>
                  <a:lnTo>
                    <a:pt x="440" y="69"/>
                  </a:lnTo>
                  <a:lnTo>
                    <a:pt x="404" y="40"/>
                  </a:lnTo>
                  <a:lnTo>
                    <a:pt x="415" y="14"/>
                  </a:lnTo>
                  <a:lnTo>
                    <a:pt x="399" y="0"/>
                  </a:lnTo>
                  <a:lnTo>
                    <a:pt x="196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630" y="2254"/>
              <a:ext cx="523" cy="270"/>
            </a:xfrm>
            <a:custGeom>
              <a:avLst/>
              <a:gdLst>
                <a:gd name="T0" fmla="*/ 3 w 523"/>
                <a:gd name="T1" fmla="*/ 0 h 270"/>
                <a:gd name="T2" fmla="*/ 0 w 523"/>
                <a:gd name="T3" fmla="*/ 48 h 270"/>
                <a:gd name="T4" fmla="*/ 186 w 523"/>
                <a:gd name="T5" fmla="*/ 55 h 270"/>
                <a:gd name="T6" fmla="*/ 187 w 523"/>
                <a:gd name="T7" fmla="*/ 209 h 270"/>
                <a:gd name="T8" fmla="*/ 282 w 523"/>
                <a:gd name="T9" fmla="*/ 251 h 270"/>
                <a:gd name="T10" fmla="*/ 308 w 523"/>
                <a:gd name="T11" fmla="*/ 236 h 270"/>
                <a:gd name="T12" fmla="*/ 369 w 523"/>
                <a:gd name="T13" fmla="*/ 270 h 270"/>
                <a:gd name="T14" fmla="*/ 408 w 523"/>
                <a:gd name="T15" fmla="*/ 269 h 270"/>
                <a:gd name="T16" fmla="*/ 480 w 523"/>
                <a:gd name="T17" fmla="*/ 236 h 270"/>
                <a:gd name="T18" fmla="*/ 523 w 523"/>
                <a:gd name="T19" fmla="*/ 268 h 270"/>
                <a:gd name="T20" fmla="*/ 523 w 523"/>
                <a:gd name="T21" fmla="*/ 101 h 270"/>
                <a:gd name="T22" fmla="*/ 510 w 523"/>
                <a:gd name="T23" fmla="*/ 3 h 270"/>
                <a:gd name="T24" fmla="*/ 3 w 523"/>
                <a:gd name="T25" fmla="*/ 0 h 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3"/>
                <a:gd name="T40" fmla="*/ 0 h 270"/>
                <a:gd name="T41" fmla="*/ 523 w 523"/>
                <a:gd name="T42" fmla="*/ 270 h 2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3" h="270">
                  <a:moveTo>
                    <a:pt x="3" y="0"/>
                  </a:moveTo>
                  <a:lnTo>
                    <a:pt x="0" y="48"/>
                  </a:lnTo>
                  <a:lnTo>
                    <a:pt x="186" y="55"/>
                  </a:lnTo>
                  <a:lnTo>
                    <a:pt x="187" y="209"/>
                  </a:lnTo>
                  <a:lnTo>
                    <a:pt x="282" y="251"/>
                  </a:lnTo>
                  <a:lnTo>
                    <a:pt x="308" y="236"/>
                  </a:lnTo>
                  <a:lnTo>
                    <a:pt x="369" y="270"/>
                  </a:lnTo>
                  <a:lnTo>
                    <a:pt x="408" y="269"/>
                  </a:lnTo>
                  <a:lnTo>
                    <a:pt x="480" y="236"/>
                  </a:lnTo>
                  <a:lnTo>
                    <a:pt x="523" y="268"/>
                  </a:lnTo>
                  <a:lnTo>
                    <a:pt x="523" y="101"/>
                  </a:lnTo>
                  <a:lnTo>
                    <a:pt x="51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6" y="1715"/>
              <a:ext cx="354" cy="247"/>
            </a:xfrm>
            <a:custGeom>
              <a:avLst/>
              <a:gdLst>
                <a:gd name="T0" fmla="*/ 6 w 354"/>
                <a:gd name="T1" fmla="*/ 13 h 247"/>
                <a:gd name="T2" fmla="*/ 0 w 354"/>
                <a:gd name="T3" fmla="*/ 57 h 247"/>
                <a:gd name="T4" fmla="*/ 8 w 354"/>
                <a:gd name="T5" fmla="*/ 103 h 247"/>
                <a:gd name="T6" fmla="*/ 41 w 354"/>
                <a:gd name="T7" fmla="*/ 197 h 247"/>
                <a:gd name="T8" fmla="*/ 59 w 354"/>
                <a:gd name="T9" fmla="*/ 247 h 247"/>
                <a:gd name="T10" fmla="*/ 267 w 354"/>
                <a:gd name="T11" fmla="*/ 235 h 247"/>
                <a:gd name="T12" fmla="*/ 301 w 354"/>
                <a:gd name="T13" fmla="*/ 247 h 247"/>
                <a:gd name="T14" fmla="*/ 322 w 354"/>
                <a:gd name="T15" fmla="*/ 199 h 247"/>
                <a:gd name="T16" fmla="*/ 314 w 354"/>
                <a:gd name="T17" fmla="*/ 165 h 247"/>
                <a:gd name="T18" fmla="*/ 349 w 354"/>
                <a:gd name="T19" fmla="*/ 158 h 247"/>
                <a:gd name="T20" fmla="*/ 354 w 354"/>
                <a:gd name="T21" fmla="*/ 104 h 247"/>
                <a:gd name="T22" fmla="*/ 333 w 354"/>
                <a:gd name="T23" fmla="*/ 80 h 247"/>
                <a:gd name="T24" fmla="*/ 297 w 354"/>
                <a:gd name="T25" fmla="*/ 57 h 247"/>
                <a:gd name="T26" fmla="*/ 304 w 354"/>
                <a:gd name="T27" fmla="*/ 24 h 247"/>
                <a:gd name="T28" fmla="*/ 289 w 354"/>
                <a:gd name="T29" fmla="*/ 0 h 247"/>
                <a:gd name="T30" fmla="*/ 211 w 354"/>
                <a:gd name="T31" fmla="*/ 4 h 247"/>
                <a:gd name="T32" fmla="*/ 133 w 354"/>
                <a:gd name="T33" fmla="*/ 7 h 247"/>
                <a:gd name="T34" fmla="*/ 6 w 354"/>
                <a:gd name="T35" fmla="*/ 13 h 2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4"/>
                <a:gd name="T55" fmla="*/ 0 h 247"/>
                <a:gd name="T56" fmla="*/ 354 w 354"/>
                <a:gd name="T57" fmla="*/ 247 h 2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4" h="247">
                  <a:moveTo>
                    <a:pt x="6" y="13"/>
                  </a:moveTo>
                  <a:lnTo>
                    <a:pt x="0" y="57"/>
                  </a:lnTo>
                  <a:lnTo>
                    <a:pt x="8" y="103"/>
                  </a:lnTo>
                  <a:lnTo>
                    <a:pt x="41" y="197"/>
                  </a:lnTo>
                  <a:lnTo>
                    <a:pt x="59" y="247"/>
                  </a:lnTo>
                  <a:lnTo>
                    <a:pt x="267" y="235"/>
                  </a:lnTo>
                  <a:lnTo>
                    <a:pt x="301" y="247"/>
                  </a:lnTo>
                  <a:lnTo>
                    <a:pt x="322" y="199"/>
                  </a:lnTo>
                  <a:lnTo>
                    <a:pt x="314" y="165"/>
                  </a:lnTo>
                  <a:lnTo>
                    <a:pt x="349" y="158"/>
                  </a:lnTo>
                  <a:lnTo>
                    <a:pt x="354" y="104"/>
                  </a:lnTo>
                  <a:lnTo>
                    <a:pt x="333" y="80"/>
                  </a:lnTo>
                  <a:lnTo>
                    <a:pt x="297" y="57"/>
                  </a:lnTo>
                  <a:lnTo>
                    <a:pt x="304" y="24"/>
                  </a:lnTo>
                  <a:lnTo>
                    <a:pt x="289" y="0"/>
                  </a:lnTo>
                  <a:lnTo>
                    <a:pt x="211" y="4"/>
                  </a:lnTo>
                  <a:lnTo>
                    <a:pt x="133" y="7"/>
                  </a:lnTo>
                  <a:lnTo>
                    <a:pt x="6" y="13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90" y="1768"/>
              <a:ext cx="253" cy="451"/>
            </a:xfrm>
            <a:custGeom>
              <a:avLst/>
              <a:gdLst>
                <a:gd name="T0" fmla="*/ 47 w 253"/>
                <a:gd name="T1" fmla="*/ 26 h 451"/>
                <a:gd name="T2" fmla="*/ 192 w 253"/>
                <a:gd name="T3" fmla="*/ 0 h 451"/>
                <a:gd name="T4" fmla="*/ 215 w 253"/>
                <a:gd name="T5" fmla="*/ 56 h 451"/>
                <a:gd name="T6" fmla="*/ 245 w 253"/>
                <a:gd name="T7" fmla="*/ 286 h 451"/>
                <a:gd name="T8" fmla="*/ 253 w 253"/>
                <a:gd name="T9" fmla="*/ 317 h 451"/>
                <a:gd name="T10" fmla="*/ 230 w 253"/>
                <a:gd name="T11" fmla="*/ 378 h 451"/>
                <a:gd name="T12" fmla="*/ 230 w 253"/>
                <a:gd name="T13" fmla="*/ 420 h 451"/>
                <a:gd name="T14" fmla="*/ 204 w 253"/>
                <a:gd name="T15" fmla="*/ 415 h 451"/>
                <a:gd name="T16" fmla="*/ 205 w 253"/>
                <a:gd name="T17" fmla="*/ 451 h 451"/>
                <a:gd name="T18" fmla="*/ 178 w 253"/>
                <a:gd name="T19" fmla="*/ 436 h 451"/>
                <a:gd name="T20" fmla="*/ 164 w 253"/>
                <a:gd name="T21" fmla="*/ 441 h 451"/>
                <a:gd name="T22" fmla="*/ 143 w 253"/>
                <a:gd name="T23" fmla="*/ 438 h 451"/>
                <a:gd name="T24" fmla="*/ 128 w 253"/>
                <a:gd name="T25" fmla="*/ 384 h 451"/>
                <a:gd name="T26" fmla="*/ 98 w 253"/>
                <a:gd name="T27" fmla="*/ 367 h 451"/>
                <a:gd name="T28" fmla="*/ 98 w 253"/>
                <a:gd name="T29" fmla="*/ 309 h 451"/>
                <a:gd name="T30" fmla="*/ 69 w 253"/>
                <a:gd name="T31" fmla="*/ 317 h 451"/>
                <a:gd name="T32" fmla="*/ 52 w 253"/>
                <a:gd name="T33" fmla="*/ 274 h 451"/>
                <a:gd name="T34" fmla="*/ 0 w 253"/>
                <a:gd name="T35" fmla="*/ 225 h 451"/>
                <a:gd name="T36" fmla="*/ 38 w 253"/>
                <a:gd name="T37" fmla="*/ 147 h 451"/>
                <a:gd name="T38" fmla="*/ 27 w 253"/>
                <a:gd name="T39" fmla="*/ 111 h 451"/>
                <a:gd name="T40" fmla="*/ 65 w 253"/>
                <a:gd name="T41" fmla="*/ 104 h 451"/>
                <a:gd name="T42" fmla="*/ 69 w 253"/>
                <a:gd name="T43" fmla="*/ 53 h 451"/>
                <a:gd name="T44" fmla="*/ 47 w 253"/>
                <a:gd name="T45" fmla="*/ 26 h 4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3"/>
                <a:gd name="T70" fmla="*/ 0 h 451"/>
                <a:gd name="T71" fmla="*/ 253 w 253"/>
                <a:gd name="T72" fmla="*/ 451 h 4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3" h="451">
                  <a:moveTo>
                    <a:pt x="47" y="26"/>
                  </a:moveTo>
                  <a:lnTo>
                    <a:pt x="192" y="0"/>
                  </a:lnTo>
                  <a:lnTo>
                    <a:pt x="215" y="56"/>
                  </a:lnTo>
                  <a:lnTo>
                    <a:pt x="245" y="286"/>
                  </a:lnTo>
                  <a:lnTo>
                    <a:pt x="253" y="317"/>
                  </a:lnTo>
                  <a:lnTo>
                    <a:pt x="230" y="378"/>
                  </a:lnTo>
                  <a:lnTo>
                    <a:pt x="230" y="420"/>
                  </a:lnTo>
                  <a:lnTo>
                    <a:pt x="204" y="415"/>
                  </a:lnTo>
                  <a:lnTo>
                    <a:pt x="205" y="451"/>
                  </a:lnTo>
                  <a:lnTo>
                    <a:pt x="178" y="436"/>
                  </a:lnTo>
                  <a:lnTo>
                    <a:pt x="164" y="441"/>
                  </a:lnTo>
                  <a:lnTo>
                    <a:pt x="143" y="438"/>
                  </a:lnTo>
                  <a:lnTo>
                    <a:pt x="128" y="384"/>
                  </a:lnTo>
                  <a:lnTo>
                    <a:pt x="98" y="367"/>
                  </a:lnTo>
                  <a:lnTo>
                    <a:pt x="98" y="309"/>
                  </a:lnTo>
                  <a:lnTo>
                    <a:pt x="69" y="317"/>
                  </a:lnTo>
                  <a:lnTo>
                    <a:pt x="52" y="274"/>
                  </a:lnTo>
                  <a:lnTo>
                    <a:pt x="0" y="225"/>
                  </a:lnTo>
                  <a:lnTo>
                    <a:pt x="38" y="147"/>
                  </a:lnTo>
                  <a:lnTo>
                    <a:pt x="27" y="111"/>
                  </a:lnTo>
                  <a:lnTo>
                    <a:pt x="65" y="104"/>
                  </a:lnTo>
                  <a:lnTo>
                    <a:pt x="69" y="53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206" y="1689"/>
              <a:ext cx="92" cy="196"/>
            </a:xfrm>
            <a:custGeom>
              <a:avLst/>
              <a:gdLst>
                <a:gd name="T0" fmla="*/ 17 w 92"/>
                <a:gd name="T1" fmla="*/ 2 h 196"/>
                <a:gd name="T2" fmla="*/ 39 w 92"/>
                <a:gd name="T3" fmla="*/ 0 h 196"/>
                <a:gd name="T4" fmla="*/ 82 w 92"/>
                <a:gd name="T5" fmla="*/ 30 h 196"/>
                <a:gd name="T6" fmla="*/ 76 w 92"/>
                <a:gd name="T7" fmla="*/ 53 h 196"/>
                <a:gd name="T8" fmla="*/ 91 w 92"/>
                <a:gd name="T9" fmla="*/ 69 h 196"/>
                <a:gd name="T10" fmla="*/ 92 w 92"/>
                <a:gd name="T11" fmla="*/ 160 h 196"/>
                <a:gd name="T12" fmla="*/ 77 w 92"/>
                <a:gd name="T13" fmla="*/ 196 h 196"/>
                <a:gd name="T14" fmla="*/ 59 w 92"/>
                <a:gd name="T15" fmla="*/ 183 h 196"/>
                <a:gd name="T16" fmla="*/ 41 w 92"/>
                <a:gd name="T17" fmla="*/ 182 h 196"/>
                <a:gd name="T18" fmla="*/ 9 w 92"/>
                <a:gd name="T19" fmla="*/ 163 h 196"/>
                <a:gd name="T20" fmla="*/ 33 w 92"/>
                <a:gd name="T21" fmla="*/ 105 h 196"/>
                <a:gd name="T22" fmla="*/ 0 w 92"/>
                <a:gd name="T23" fmla="*/ 75 h 196"/>
                <a:gd name="T24" fmla="*/ 17 w 92"/>
                <a:gd name="T25" fmla="*/ 2 h 1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196"/>
                <a:gd name="T41" fmla="*/ 92 w 92"/>
                <a:gd name="T42" fmla="*/ 196 h 1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196">
                  <a:moveTo>
                    <a:pt x="17" y="2"/>
                  </a:moveTo>
                  <a:lnTo>
                    <a:pt x="39" y="0"/>
                  </a:lnTo>
                  <a:lnTo>
                    <a:pt x="82" y="30"/>
                  </a:lnTo>
                  <a:lnTo>
                    <a:pt x="76" y="53"/>
                  </a:lnTo>
                  <a:lnTo>
                    <a:pt x="91" y="69"/>
                  </a:lnTo>
                  <a:lnTo>
                    <a:pt x="92" y="160"/>
                  </a:lnTo>
                  <a:lnTo>
                    <a:pt x="77" y="196"/>
                  </a:lnTo>
                  <a:lnTo>
                    <a:pt x="59" y="183"/>
                  </a:lnTo>
                  <a:lnTo>
                    <a:pt x="41" y="182"/>
                  </a:lnTo>
                  <a:lnTo>
                    <a:pt x="9" y="163"/>
                  </a:lnTo>
                  <a:lnTo>
                    <a:pt x="33" y="105"/>
                  </a:lnTo>
                  <a:lnTo>
                    <a:pt x="0" y="75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77" y="1604"/>
              <a:ext cx="113" cy="93"/>
            </a:xfrm>
            <a:custGeom>
              <a:avLst/>
              <a:gdLst>
                <a:gd name="T0" fmla="*/ 0 w 113"/>
                <a:gd name="T1" fmla="*/ 23 h 93"/>
                <a:gd name="T2" fmla="*/ 87 w 113"/>
                <a:gd name="T3" fmla="*/ 0 h 93"/>
                <a:gd name="T4" fmla="*/ 113 w 113"/>
                <a:gd name="T5" fmla="*/ 42 h 93"/>
                <a:gd name="T6" fmla="*/ 98 w 113"/>
                <a:gd name="T7" fmla="*/ 61 h 93"/>
                <a:gd name="T8" fmla="*/ 70 w 113"/>
                <a:gd name="T9" fmla="*/ 54 h 93"/>
                <a:gd name="T10" fmla="*/ 28 w 113"/>
                <a:gd name="T11" fmla="*/ 93 h 93"/>
                <a:gd name="T12" fmla="*/ 5 w 113"/>
                <a:gd name="T13" fmla="*/ 73 h 93"/>
                <a:gd name="T14" fmla="*/ 0 w 113"/>
                <a:gd name="T15" fmla="*/ 23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93"/>
                <a:gd name="T26" fmla="*/ 113 w 113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93">
                  <a:moveTo>
                    <a:pt x="0" y="23"/>
                  </a:moveTo>
                  <a:lnTo>
                    <a:pt x="87" y="0"/>
                  </a:lnTo>
                  <a:lnTo>
                    <a:pt x="113" y="42"/>
                  </a:lnTo>
                  <a:lnTo>
                    <a:pt x="98" y="61"/>
                  </a:lnTo>
                  <a:lnTo>
                    <a:pt x="70" y="54"/>
                  </a:lnTo>
                  <a:lnTo>
                    <a:pt x="28" y="93"/>
                  </a:lnTo>
                  <a:lnTo>
                    <a:pt x="5" y="7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srgbClr val="FF0000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64" y="1595"/>
              <a:ext cx="57" cy="51"/>
            </a:xfrm>
            <a:custGeom>
              <a:avLst/>
              <a:gdLst>
                <a:gd name="T0" fmla="*/ 0 w 57"/>
                <a:gd name="T1" fmla="*/ 9 h 51"/>
                <a:gd name="T2" fmla="*/ 24 w 57"/>
                <a:gd name="T3" fmla="*/ 0 h 51"/>
                <a:gd name="T4" fmla="*/ 57 w 57"/>
                <a:gd name="T5" fmla="*/ 26 h 51"/>
                <a:gd name="T6" fmla="*/ 50 w 57"/>
                <a:gd name="T7" fmla="*/ 33 h 51"/>
                <a:gd name="T8" fmla="*/ 34 w 57"/>
                <a:gd name="T9" fmla="*/ 33 h 51"/>
                <a:gd name="T10" fmla="*/ 26 w 57"/>
                <a:gd name="T11" fmla="*/ 51 h 51"/>
                <a:gd name="T12" fmla="*/ 0 w 57"/>
                <a:gd name="T13" fmla="*/ 9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51"/>
                <a:gd name="T23" fmla="*/ 57 w 57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51">
                  <a:moveTo>
                    <a:pt x="0" y="9"/>
                  </a:moveTo>
                  <a:lnTo>
                    <a:pt x="24" y="0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34" y="33"/>
                  </a:lnTo>
                  <a:lnTo>
                    <a:pt x="26" y="51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0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Freeform 45"/>
          <p:cNvSpPr>
            <a:spLocks/>
          </p:cNvSpPr>
          <p:nvPr/>
        </p:nvSpPr>
        <p:spPr bwMode="auto">
          <a:xfrm>
            <a:off x="2015705" y="2178822"/>
            <a:ext cx="771111" cy="586115"/>
          </a:xfrm>
          <a:custGeom>
            <a:avLst/>
            <a:gdLst>
              <a:gd name="T0" fmla="*/ 134 w 389"/>
              <a:gd name="T1" fmla="*/ 0 h 307"/>
              <a:gd name="T2" fmla="*/ 245 w 389"/>
              <a:gd name="T3" fmla="*/ 24 h 307"/>
              <a:gd name="T4" fmla="*/ 328 w 389"/>
              <a:gd name="T5" fmla="*/ 39 h 307"/>
              <a:gd name="T6" fmla="*/ 369 w 389"/>
              <a:gd name="T7" fmla="*/ 46 h 307"/>
              <a:gd name="T8" fmla="*/ 411 w 389"/>
              <a:gd name="T9" fmla="*/ 51 h 307"/>
              <a:gd name="T10" fmla="*/ 466 w 389"/>
              <a:gd name="T11" fmla="*/ 59 h 307"/>
              <a:gd name="T12" fmla="*/ 535 w 389"/>
              <a:gd name="T13" fmla="*/ 68 h 307"/>
              <a:gd name="T14" fmla="*/ 489 w 389"/>
              <a:gd name="T15" fmla="*/ 307 h 307"/>
              <a:gd name="T16" fmla="*/ 282 w 389"/>
              <a:gd name="T17" fmla="*/ 273 h 307"/>
              <a:gd name="T18" fmla="*/ 255 w 389"/>
              <a:gd name="T19" fmla="*/ 288 h 307"/>
              <a:gd name="T20" fmla="*/ 216 w 389"/>
              <a:gd name="T21" fmla="*/ 265 h 307"/>
              <a:gd name="T22" fmla="*/ 184 w 389"/>
              <a:gd name="T23" fmla="*/ 288 h 307"/>
              <a:gd name="T24" fmla="*/ 154 w 389"/>
              <a:gd name="T25" fmla="*/ 268 h 307"/>
              <a:gd name="T26" fmla="*/ 68 w 389"/>
              <a:gd name="T27" fmla="*/ 265 h 307"/>
              <a:gd name="T28" fmla="*/ 81 w 389"/>
              <a:gd name="T29" fmla="*/ 226 h 307"/>
              <a:gd name="T30" fmla="*/ 18 w 389"/>
              <a:gd name="T31" fmla="*/ 222 h 307"/>
              <a:gd name="T32" fmla="*/ 13 w 389"/>
              <a:gd name="T33" fmla="*/ 200 h 307"/>
              <a:gd name="T34" fmla="*/ 25 w 389"/>
              <a:gd name="T35" fmla="*/ 177 h 307"/>
              <a:gd name="T36" fmla="*/ 11 w 389"/>
              <a:gd name="T37" fmla="*/ 155 h 307"/>
              <a:gd name="T38" fmla="*/ 12 w 389"/>
              <a:gd name="T39" fmla="*/ 96 h 307"/>
              <a:gd name="T40" fmla="*/ 0 w 389"/>
              <a:gd name="T41" fmla="*/ 50 h 307"/>
              <a:gd name="T42" fmla="*/ 5 w 389"/>
              <a:gd name="T43" fmla="*/ 32 h 307"/>
              <a:gd name="T44" fmla="*/ 34 w 389"/>
              <a:gd name="T45" fmla="*/ 39 h 307"/>
              <a:gd name="T46" fmla="*/ 63 w 389"/>
              <a:gd name="T47" fmla="*/ 66 h 307"/>
              <a:gd name="T48" fmla="*/ 115 w 389"/>
              <a:gd name="T49" fmla="*/ 72 h 307"/>
              <a:gd name="T50" fmla="*/ 129 w 389"/>
              <a:gd name="T51" fmla="*/ 94 h 307"/>
              <a:gd name="T52" fmla="*/ 103 w 389"/>
              <a:gd name="T53" fmla="*/ 94 h 307"/>
              <a:gd name="T54" fmla="*/ 100 w 389"/>
              <a:gd name="T55" fmla="*/ 113 h 307"/>
              <a:gd name="T56" fmla="*/ 115 w 389"/>
              <a:gd name="T57" fmla="*/ 115 h 307"/>
              <a:gd name="T58" fmla="*/ 120 w 389"/>
              <a:gd name="T59" fmla="*/ 134 h 307"/>
              <a:gd name="T60" fmla="*/ 89 w 389"/>
              <a:gd name="T61" fmla="*/ 148 h 307"/>
              <a:gd name="T62" fmla="*/ 89 w 389"/>
              <a:gd name="T63" fmla="*/ 161 h 307"/>
              <a:gd name="T64" fmla="*/ 124 w 389"/>
              <a:gd name="T65" fmla="*/ 161 h 307"/>
              <a:gd name="T66" fmla="*/ 134 w 389"/>
              <a:gd name="T67" fmla="*/ 128 h 307"/>
              <a:gd name="T68" fmla="*/ 162 w 389"/>
              <a:gd name="T69" fmla="*/ 108 h 307"/>
              <a:gd name="T70" fmla="*/ 129 w 389"/>
              <a:gd name="T71" fmla="*/ 57 h 307"/>
              <a:gd name="T72" fmla="*/ 150 w 389"/>
              <a:gd name="T73" fmla="*/ 40 h 307"/>
              <a:gd name="T74" fmla="*/ 134 w 389"/>
              <a:gd name="T75" fmla="*/ 0 h 3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89"/>
              <a:gd name="T115" fmla="*/ 0 h 307"/>
              <a:gd name="T116" fmla="*/ 389 w 389"/>
              <a:gd name="T117" fmla="*/ 307 h 3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89" h="307">
                <a:moveTo>
                  <a:pt x="98" y="0"/>
                </a:moveTo>
                <a:lnTo>
                  <a:pt x="178" y="24"/>
                </a:lnTo>
                <a:lnTo>
                  <a:pt x="239" y="39"/>
                </a:lnTo>
                <a:lnTo>
                  <a:pt x="269" y="46"/>
                </a:lnTo>
                <a:lnTo>
                  <a:pt x="299" y="51"/>
                </a:lnTo>
                <a:lnTo>
                  <a:pt x="340" y="59"/>
                </a:lnTo>
                <a:lnTo>
                  <a:pt x="389" y="68"/>
                </a:lnTo>
                <a:lnTo>
                  <a:pt x="357" y="307"/>
                </a:lnTo>
                <a:lnTo>
                  <a:pt x="206" y="273"/>
                </a:lnTo>
                <a:lnTo>
                  <a:pt x="186" y="288"/>
                </a:lnTo>
                <a:lnTo>
                  <a:pt x="158" y="265"/>
                </a:lnTo>
                <a:lnTo>
                  <a:pt x="134" y="288"/>
                </a:lnTo>
                <a:lnTo>
                  <a:pt x="112" y="268"/>
                </a:lnTo>
                <a:lnTo>
                  <a:pt x="50" y="265"/>
                </a:lnTo>
                <a:lnTo>
                  <a:pt x="59" y="226"/>
                </a:lnTo>
                <a:lnTo>
                  <a:pt x="14" y="222"/>
                </a:lnTo>
                <a:lnTo>
                  <a:pt x="9" y="200"/>
                </a:lnTo>
                <a:lnTo>
                  <a:pt x="18" y="177"/>
                </a:lnTo>
                <a:lnTo>
                  <a:pt x="7" y="155"/>
                </a:lnTo>
                <a:lnTo>
                  <a:pt x="8" y="96"/>
                </a:lnTo>
                <a:lnTo>
                  <a:pt x="0" y="50"/>
                </a:lnTo>
                <a:lnTo>
                  <a:pt x="5" y="32"/>
                </a:lnTo>
                <a:lnTo>
                  <a:pt x="25" y="39"/>
                </a:lnTo>
                <a:lnTo>
                  <a:pt x="46" y="66"/>
                </a:lnTo>
                <a:lnTo>
                  <a:pt x="84" y="72"/>
                </a:lnTo>
                <a:lnTo>
                  <a:pt x="94" y="94"/>
                </a:lnTo>
                <a:lnTo>
                  <a:pt x="75" y="94"/>
                </a:lnTo>
                <a:lnTo>
                  <a:pt x="73" y="113"/>
                </a:lnTo>
                <a:lnTo>
                  <a:pt x="84" y="115"/>
                </a:lnTo>
                <a:lnTo>
                  <a:pt x="88" y="134"/>
                </a:lnTo>
                <a:lnTo>
                  <a:pt x="65" y="148"/>
                </a:lnTo>
                <a:lnTo>
                  <a:pt x="65" y="161"/>
                </a:lnTo>
                <a:lnTo>
                  <a:pt x="91" y="161"/>
                </a:lnTo>
                <a:lnTo>
                  <a:pt x="98" y="128"/>
                </a:lnTo>
                <a:lnTo>
                  <a:pt x="118" y="108"/>
                </a:lnTo>
                <a:lnTo>
                  <a:pt x="94" y="57"/>
                </a:lnTo>
                <a:lnTo>
                  <a:pt x="109" y="40"/>
                </a:lnTo>
                <a:lnTo>
                  <a:pt x="98" y="0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1832027" y="2602481"/>
            <a:ext cx="964717" cy="762906"/>
          </a:xfrm>
          <a:custGeom>
            <a:avLst/>
            <a:gdLst>
              <a:gd name="T0" fmla="*/ 147 w 485"/>
              <a:gd name="T1" fmla="*/ 0 h 399"/>
              <a:gd name="T2" fmla="*/ 127 w 485"/>
              <a:gd name="T3" fmla="*/ 9 h 399"/>
              <a:gd name="T4" fmla="*/ 115 w 485"/>
              <a:gd name="T5" fmla="*/ 44 h 399"/>
              <a:gd name="T6" fmla="*/ 102 w 485"/>
              <a:gd name="T7" fmla="*/ 73 h 399"/>
              <a:gd name="T8" fmla="*/ 94 w 485"/>
              <a:gd name="T9" fmla="*/ 97 h 399"/>
              <a:gd name="T10" fmla="*/ 81 w 485"/>
              <a:gd name="T11" fmla="*/ 123 h 399"/>
              <a:gd name="T12" fmla="*/ 67 w 485"/>
              <a:gd name="T13" fmla="*/ 149 h 399"/>
              <a:gd name="T14" fmla="*/ 50 w 485"/>
              <a:gd name="T15" fmla="*/ 177 h 399"/>
              <a:gd name="T16" fmla="*/ 26 w 485"/>
              <a:gd name="T17" fmla="*/ 210 h 399"/>
              <a:gd name="T18" fmla="*/ 0 w 485"/>
              <a:gd name="T19" fmla="*/ 241 h 399"/>
              <a:gd name="T20" fmla="*/ 0 w 485"/>
              <a:gd name="T21" fmla="*/ 311 h 399"/>
              <a:gd name="T22" fmla="*/ 376 w 485"/>
              <a:gd name="T23" fmla="*/ 371 h 399"/>
              <a:gd name="T24" fmla="*/ 552 w 485"/>
              <a:gd name="T25" fmla="*/ 399 h 399"/>
              <a:gd name="T26" fmla="*/ 587 w 485"/>
              <a:gd name="T27" fmla="*/ 260 h 399"/>
              <a:gd name="T28" fmla="*/ 610 w 485"/>
              <a:gd name="T29" fmla="*/ 249 h 399"/>
              <a:gd name="T30" fmla="*/ 588 w 485"/>
              <a:gd name="T31" fmla="*/ 218 h 399"/>
              <a:gd name="T32" fmla="*/ 600 w 485"/>
              <a:gd name="T33" fmla="*/ 186 h 399"/>
              <a:gd name="T34" fmla="*/ 670 w 485"/>
              <a:gd name="T35" fmla="*/ 133 h 399"/>
              <a:gd name="T36" fmla="*/ 621 w 485"/>
              <a:gd name="T37" fmla="*/ 85 h 399"/>
              <a:gd name="T38" fmla="*/ 412 w 485"/>
              <a:gd name="T39" fmla="*/ 51 h 399"/>
              <a:gd name="T40" fmla="*/ 386 w 485"/>
              <a:gd name="T41" fmla="*/ 65 h 399"/>
              <a:gd name="T42" fmla="*/ 346 w 485"/>
              <a:gd name="T43" fmla="*/ 42 h 399"/>
              <a:gd name="T44" fmla="*/ 312 w 485"/>
              <a:gd name="T45" fmla="*/ 66 h 399"/>
              <a:gd name="T46" fmla="*/ 281 w 485"/>
              <a:gd name="T47" fmla="*/ 42 h 399"/>
              <a:gd name="T48" fmla="*/ 197 w 485"/>
              <a:gd name="T49" fmla="*/ 43 h 399"/>
              <a:gd name="T50" fmla="*/ 209 w 485"/>
              <a:gd name="T51" fmla="*/ 4 h 399"/>
              <a:gd name="T52" fmla="*/ 147 w 485"/>
              <a:gd name="T53" fmla="*/ 0 h 3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85"/>
              <a:gd name="T82" fmla="*/ 0 h 399"/>
              <a:gd name="T83" fmla="*/ 485 w 485"/>
              <a:gd name="T84" fmla="*/ 399 h 39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85" h="399">
                <a:moveTo>
                  <a:pt x="106" y="0"/>
                </a:moveTo>
                <a:lnTo>
                  <a:pt x="92" y="9"/>
                </a:lnTo>
                <a:lnTo>
                  <a:pt x="83" y="44"/>
                </a:lnTo>
                <a:lnTo>
                  <a:pt x="74" y="73"/>
                </a:lnTo>
                <a:lnTo>
                  <a:pt x="68" y="97"/>
                </a:lnTo>
                <a:lnTo>
                  <a:pt x="59" y="123"/>
                </a:lnTo>
                <a:lnTo>
                  <a:pt x="49" y="149"/>
                </a:lnTo>
                <a:lnTo>
                  <a:pt x="36" y="177"/>
                </a:lnTo>
                <a:lnTo>
                  <a:pt x="18" y="210"/>
                </a:lnTo>
                <a:lnTo>
                  <a:pt x="0" y="241"/>
                </a:lnTo>
                <a:lnTo>
                  <a:pt x="0" y="311"/>
                </a:lnTo>
                <a:lnTo>
                  <a:pt x="272" y="371"/>
                </a:lnTo>
                <a:lnTo>
                  <a:pt x="398" y="399"/>
                </a:lnTo>
                <a:lnTo>
                  <a:pt x="424" y="260"/>
                </a:lnTo>
                <a:lnTo>
                  <a:pt x="441" y="249"/>
                </a:lnTo>
                <a:lnTo>
                  <a:pt x="425" y="218"/>
                </a:lnTo>
                <a:lnTo>
                  <a:pt x="433" y="186"/>
                </a:lnTo>
                <a:lnTo>
                  <a:pt x="485" y="133"/>
                </a:lnTo>
                <a:lnTo>
                  <a:pt x="449" y="85"/>
                </a:lnTo>
                <a:lnTo>
                  <a:pt x="298" y="51"/>
                </a:lnTo>
                <a:lnTo>
                  <a:pt x="278" y="65"/>
                </a:lnTo>
                <a:lnTo>
                  <a:pt x="250" y="42"/>
                </a:lnTo>
                <a:lnTo>
                  <a:pt x="226" y="66"/>
                </a:lnTo>
                <a:lnTo>
                  <a:pt x="203" y="42"/>
                </a:lnTo>
                <a:lnTo>
                  <a:pt x="143" y="43"/>
                </a:lnTo>
                <a:lnTo>
                  <a:pt x="151" y="4"/>
                </a:lnTo>
                <a:lnTo>
                  <a:pt x="106" y="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1752600" y="3193376"/>
            <a:ext cx="1017668" cy="1624559"/>
          </a:xfrm>
          <a:custGeom>
            <a:avLst/>
            <a:gdLst>
              <a:gd name="T0" fmla="*/ 55 w 512"/>
              <a:gd name="T1" fmla="*/ 0 h 850"/>
              <a:gd name="T2" fmla="*/ 379 w 512"/>
              <a:gd name="T3" fmla="*/ 50 h 850"/>
              <a:gd name="T4" fmla="*/ 308 w 512"/>
              <a:gd name="T5" fmla="*/ 300 h 850"/>
              <a:gd name="T6" fmla="*/ 673 w 512"/>
              <a:gd name="T7" fmla="*/ 681 h 850"/>
              <a:gd name="T8" fmla="*/ 708 w 512"/>
              <a:gd name="T9" fmla="*/ 730 h 850"/>
              <a:gd name="T10" fmla="*/ 672 w 512"/>
              <a:gd name="T11" fmla="*/ 753 h 850"/>
              <a:gd name="T12" fmla="*/ 651 w 512"/>
              <a:gd name="T13" fmla="*/ 795 h 850"/>
              <a:gd name="T14" fmla="*/ 628 w 512"/>
              <a:gd name="T15" fmla="*/ 820 h 850"/>
              <a:gd name="T16" fmla="*/ 653 w 512"/>
              <a:gd name="T17" fmla="*/ 842 h 850"/>
              <a:gd name="T18" fmla="*/ 612 w 512"/>
              <a:gd name="T19" fmla="*/ 850 h 850"/>
              <a:gd name="T20" fmla="*/ 398 w 512"/>
              <a:gd name="T21" fmla="*/ 844 h 850"/>
              <a:gd name="T22" fmla="*/ 384 w 512"/>
              <a:gd name="T23" fmla="*/ 794 h 850"/>
              <a:gd name="T24" fmla="*/ 348 w 512"/>
              <a:gd name="T25" fmla="*/ 758 h 850"/>
              <a:gd name="T26" fmla="*/ 320 w 512"/>
              <a:gd name="T27" fmla="*/ 745 h 850"/>
              <a:gd name="T28" fmla="*/ 313 w 512"/>
              <a:gd name="T29" fmla="*/ 719 h 850"/>
              <a:gd name="T30" fmla="*/ 291 w 512"/>
              <a:gd name="T31" fmla="*/ 705 h 850"/>
              <a:gd name="T32" fmla="*/ 268 w 512"/>
              <a:gd name="T33" fmla="*/ 687 h 850"/>
              <a:gd name="T34" fmla="*/ 260 w 512"/>
              <a:gd name="T35" fmla="*/ 667 h 850"/>
              <a:gd name="T36" fmla="*/ 240 w 512"/>
              <a:gd name="T37" fmla="*/ 654 h 850"/>
              <a:gd name="T38" fmla="*/ 207 w 512"/>
              <a:gd name="T39" fmla="*/ 661 h 850"/>
              <a:gd name="T40" fmla="*/ 168 w 512"/>
              <a:gd name="T41" fmla="*/ 651 h 850"/>
              <a:gd name="T42" fmla="*/ 168 w 512"/>
              <a:gd name="T43" fmla="*/ 640 h 850"/>
              <a:gd name="T44" fmla="*/ 167 w 512"/>
              <a:gd name="T45" fmla="*/ 617 h 850"/>
              <a:gd name="T46" fmla="*/ 152 w 512"/>
              <a:gd name="T47" fmla="*/ 591 h 850"/>
              <a:gd name="T48" fmla="*/ 151 w 512"/>
              <a:gd name="T49" fmla="*/ 570 h 850"/>
              <a:gd name="T50" fmla="*/ 134 w 512"/>
              <a:gd name="T51" fmla="*/ 551 h 850"/>
              <a:gd name="T52" fmla="*/ 138 w 512"/>
              <a:gd name="T53" fmla="*/ 533 h 850"/>
              <a:gd name="T54" fmla="*/ 92 w 512"/>
              <a:gd name="T55" fmla="*/ 490 h 850"/>
              <a:gd name="T56" fmla="*/ 92 w 512"/>
              <a:gd name="T57" fmla="*/ 465 h 850"/>
              <a:gd name="T58" fmla="*/ 115 w 512"/>
              <a:gd name="T59" fmla="*/ 456 h 850"/>
              <a:gd name="T60" fmla="*/ 115 w 512"/>
              <a:gd name="T61" fmla="*/ 440 h 850"/>
              <a:gd name="T62" fmla="*/ 92 w 512"/>
              <a:gd name="T63" fmla="*/ 436 h 850"/>
              <a:gd name="T64" fmla="*/ 80 w 512"/>
              <a:gd name="T65" fmla="*/ 412 h 850"/>
              <a:gd name="T66" fmla="*/ 69 w 512"/>
              <a:gd name="T67" fmla="*/ 371 h 850"/>
              <a:gd name="T68" fmla="*/ 103 w 512"/>
              <a:gd name="T69" fmla="*/ 393 h 850"/>
              <a:gd name="T70" fmla="*/ 89 w 512"/>
              <a:gd name="T71" fmla="*/ 364 h 850"/>
              <a:gd name="T72" fmla="*/ 115 w 512"/>
              <a:gd name="T73" fmla="*/ 364 h 850"/>
              <a:gd name="T74" fmla="*/ 115 w 512"/>
              <a:gd name="T75" fmla="*/ 343 h 850"/>
              <a:gd name="T76" fmla="*/ 89 w 512"/>
              <a:gd name="T77" fmla="*/ 329 h 850"/>
              <a:gd name="T78" fmla="*/ 78 w 512"/>
              <a:gd name="T79" fmla="*/ 349 h 850"/>
              <a:gd name="T80" fmla="*/ 55 w 512"/>
              <a:gd name="T81" fmla="*/ 342 h 850"/>
              <a:gd name="T82" fmla="*/ 11 w 512"/>
              <a:gd name="T83" fmla="*/ 246 h 850"/>
              <a:gd name="T84" fmla="*/ 22 w 512"/>
              <a:gd name="T85" fmla="*/ 178 h 850"/>
              <a:gd name="T86" fmla="*/ 0 w 512"/>
              <a:gd name="T87" fmla="*/ 139 h 850"/>
              <a:gd name="T88" fmla="*/ 12 w 512"/>
              <a:gd name="T89" fmla="*/ 110 h 850"/>
              <a:gd name="T90" fmla="*/ 33 w 512"/>
              <a:gd name="T91" fmla="*/ 104 h 850"/>
              <a:gd name="T92" fmla="*/ 55 w 512"/>
              <a:gd name="T93" fmla="*/ 57 h 850"/>
              <a:gd name="T94" fmla="*/ 55 w 512"/>
              <a:gd name="T95" fmla="*/ 0 h 8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2"/>
              <a:gd name="T145" fmla="*/ 0 h 850"/>
              <a:gd name="T146" fmla="*/ 512 w 512"/>
              <a:gd name="T147" fmla="*/ 850 h 85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2" h="850">
                <a:moveTo>
                  <a:pt x="40" y="0"/>
                </a:moveTo>
                <a:lnTo>
                  <a:pt x="275" y="50"/>
                </a:lnTo>
                <a:lnTo>
                  <a:pt x="223" y="300"/>
                </a:lnTo>
                <a:lnTo>
                  <a:pt x="488" y="681"/>
                </a:lnTo>
                <a:lnTo>
                  <a:pt x="512" y="730"/>
                </a:lnTo>
                <a:lnTo>
                  <a:pt x="487" y="753"/>
                </a:lnTo>
                <a:lnTo>
                  <a:pt x="471" y="795"/>
                </a:lnTo>
                <a:lnTo>
                  <a:pt x="455" y="820"/>
                </a:lnTo>
                <a:lnTo>
                  <a:pt x="472" y="842"/>
                </a:lnTo>
                <a:lnTo>
                  <a:pt x="444" y="850"/>
                </a:lnTo>
                <a:lnTo>
                  <a:pt x="289" y="844"/>
                </a:lnTo>
                <a:lnTo>
                  <a:pt x="279" y="794"/>
                </a:lnTo>
                <a:lnTo>
                  <a:pt x="252" y="758"/>
                </a:lnTo>
                <a:lnTo>
                  <a:pt x="232" y="745"/>
                </a:lnTo>
                <a:lnTo>
                  <a:pt x="227" y="719"/>
                </a:lnTo>
                <a:lnTo>
                  <a:pt x="210" y="705"/>
                </a:lnTo>
                <a:lnTo>
                  <a:pt x="194" y="687"/>
                </a:lnTo>
                <a:lnTo>
                  <a:pt x="188" y="667"/>
                </a:lnTo>
                <a:lnTo>
                  <a:pt x="173" y="654"/>
                </a:lnTo>
                <a:lnTo>
                  <a:pt x="149" y="661"/>
                </a:lnTo>
                <a:lnTo>
                  <a:pt x="122" y="651"/>
                </a:lnTo>
                <a:lnTo>
                  <a:pt x="122" y="640"/>
                </a:lnTo>
                <a:lnTo>
                  <a:pt x="121" y="617"/>
                </a:lnTo>
                <a:lnTo>
                  <a:pt x="110" y="591"/>
                </a:lnTo>
                <a:lnTo>
                  <a:pt x="109" y="570"/>
                </a:lnTo>
                <a:lnTo>
                  <a:pt x="97" y="551"/>
                </a:lnTo>
                <a:lnTo>
                  <a:pt x="100" y="533"/>
                </a:lnTo>
                <a:lnTo>
                  <a:pt x="66" y="490"/>
                </a:lnTo>
                <a:lnTo>
                  <a:pt x="66" y="465"/>
                </a:lnTo>
                <a:lnTo>
                  <a:pt x="83" y="456"/>
                </a:lnTo>
                <a:lnTo>
                  <a:pt x="83" y="440"/>
                </a:lnTo>
                <a:lnTo>
                  <a:pt x="66" y="436"/>
                </a:lnTo>
                <a:lnTo>
                  <a:pt x="58" y="412"/>
                </a:lnTo>
                <a:lnTo>
                  <a:pt x="50" y="371"/>
                </a:lnTo>
                <a:lnTo>
                  <a:pt x="75" y="393"/>
                </a:lnTo>
                <a:lnTo>
                  <a:pt x="65" y="364"/>
                </a:lnTo>
                <a:lnTo>
                  <a:pt x="83" y="364"/>
                </a:lnTo>
                <a:lnTo>
                  <a:pt x="83" y="343"/>
                </a:lnTo>
                <a:lnTo>
                  <a:pt x="65" y="329"/>
                </a:lnTo>
                <a:lnTo>
                  <a:pt x="56" y="349"/>
                </a:lnTo>
                <a:lnTo>
                  <a:pt x="40" y="342"/>
                </a:lnTo>
                <a:lnTo>
                  <a:pt x="7" y="246"/>
                </a:lnTo>
                <a:lnTo>
                  <a:pt x="16" y="178"/>
                </a:lnTo>
                <a:lnTo>
                  <a:pt x="0" y="139"/>
                </a:lnTo>
                <a:lnTo>
                  <a:pt x="8" y="110"/>
                </a:lnTo>
                <a:lnTo>
                  <a:pt x="24" y="104"/>
                </a:lnTo>
                <a:lnTo>
                  <a:pt x="40" y="57"/>
                </a:lnTo>
                <a:lnTo>
                  <a:pt x="40" y="0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2619687" y="2306238"/>
            <a:ext cx="694993" cy="1162675"/>
          </a:xfrm>
          <a:custGeom>
            <a:avLst/>
            <a:gdLst>
              <a:gd name="T0" fmla="*/ 117 w 349"/>
              <a:gd name="T1" fmla="*/ 0 h 608"/>
              <a:gd name="T2" fmla="*/ 72 w 349"/>
              <a:gd name="T3" fmla="*/ 238 h 608"/>
              <a:gd name="T4" fmla="*/ 118 w 349"/>
              <a:gd name="T5" fmla="*/ 288 h 608"/>
              <a:gd name="T6" fmla="*/ 47 w 349"/>
              <a:gd name="T7" fmla="*/ 341 h 608"/>
              <a:gd name="T8" fmla="*/ 37 w 349"/>
              <a:gd name="T9" fmla="*/ 378 h 608"/>
              <a:gd name="T10" fmla="*/ 58 w 349"/>
              <a:gd name="T11" fmla="*/ 404 h 608"/>
              <a:gd name="T12" fmla="*/ 37 w 349"/>
              <a:gd name="T13" fmla="*/ 416 h 608"/>
              <a:gd name="T14" fmla="*/ 0 w 349"/>
              <a:gd name="T15" fmla="*/ 554 h 608"/>
              <a:gd name="T16" fmla="*/ 230 w 349"/>
              <a:gd name="T17" fmla="*/ 586 h 608"/>
              <a:gd name="T18" fmla="*/ 451 w 349"/>
              <a:gd name="T19" fmla="*/ 608 h 608"/>
              <a:gd name="T20" fmla="*/ 472 w 349"/>
              <a:gd name="T21" fmla="*/ 482 h 608"/>
              <a:gd name="T22" fmla="*/ 485 w 349"/>
              <a:gd name="T23" fmla="*/ 413 h 608"/>
              <a:gd name="T24" fmla="*/ 464 w 349"/>
              <a:gd name="T25" fmla="*/ 388 h 608"/>
              <a:gd name="T26" fmla="*/ 414 w 349"/>
              <a:gd name="T27" fmla="*/ 395 h 608"/>
              <a:gd name="T28" fmla="*/ 346 w 349"/>
              <a:gd name="T29" fmla="*/ 401 h 608"/>
              <a:gd name="T30" fmla="*/ 338 w 349"/>
              <a:gd name="T31" fmla="*/ 345 h 608"/>
              <a:gd name="T32" fmla="*/ 257 w 349"/>
              <a:gd name="T33" fmla="*/ 299 h 608"/>
              <a:gd name="T34" fmla="*/ 268 w 349"/>
              <a:gd name="T35" fmla="*/ 270 h 608"/>
              <a:gd name="T36" fmla="*/ 275 w 349"/>
              <a:gd name="T37" fmla="*/ 218 h 608"/>
              <a:gd name="T38" fmla="*/ 175 w 349"/>
              <a:gd name="T39" fmla="*/ 106 h 608"/>
              <a:gd name="T40" fmla="*/ 188 w 349"/>
              <a:gd name="T41" fmla="*/ 7 h 608"/>
              <a:gd name="T42" fmla="*/ 117 w 349"/>
              <a:gd name="T43" fmla="*/ 0 h 60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9"/>
              <a:gd name="T67" fmla="*/ 0 h 608"/>
              <a:gd name="T68" fmla="*/ 349 w 349"/>
              <a:gd name="T69" fmla="*/ 608 h 60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9" h="608">
                <a:moveTo>
                  <a:pt x="84" y="0"/>
                </a:moveTo>
                <a:lnTo>
                  <a:pt x="52" y="238"/>
                </a:lnTo>
                <a:lnTo>
                  <a:pt x="85" y="288"/>
                </a:lnTo>
                <a:lnTo>
                  <a:pt x="34" y="341"/>
                </a:lnTo>
                <a:lnTo>
                  <a:pt x="27" y="378"/>
                </a:lnTo>
                <a:lnTo>
                  <a:pt x="41" y="404"/>
                </a:lnTo>
                <a:lnTo>
                  <a:pt x="27" y="416"/>
                </a:lnTo>
                <a:lnTo>
                  <a:pt x="0" y="554"/>
                </a:lnTo>
                <a:lnTo>
                  <a:pt x="166" y="586"/>
                </a:lnTo>
                <a:lnTo>
                  <a:pt x="324" y="608"/>
                </a:lnTo>
                <a:lnTo>
                  <a:pt x="340" y="482"/>
                </a:lnTo>
                <a:lnTo>
                  <a:pt x="349" y="413"/>
                </a:lnTo>
                <a:lnTo>
                  <a:pt x="333" y="388"/>
                </a:lnTo>
                <a:lnTo>
                  <a:pt x="297" y="395"/>
                </a:lnTo>
                <a:lnTo>
                  <a:pt x="250" y="401"/>
                </a:lnTo>
                <a:lnTo>
                  <a:pt x="242" y="345"/>
                </a:lnTo>
                <a:lnTo>
                  <a:pt x="185" y="299"/>
                </a:lnTo>
                <a:lnTo>
                  <a:pt x="192" y="270"/>
                </a:lnTo>
                <a:lnTo>
                  <a:pt x="198" y="218"/>
                </a:lnTo>
                <a:lnTo>
                  <a:pt x="125" y="106"/>
                </a:lnTo>
                <a:lnTo>
                  <a:pt x="134" y="7"/>
                </a:lnTo>
                <a:lnTo>
                  <a:pt x="84" y="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545276" y="4531248"/>
            <a:ext cx="416996" cy="753349"/>
          </a:xfrm>
          <a:custGeom>
            <a:avLst/>
            <a:gdLst>
              <a:gd name="T0" fmla="*/ 81 w 210"/>
              <a:gd name="T1" fmla="*/ 13 h 394"/>
              <a:gd name="T2" fmla="*/ 37 w 210"/>
              <a:gd name="T3" fmla="*/ 80 h 394"/>
              <a:gd name="T4" fmla="*/ 0 w 210"/>
              <a:gd name="T5" fmla="*/ 124 h 394"/>
              <a:gd name="T6" fmla="*/ 13 w 210"/>
              <a:gd name="T7" fmla="*/ 175 h 394"/>
              <a:gd name="T8" fmla="*/ 57 w 210"/>
              <a:gd name="T9" fmla="*/ 246 h 394"/>
              <a:gd name="T10" fmla="*/ 23 w 210"/>
              <a:gd name="T11" fmla="*/ 318 h 394"/>
              <a:gd name="T12" fmla="*/ 6 w 210"/>
              <a:gd name="T13" fmla="*/ 355 h 394"/>
              <a:gd name="T14" fmla="*/ 174 w 210"/>
              <a:gd name="T15" fmla="*/ 340 h 394"/>
              <a:gd name="T16" fmla="*/ 184 w 210"/>
              <a:gd name="T17" fmla="*/ 388 h 394"/>
              <a:gd name="T18" fmla="*/ 217 w 210"/>
              <a:gd name="T19" fmla="*/ 394 h 394"/>
              <a:gd name="T20" fmla="*/ 225 w 210"/>
              <a:gd name="T21" fmla="*/ 369 h 394"/>
              <a:gd name="T22" fmla="*/ 286 w 210"/>
              <a:gd name="T23" fmla="*/ 362 h 394"/>
              <a:gd name="T24" fmla="*/ 272 w 210"/>
              <a:gd name="T25" fmla="*/ 282 h 394"/>
              <a:gd name="T26" fmla="*/ 270 w 210"/>
              <a:gd name="T27" fmla="*/ 0 h 394"/>
              <a:gd name="T28" fmla="*/ 81 w 210"/>
              <a:gd name="T29" fmla="*/ 13 h 39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0"/>
              <a:gd name="T46" fmla="*/ 0 h 394"/>
              <a:gd name="T47" fmla="*/ 210 w 210"/>
              <a:gd name="T48" fmla="*/ 394 h 39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0" h="394">
                <a:moveTo>
                  <a:pt x="59" y="13"/>
                </a:moveTo>
                <a:lnTo>
                  <a:pt x="27" y="80"/>
                </a:lnTo>
                <a:lnTo>
                  <a:pt x="0" y="124"/>
                </a:lnTo>
                <a:lnTo>
                  <a:pt x="9" y="175"/>
                </a:lnTo>
                <a:lnTo>
                  <a:pt x="42" y="246"/>
                </a:lnTo>
                <a:lnTo>
                  <a:pt x="17" y="318"/>
                </a:lnTo>
                <a:lnTo>
                  <a:pt x="6" y="355"/>
                </a:lnTo>
                <a:lnTo>
                  <a:pt x="128" y="340"/>
                </a:lnTo>
                <a:lnTo>
                  <a:pt x="134" y="388"/>
                </a:lnTo>
                <a:lnTo>
                  <a:pt x="159" y="394"/>
                </a:lnTo>
                <a:lnTo>
                  <a:pt x="165" y="369"/>
                </a:lnTo>
                <a:lnTo>
                  <a:pt x="210" y="362"/>
                </a:lnTo>
                <a:lnTo>
                  <a:pt x="200" y="282"/>
                </a:lnTo>
                <a:lnTo>
                  <a:pt x="198" y="0"/>
                </a:lnTo>
                <a:lnTo>
                  <a:pt x="59" y="13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935796" y="4494615"/>
            <a:ext cx="471603" cy="761313"/>
          </a:xfrm>
          <a:custGeom>
            <a:avLst/>
            <a:gdLst>
              <a:gd name="T0" fmla="*/ 0 w 237"/>
              <a:gd name="T1" fmla="*/ 20 h 398"/>
              <a:gd name="T2" fmla="*/ 213 w 237"/>
              <a:gd name="T3" fmla="*/ 0 h 398"/>
              <a:gd name="T4" fmla="*/ 281 w 237"/>
              <a:gd name="T5" fmla="*/ 184 h 398"/>
              <a:gd name="T6" fmla="*/ 329 w 237"/>
              <a:gd name="T7" fmla="*/ 213 h 398"/>
              <a:gd name="T8" fmla="*/ 291 w 237"/>
              <a:gd name="T9" fmla="*/ 267 h 398"/>
              <a:gd name="T10" fmla="*/ 326 w 237"/>
              <a:gd name="T11" fmla="*/ 319 h 398"/>
              <a:gd name="T12" fmla="*/ 110 w 237"/>
              <a:gd name="T13" fmla="*/ 338 h 398"/>
              <a:gd name="T14" fmla="*/ 117 w 237"/>
              <a:gd name="T15" fmla="*/ 383 h 398"/>
              <a:gd name="T16" fmla="*/ 86 w 237"/>
              <a:gd name="T17" fmla="*/ 398 h 398"/>
              <a:gd name="T18" fmla="*/ 61 w 237"/>
              <a:gd name="T19" fmla="*/ 341 h 398"/>
              <a:gd name="T20" fmla="*/ 46 w 237"/>
              <a:gd name="T21" fmla="*/ 387 h 398"/>
              <a:gd name="T22" fmla="*/ 17 w 237"/>
              <a:gd name="T23" fmla="*/ 383 h 398"/>
              <a:gd name="T24" fmla="*/ 11 w 237"/>
              <a:gd name="T25" fmla="*/ 337 h 398"/>
              <a:gd name="T26" fmla="*/ 1 w 237"/>
              <a:gd name="T27" fmla="*/ 297 h 398"/>
              <a:gd name="T28" fmla="*/ 0 w 237"/>
              <a:gd name="T29" fmla="*/ 20 h 39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7"/>
              <a:gd name="T46" fmla="*/ 0 h 398"/>
              <a:gd name="T47" fmla="*/ 237 w 237"/>
              <a:gd name="T48" fmla="*/ 398 h 39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7" h="398">
                <a:moveTo>
                  <a:pt x="0" y="20"/>
                </a:moveTo>
                <a:lnTo>
                  <a:pt x="154" y="0"/>
                </a:lnTo>
                <a:lnTo>
                  <a:pt x="203" y="184"/>
                </a:lnTo>
                <a:lnTo>
                  <a:pt x="237" y="213"/>
                </a:lnTo>
                <a:lnTo>
                  <a:pt x="210" y="267"/>
                </a:lnTo>
                <a:lnTo>
                  <a:pt x="236" y="319"/>
                </a:lnTo>
                <a:lnTo>
                  <a:pt x="79" y="338"/>
                </a:lnTo>
                <a:lnTo>
                  <a:pt x="85" y="383"/>
                </a:lnTo>
                <a:lnTo>
                  <a:pt x="62" y="398"/>
                </a:lnTo>
                <a:lnTo>
                  <a:pt x="44" y="341"/>
                </a:lnTo>
                <a:lnTo>
                  <a:pt x="33" y="387"/>
                </a:lnTo>
                <a:lnTo>
                  <a:pt x="13" y="383"/>
                </a:lnTo>
                <a:lnTo>
                  <a:pt x="7" y="337"/>
                </a:lnTo>
                <a:lnTo>
                  <a:pt x="1" y="297"/>
                </a:lnTo>
                <a:lnTo>
                  <a:pt x="0" y="20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6241925" y="4456390"/>
            <a:ext cx="653624" cy="700790"/>
          </a:xfrm>
          <a:custGeom>
            <a:avLst/>
            <a:gdLst>
              <a:gd name="T0" fmla="*/ 0 w 328"/>
              <a:gd name="T1" fmla="*/ 23 h 366"/>
              <a:gd name="T2" fmla="*/ 4 w 328"/>
              <a:gd name="T3" fmla="*/ 23 h 366"/>
              <a:gd name="T4" fmla="*/ 111 w 328"/>
              <a:gd name="T5" fmla="*/ 7 h 366"/>
              <a:gd name="T6" fmla="*/ 206 w 328"/>
              <a:gd name="T7" fmla="*/ 0 h 366"/>
              <a:gd name="T8" fmla="*/ 192 w 328"/>
              <a:gd name="T9" fmla="*/ 19 h 366"/>
              <a:gd name="T10" fmla="*/ 221 w 328"/>
              <a:gd name="T11" fmla="*/ 19 h 366"/>
              <a:gd name="T12" fmla="*/ 384 w 328"/>
              <a:gd name="T13" fmla="*/ 132 h 366"/>
              <a:gd name="T14" fmla="*/ 446 w 328"/>
              <a:gd name="T15" fmla="*/ 205 h 366"/>
              <a:gd name="T16" fmla="*/ 455 w 328"/>
              <a:gd name="T17" fmla="*/ 254 h 366"/>
              <a:gd name="T18" fmla="*/ 434 w 328"/>
              <a:gd name="T19" fmla="*/ 266 h 366"/>
              <a:gd name="T20" fmla="*/ 446 w 328"/>
              <a:gd name="T21" fmla="*/ 316 h 366"/>
              <a:gd name="T22" fmla="*/ 402 w 328"/>
              <a:gd name="T23" fmla="*/ 318 h 366"/>
              <a:gd name="T24" fmla="*/ 402 w 328"/>
              <a:gd name="T25" fmla="*/ 360 h 366"/>
              <a:gd name="T26" fmla="*/ 364 w 328"/>
              <a:gd name="T27" fmla="*/ 339 h 366"/>
              <a:gd name="T28" fmla="*/ 130 w 328"/>
              <a:gd name="T29" fmla="*/ 366 h 366"/>
              <a:gd name="T30" fmla="*/ 78 w 328"/>
              <a:gd name="T31" fmla="*/ 287 h 366"/>
              <a:gd name="T32" fmla="*/ 115 w 328"/>
              <a:gd name="T33" fmla="*/ 233 h 366"/>
              <a:gd name="T34" fmla="*/ 65 w 328"/>
              <a:gd name="T35" fmla="*/ 206 h 366"/>
              <a:gd name="T36" fmla="*/ 0 w 328"/>
              <a:gd name="T37" fmla="*/ 23 h 3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28"/>
              <a:gd name="T58" fmla="*/ 0 h 366"/>
              <a:gd name="T59" fmla="*/ 328 w 328"/>
              <a:gd name="T60" fmla="*/ 366 h 36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28" h="366">
                <a:moveTo>
                  <a:pt x="0" y="23"/>
                </a:moveTo>
                <a:lnTo>
                  <a:pt x="4" y="23"/>
                </a:lnTo>
                <a:lnTo>
                  <a:pt x="80" y="7"/>
                </a:lnTo>
                <a:lnTo>
                  <a:pt x="148" y="0"/>
                </a:lnTo>
                <a:lnTo>
                  <a:pt x="138" y="19"/>
                </a:lnTo>
                <a:lnTo>
                  <a:pt x="159" y="19"/>
                </a:lnTo>
                <a:lnTo>
                  <a:pt x="276" y="132"/>
                </a:lnTo>
                <a:lnTo>
                  <a:pt x="322" y="205"/>
                </a:lnTo>
                <a:lnTo>
                  <a:pt x="328" y="254"/>
                </a:lnTo>
                <a:lnTo>
                  <a:pt x="313" y="266"/>
                </a:lnTo>
                <a:lnTo>
                  <a:pt x="322" y="316"/>
                </a:lnTo>
                <a:lnTo>
                  <a:pt x="289" y="318"/>
                </a:lnTo>
                <a:lnTo>
                  <a:pt x="289" y="360"/>
                </a:lnTo>
                <a:lnTo>
                  <a:pt x="263" y="339"/>
                </a:lnTo>
                <a:lnTo>
                  <a:pt x="94" y="366"/>
                </a:lnTo>
                <a:lnTo>
                  <a:pt x="56" y="287"/>
                </a:lnTo>
                <a:lnTo>
                  <a:pt x="83" y="233"/>
                </a:lnTo>
                <a:lnTo>
                  <a:pt x="47" y="206"/>
                </a:lnTo>
                <a:lnTo>
                  <a:pt x="0" y="23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6400780" y="4027953"/>
            <a:ext cx="1024287" cy="465070"/>
          </a:xfrm>
          <a:custGeom>
            <a:avLst/>
            <a:gdLst>
              <a:gd name="T0" fmla="*/ 25 w 516"/>
              <a:gd name="T1" fmla="*/ 180 h 243"/>
              <a:gd name="T2" fmla="*/ 0 w 516"/>
              <a:gd name="T3" fmla="*/ 231 h 243"/>
              <a:gd name="T4" fmla="*/ 93 w 516"/>
              <a:gd name="T5" fmla="*/ 224 h 243"/>
              <a:gd name="T6" fmla="*/ 128 w 516"/>
              <a:gd name="T7" fmla="*/ 201 h 243"/>
              <a:gd name="T8" fmla="*/ 253 w 516"/>
              <a:gd name="T9" fmla="*/ 175 h 243"/>
              <a:gd name="T10" fmla="*/ 287 w 516"/>
              <a:gd name="T11" fmla="*/ 189 h 243"/>
              <a:gd name="T12" fmla="*/ 369 w 516"/>
              <a:gd name="T13" fmla="*/ 180 h 243"/>
              <a:gd name="T14" fmla="*/ 369 w 516"/>
              <a:gd name="T15" fmla="*/ 183 h 243"/>
              <a:gd name="T16" fmla="*/ 494 w 516"/>
              <a:gd name="T17" fmla="*/ 243 h 243"/>
              <a:gd name="T18" fmla="*/ 565 w 516"/>
              <a:gd name="T19" fmla="*/ 226 h 243"/>
              <a:gd name="T20" fmla="*/ 608 w 516"/>
              <a:gd name="T21" fmla="*/ 159 h 243"/>
              <a:gd name="T22" fmla="*/ 677 w 516"/>
              <a:gd name="T23" fmla="*/ 140 h 243"/>
              <a:gd name="T24" fmla="*/ 711 w 516"/>
              <a:gd name="T25" fmla="*/ 90 h 243"/>
              <a:gd name="T26" fmla="*/ 708 w 516"/>
              <a:gd name="T27" fmla="*/ 30 h 243"/>
              <a:gd name="T28" fmla="*/ 701 w 516"/>
              <a:gd name="T29" fmla="*/ 80 h 243"/>
              <a:gd name="T30" fmla="*/ 661 w 516"/>
              <a:gd name="T31" fmla="*/ 122 h 243"/>
              <a:gd name="T32" fmla="*/ 646 w 516"/>
              <a:gd name="T33" fmla="*/ 119 h 243"/>
              <a:gd name="T34" fmla="*/ 594 w 516"/>
              <a:gd name="T35" fmla="*/ 130 h 243"/>
              <a:gd name="T36" fmla="*/ 594 w 516"/>
              <a:gd name="T37" fmla="*/ 116 h 243"/>
              <a:gd name="T38" fmla="*/ 646 w 516"/>
              <a:gd name="T39" fmla="*/ 102 h 243"/>
              <a:gd name="T40" fmla="*/ 597 w 516"/>
              <a:gd name="T41" fmla="*/ 97 h 243"/>
              <a:gd name="T42" fmla="*/ 652 w 516"/>
              <a:gd name="T43" fmla="*/ 85 h 243"/>
              <a:gd name="T44" fmla="*/ 674 w 516"/>
              <a:gd name="T45" fmla="*/ 92 h 243"/>
              <a:gd name="T46" fmla="*/ 685 w 516"/>
              <a:gd name="T47" fmla="*/ 45 h 243"/>
              <a:gd name="T48" fmla="*/ 672 w 516"/>
              <a:gd name="T49" fmla="*/ 34 h 243"/>
              <a:gd name="T50" fmla="*/ 607 w 516"/>
              <a:gd name="T51" fmla="*/ 53 h 243"/>
              <a:gd name="T52" fmla="*/ 608 w 516"/>
              <a:gd name="T53" fmla="*/ 25 h 243"/>
              <a:gd name="T54" fmla="*/ 635 w 516"/>
              <a:gd name="T55" fmla="*/ 32 h 243"/>
              <a:gd name="T56" fmla="*/ 672 w 516"/>
              <a:gd name="T57" fmla="*/ 10 h 243"/>
              <a:gd name="T58" fmla="*/ 651 w 516"/>
              <a:gd name="T59" fmla="*/ 0 h 243"/>
              <a:gd name="T60" fmla="*/ 438 w 516"/>
              <a:gd name="T61" fmla="*/ 37 h 243"/>
              <a:gd name="T62" fmla="*/ 179 w 516"/>
              <a:gd name="T63" fmla="*/ 79 h 243"/>
              <a:gd name="T64" fmla="*/ 60 w 516"/>
              <a:gd name="T65" fmla="*/ 179 h 243"/>
              <a:gd name="T66" fmla="*/ 25 w 516"/>
              <a:gd name="T67" fmla="*/ 180 h 24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6"/>
              <a:gd name="T103" fmla="*/ 0 h 243"/>
              <a:gd name="T104" fmla="*/ 516 w 516"/>
              <a:gd name="T105" fmla="*/ 243 h 24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6" h="243">
                <a:moveTo>
                  <a:pt x="18" y="180"/>
                </a:moveTo>
                <a:lnTo>
                  <a:pt x="0" y="231"/>
                </a:lnTo>
                <a:lnTo>
                  <a:pt x="67" y="224"/>
                </a:lnTo>
                <a:lnTo>
                  <a:pt x="93" y="201"/>
                </a:lnTo>
                <a:lnTo>
                  <a:pt x="184" y="175"/>
                </a:lnTo>
                <a:lnTo>
                  <a:pt x="209" y="189"/>
                </a:lnTo>
                <a:lnTo>
                  <a:pt x="269" y="180"/>
                </a:lnTo>
                <a:lnTo>
                  <a:pt x="269" y="183"/>
                </a:lnTo>
                <a:lnTo>
                  <a:pt x="359" y="243"/>
                </a:lnTo>
                <a:lnTo>
                  <a:pt x="411" y="226"/>
                </a:lnTo>
                <a:lnTo>
                  <a:pt x="441" y="159"/>
                </a:lnTo>
                <a:lnTo>
                  <a:pt x="492" y="140"/>
                </a:lnTo>
                <a:lnTo>
                  <a:pt x="516" y="90"/>
                </a:lnTo>
                <a:lnTo>
                  <a:pt x="515" y="30"/>
                </a:lnTo>
                <a:lnTo>
                  <a:pt x="509" y="80"/>
                </a:lnTo>
                <a:lnTo>
                  <a:pt x="480" y="122"/>
                </a:lnTo>
                <a:lnTo>
                  <a:pt x="469" y="119"/>
                </a:lnTo>
                <a:lnTo>
                  <a:pt x="431" y="130"/>
                </a:lnTo>
                <a:lnTo>
                  <a:pt x="431" y="116"/>
                </a:lnTo>
                <a:lnTo>
                  <a:pt x="469" y="102"/>
                </a:lnTo>
                <a:lnTo>
                  <a:pt x="434" y="97"/>
                </a:lnTo>
                <a:lnTo>
                  <a:pt x="474" y="85"/>
                </a:lnTo>
                <a:lnTo>
                  <a:pt x="489" y="92"/>
                </a:lnTo>
                <a:lnTo>
                  <a:pt x="497" y="45"/>
                </a:lnTo>
                <a:lnTo>
                  <a:pt x="487" y="34"/>
                </a:lnTo>
                <a:lnTo>
                  <a:pt x="440" y="53"/>
                </a:lnTo>
                <a:lnTo>
                  <a:pt x="441" y="25"/>
                </a:lnTo>
                <a:lnTo>
                  <a:pt x="461" y="32"/>
                </a:lnTo>
                <a:lnTo>
                  <a:pt x="487" y="10"/>
                </a:lnTo>
                <a:lnTo>
                  <a:pt x="473" y="0"/>
                </a:lnTo>
                <a:lnTo>
                  <a:pt x="318" y="37"/>
                </a:lnTo>
                <a:lnTo>
                  <a:pt x="129" y="79"/>
                </a:lnTo>
                <a:lnTo>
                  <a:pt x="43" y="179"/>
                </a:lnTo>
                <a:lnTo>
                  <a:pt x="18" y="180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7229807" y="3538992"/>
            <a:ext cx="142308" cy="183162"/>
          </a:xfrm>
          <a:custGeom>
            <a:avLst/>
            <a:gdLst>
              <a:gd name="T0" fmla="*/ 0 w 72"/>
              <a:gd name="T1" fmla="*/ 5 h 96"/>
              <a:gd name="T2" fmla="*/ 20 w 72"/>
              <a:gd name="T3" fmla="*/ 0 h 96"/>
              <a:gd name="T4" fmla="*/ 66 w 72"/>
              <a:gd name="T5" fmla="*/ 21 h 96"/>
              <a:gd name="T6" fmla="*/ 66 w 72"/>
              <a:gd name="T7" fmla="*/ 42 h 96"/>
              <a:gd name="T8" fmla="*/ 97 w 72"/>
              <a:gd name="T9" fmla="*/ 57 h 96"/>
              <a:gd name="T10" fmla="*/ 99 w 72"/>
              <a:gd name="T11" fmla="*/ 85 h 96"/>
              <a:gd name="T12" fmla="*/ 48 w 72"/>
              <a:gd name="T13" fmla="*/ 96 h 96"/>
              <a:gd name="T14" fmla="*/ 0 w 72"/>
              <a:gd name="T15" fmla="*/ 5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"/>
              <a:gd name="T25" fmla="*/ 0 h 96"/>
              <a:gd name="T26" fmla="*/ 72 w 72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" h="96">
                <a:moveTo>
                  <a:pt x="0" y="5"/>
                </a:moveTo>
                <a:lnTo>
                  <a:pt x="15" y="0"/>
                </a:lnTo>
                <a:lnTo>
                  <a:pt x="48" y="21"/>
                </a:lnTo>
                <a:lnTo>
                  <a:pt x="48" y="42"/>
                </a:lnTo>
                <a:lnTo>
                  <a:pt x="71" y="57"/>
                </a:lnTo>
                <a:lnTo>
                  <a:pt x="72" y="85"/>
                </a:lnTo>
                <a:lnTo>
                  <a:pt x="35" y="96"/>
                </a:lnTo>
                <a:lnTo>
                  <a:pt x="0" y="5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6704763" y="2667000"/>
            <a:ext cx="762837" cy="641860"/>
          </a:xfrm>
          <a:custGeom>
            <a:avLst/>
            <a:gdLst>
              <a:gd name="T0" fmla="*/ 40 w 384"/>
              <a:gd name="T1" fmla="*/ 226 h 336"/>
              <a:gd name="T2" fmla="*/ 92 w 384"/>
              <a:gd name="T3" fmla="*/ 206 h 336"/>
              <a:gd name="T4" fmla="*/ 158 w 384"/>
              <a:gd name="T5" fmla="*/ 201 h 336"/>
              <a:gd name="T6" fmla="*/ 177 w 384"/>
              <a:gd name="T7" fmla="*/ 183 h 336"/>
              <a:gd name="T8" fmla="*/ 198 w 384"/>
              <a:gd name="T9" fmla="*/ 181 h 336"/>
              <a:gd name="T10" fmla="*/ 212 w 384"/>
              <a:gd name="T11" fmla="*/ 162 h 336"/>
              <a:gd name="T12" fmla="*/ 235 w 384"/>
              <a:gd name="T13" fmla="*/ 155 h 336"/>
              <a:gd name="T14" fmla="*/ 225 w 384"/>
              <a:gd name="T15" fmla="*/ 120 h 336"/>
              <a:gd name="T16" fmla="*/ 211 w 384"/>
              <a:gd name="T17" fmla="*/ 111 h 336"/>
              <a:gd name="T18" fmla="*/ 240 w 384"/>
              <a:gd name="T19" fmla="*/ 82 h 336"/>
              <a:gd name="T20" fmla="*/ 258 w 384"/>
              <a:gd name="T21" fmla="*/ 82 h 336"/>
              <a:gd name="T22" fmla="*/ 320 w 384"/>
              <a:gd name="T23" fmla="*/ 22 h 336"/>
              <a:gd name="T24" fmla="*/ 414 w 384"/>
              <a:gd name="T25" fmla="*/ 0 h 336"/>
              <a:gd name="T26" fmla="*/ 425 w 384"/>
              <a:gd name="T27" fmla="*/ 56 h 336"/>
              <a:gd name="T28" fmla="*/ 430 w 384"/>
              <a:gd name="T29" fmla="*/ 54 h 336"/>
              <a:gd name="T30" fmla="*/ 452 w 384"/>
              <a:gd name="T31" fmla="*/ 74 h 336"/>
              <a:gd name="T32" fmla="*/ 453 w 384"/>
              <a:gd name="T33" fmla="*/ 132 h 336"/>
              <a:gd name="T34" fmla="*/ 482 w 384"/>
              <a:gd name="T35" fmla="*/ 179 h 336"/>
              <a:gd name="T36" fmla="*/ 493 w 384"/>
              <a:gd name="T37" fmla="*/ 240 h 336"/>
              <a:gd name="T38" fmla="*/ 495 w 384"/>
              <a:gd name="T39" fmla="*/ 293 h 336"/>
              <a:gd name="T40" fmla="*/ 530 w 384"/>
              <a:gd name="T41" fmla="*/ 310 h 336"/>
              <a:gd name="T42" fmla="*/ 505 w 384"/>
              <a:gd name="T43" fmla="*/ 336 h 336"/>
              <a:gd name="T44" fmla="*/ 444 w 384"/>
              <a:gd name="T45" fmla="*/ 306 h 336"/>
              <a:gd name="T46" fmla="*/ 412 w 384"/>
              <a:gd name="T47" fmla="*/ 308 h 336"/>
              <a:gd name="T48" fmla="*/ 380 w 384"/>
              <a:gd name="T49" fmla="*/ 301 h 336"/>
              <a:gd name="T50" fmla="*/ 381 w 384"/>
              <a:gd name="T51" fmla="*/ 283 h 336"/>
              <a:gd name="T52" fmla="*/ 362 w 384"/>
              <a:gd name="T53" fmla="*/ 277 h 336"/>
              <a:gd name="T54" fmla="*/ 15 w 384"/>
              <a:gd name="T55" fmla="*/ 329 h 336"/>
              <a:gd name="T56" fmla="*/ 0 w 384"/>
              <a:gd name="T57" fmla="*/ 314 h 336"/>
              <a:gd name="T58" fmla="*/ 52 w 384"/>
              <a:gd name="T59" fmla="*/ 254 h 336"/>
              <a:gd name="T60" fmla="*/ 40 w 384"/>
              <a:gd name="T61" fmla="*/ 226 h 3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84"/>
              <a:gd name="T94" fmla="*/ 0 h 336"/>
              <a:gd name="T95" fmla="*/ 384 w 384"/>
              <a:gd name="T96" fmla="*/ 336 h 3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84" h="336">
                <a:moveTo>
                  <a:pt x="29" y="226"/>
                </a:moveTo>
                <a:lnTo>
                  <a:pt x="66" y="206"/>
                </a:lnTo>
                <a:lnTo>
                  <a:pt x="115" y="201"/>
                </a:lnTo>
                <a:lnTo>
                  <a:pt x="127" y="183"/>
                </a:lnTo>
                <a:lnTo>
                  <a:pt x="144" y="181"/>
                </a:lnTo>
                <a:lnTo>
                  <a:pt x="154" y="162"/>
                </a:lnTo>
                <a:lnTo>
                  <a:pt x="171" y="155"/>
                </a:lnTo>
                <a:lnTo>
                  <a:pt x="163" y="120"/>
                </a:lnTo>
                <a:lnTo>
                  <a:pt x="153" y="111"/>
                </a:lnTo>
                <a:lnTo>
                  <a:pt x="174" y="82"/>
                </a:lnTo>
                <a:lnTo>
                  <a:pt x="187" y="82"/>
                </a:lnTo>
                <a:lnTo>
                  <a:pt x="232" y="22"/>
                </a:lnTo>
                <a:lnTo>
                  <a:pt x="301" y="0"/>
                </a:lnTo>
                <a:lnTo>
                  <a:pt x="308" y="56"/>
                </a:lnTo>
                <a:lnTo>
                  <a:pt x="312" y="54"/>
                </a:lnTo>
                <a:lnTo>
                  <a:pt x="328" y="74"/>
                </a:lnTo>
                <a:lnTo>
                  <a:pt x="329" y="132"/>
                </a:lnTo>
                <a:lnTo>
                  <a:pt x="350" y="179"/>
                </a:lnTo>
                <a:lnTo>
                  <a:pt x="358" y="240"/>
                </a:lnTo>
                <a:lnTo>
                  <a:pt x="360" y="293"/>
                </a:lnTo>
                <a:lnTo>
                  <a:pt x="384" y="310"/>
                </a:lnTo>
                <a:lnTo>
                  <a:pt x="366" y="336"/>
                </a:lnTo>
                <a:lnTo>
                  <a:pt x="322" y="306"/>
                </a:lnTo>
                <a:lnTo>
                  <a:pt x="299" y="308"/>
                </a:lnTo>
                <a:lnTo>
                  <a:pt x="276" y="301"/>
                </a:lnTo>
                <a:lnTo>
                  <a:pt x="277" y="283"/>
                </a:lnTo>
                <a:lnTo>
                  <a:pt x="262" y="277"/>
                </a:lnTo>
                <a:lnTo>
                  <a:pt x="11" y="329"/>
                </a:lnTo>
                <a:lnTo>
                  <a:pt x="0" y="314"/>
                </a:lnTo>
                <a:lnTo>
                  <a:pt x="38" y="254"/>
                </a:lnTo>
                <a:lnTo>
                  <a:pt x="29" y="226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7420103" y="3187005"/>
            <a:ext cx="221736" cy="138565"/>
          </a:xfrm>
          <a:custGeom>
            <a:avLst/>
            <a:gdLst>
              <a:gd name="T0" fmla="*/ 0 w 112"/>
              <a:gd name="T1" fmla="*/ 53 h 72"/>
              <a:gd name="T2" fmla="*/ 63 w 112"/>
              <a:gd name="T3" fmla="*/ 30 h 72"/>
              <a:gd name="T4" fmla="*/ 124 w 112"/>
              <a:gd name="T5" fmla="*/ 0 h 72"/>
              <a:gd name="T6" fmla="*/ 135 w 112"/>
              <a:gd name="T7" fmla="*/ 1 h 72"/>
              <a:gd name="T8" fmla="*/ 153 w 112"/>
              <a:gd name="T9" fmla="*/ 3 h 72"/>
              <a:gd name="T10" fmla="*/ 92 w 112"/>
              <a:gd name="T11" fmla="*/ 40 h 72"/>
              <a:gd name="T12" fmla="*/ 17 w 112"/>
              <a:gd name="T13" fmla="*/ 72 h 72"/>
              <a:gd name="T14" fmla="*/ 0 w 112"/>
              <a:gd name="T15" fmla="*/ 53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2"/>
              <a:gd name="T25" fmla="*/ 0 h 72"/>
              <a:gd name="T26" fmla="*/ 112 w 112"/>
              <a:gd name="T27" fmla="*/ 72 h 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2" h="72">
                <a:moveTo>
                  <a:pt x="0" y="53"/>
                </a:moveTo>
                <a:lnTo>
                  <a:pt x="46" y="30"/>
                </a:lnTo>
                <a:lnTo>
                  <a:pt x="91" y="0"/>
                </a:lnTo>
                <a:lnTo>
                  <a:pt x="99" y="1"/>
                </a:lnTo>
                <a:lnTo>
                  <a:pt x="112" y="3"/>
                </a:lnTo>
                <a:lnTo>
                  <a:pt x="68" y="40"/>
                </a:lnTo>
                <a:lnTo>
                  <a:pt x="13" y="72"/>
                </a:lnTo>
                <a:lnTo>
                  <a:pt x="0" y="53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7312544" y="3787454"/>
            <a:ext cx="61226" cy="109897"/>
          </a:xfrm>
          <a:custGeom>
            <a:avLst/>
            <a:gdLst>
              <a:gd name="T0" fmla="*/ 0 w 31"/>
              <a:gd name="T1" fmla="*/ 5 h 57"/>
              <a:gd name="T2" fmla="*/ 45 w 31"/>
              <a:gd name="T3" fmla="*/ 0 h 57"/>
              <a:gd name="T4" fmla="*/ 20 w 31"/>
              <a:gd name="T5" fmla="*/ 57 h 57"/>
              <a:gd name="T6" fmla="*/ 2 w 31"/>
              <a:gd name="T7" fmla="*/ 55 h 57"/>
              <a:gd name="T8" fmla="*/ 0 w 31"/>
              <a:gd name="T9" fmla="*/ 5 h 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57"/>
              <a:gd name="T17" fmla="*/ 31 w 31"/>
              <a:gd name="T18" fmla="*/ 57 h 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57">
                <a:moveTo>
                  <a:pt x="0" y="5"/>
                </a:moveTo>
                <a:lnTo>
                  <a:pt x="31" y="0"/>
                </a:lnTo>
                <a:lnTo>
                  <a:pt x="14" y="57"/>
                </a:lnTo>
                <a:lnTo>
                  <a:pt x="2" y="55"/>
                </a:lnTo>
                <a:lnTo>
                  <a:pt x="0" y="5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black"/>
              </a:solidFill>
            </a:endParaRPr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5257800" y="2688550"/>
            <a:ext cx="608395" cy="731052"/>
          </a:xfrm>
          <a:custGeom>
            <a:avLst/>
            <a:gdLst>
              <a:gd name="T0" fmla="*/ 30 w 304"/>
              <a:gd name="T1" fmla="*/ 26 h 382"/>
              <a:gd name="T2" fmla="*/ 62 w 304"/>
              <a:gd name="T3" fmla="*/ 23 h 382"/>
              <a:gd name="T4" fmla="*/ 89 w 304"/>
              <a:gd name="T5" fmla="*/ 23 h 382"/>
              <a:gd name="T6" fmla="*/ 108 w 304"/>
              <a:gd name="T7" fmla="*/ 0 h 382"/>
              <a:gd name="T8" fmla="*/ 120 w 304"/>
              <a:gd name="T9" fmla="*/ 28 h 382"/>
              <a:gd name="T10" fmla="*/ 167 w 304"/>
              <a:gd name="T11" fmla="*/ 28 h 382"/>
              <a:gd name="T12" fmla="*/ 189 w 304"/>
              <a:gd name="T13" fmla="*/ 54 h 382"/>
              <a:gd name="T14" fmla="*/ 237 w 304"/>
              <a:gd name="T15" fmla="*/ 47 h 382"/>
              <a:gd name="T16" fmla="*/ 268 w 304"/>
              <a:gd name="T17" fmla="*/ 64 h 382"/>
              <a:gd name="T18" fmla="*/ 327 w 304"/>
              <a:gd name="T19" fmla="*/ 75 h 382"/>
              <a:gd name="T20" fmla="*/ 338 w 304"/>
              <a:gd name="T21" fmla="*/ 95 h 382"/>
              <a:gd name="T22" fmla="*/ 368 w 304"/>
              <a:gd name="T23" fmla="*/ 97 h 382"/>
              <a:gd name="T24" fmla="*/ 357 w 304"/>
              <a:gd name="T25" fmla="*/ 117 h 382"/>
              <a:gd name="T26" fmla="*/ 369 w 304"/>
              <a:gd name="T27" fmla="*/ 139 h 382"/>
              <a:gd name="T28" fmla="*/ 351 w 304"/>
              <a:gd name="T29" fmla="*/ 167 h 382"/>
              <a:gd name="T30" fmla="*/ 365 w 304"/>
              <a:gd name="T31" fmla="*/ 173 h 382"/>
              <a:gd name="T32" fmla="*/ 397 w 304"/>
              <a:gd name="T33" fmla="*/ 142 h 382"/>
              <a:gd name="T34" fmla="*/ 396 w 304"/>
              <a:gd name="T35" fmla="*/ 132 h 382"/>
              <a:gd name="T36" fmla="*/ 407 w 304"/>
              <a:gd name="T37" fmla="*/ 127 h 382"/>
              <a:gd name="T38" fmla="*/ 417 w 304"/>
              <a:gd name="T39" fmla="*/ 142 h 382"/>
              <a:gd name="T40" fmla="*/ 390 w 304"/>
              <a:gd name="T41" fmla="*/ 164 h 382"/>
              <a:gd name="T42" fmla="*/ 382 w 304"/>
              <a:gd name="T43" fmla="*/ 212 h 382"/>
              <a:gd name="T44" fmla="*/ 382 w 304"/>
              <a:gd name="T45" fmla="*/ 293 h 382"/>
              <a:gd name="T46" fmla="*/ 397 w 304"/>
              <a:gd name="T47" fmla="*/ 307 h 382"/>
              <a:gd name="T48" fmla="*/ 389 w 304"/>
              <a:gd name="T49" fmla="*/ 358 h 382"/>
              <a:gd name="T50" fmla="*/ 194 w 304"/>
              <a:gd name="T51" fmla="*/ 382 h 382"/>
              <a:gd name="T52" fmla="*/ 143 w 304"/>
              <a:gd name="T53" fmla="*/ 359 h 382"/>
              <a:gd name="T54" fmla="*/ 153 w 304"/>
              <a:gd name="T55" fmla="*/ 328 h 382"/>
              <a:gd name="T56" fmla="*/ 129 w 304"/>
              <a:gd name="T57" fmla="*/ 295 h 382"/>
              <a:gd name="T58" fmla="*/ 108 w 304"/>
              <a:gd name="T59" fmla="*/ 254 h 382"/>
              <a:gd name="T60" fmla="*/ 52 w 304"/>
              <a:gd name="T61" fmla="*/ 213 h 382"/>
              <a:gd name="T62" fmla="*/ 17 w 304"/>
              <a:gd name="T63" fmla="*/ 213 h 382"/>
              <a:gd name="T64" fmla="*/ 17 w 304"/>
              <a:gd name="T65" fmla="*/ 157 h 382"/>
              <a:gd name="T66" fmla="*/ 0 w 304"/>
              <a:gd name="T67" fmla="*/ 135 h 382"/>
              <a:gd name="T68" fmla="*/ 38 w 304"/>
              <a:gd name="T69" fmla="*/ 102 h 382"/>
              <a:gd name="T70" fmla="*/ 30 w 304"/>
              <a:gd name="T71" fmla="*/ 26 h 38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4"/>
              <a:gd name="T109" fmla="*/ 0 h 382"/>
              <a:gd name="T110" fmla="*/ 304 w 304"/>
              <a:gd name="T111" fmla="*/ 382 h 38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4" h="382">
                <a:moveTo>
                  <a:pt x="22" y="26"/>
                </a:moveTo>
                <a:lnTo>
                  <a:pt x="45" y="23"/>
                </a:lnTo>
                <a:lnTo>
                  <a:pt x="65" y="23"/>
                </a:lnTo>
                <a:lnTo>
                  <a:pt x="79" y="0"/>
                </a:lnTo>
                <a:lnTo>
                  <a:pt x="88" y="28"/>
                </a:lnTo>
                <a:lnTo>
                  <a:pt x="121" y="28"/>
                </a:lnTo>
                <a:lnTo>
                  <a:pt x="139" y="54"/>
                </a:lnTo>
                <a:lnTo>
                  <a:pt x="173" y="47"/>
                </a:lnTo>
                <a:lnTo>
                  <a:pt x="196" y="64"/>
                </a:lnTo>
                <a:lnTo>
                  <a:pt x="238" y="75"/>
                </a:lnTo>
                <a:lnTo>
                  <a:pt x="246" y="95"/>
                </a:lnTo>
                <a:lnTo>
                  <a:pt x="268" y="97"/>
                </a:lnTo>
                <a:lnTo>
                  <a:pt x="261" y="117"/>
                </a:lnTo>
                <a:lnTo>
                  <a:pt x="269" y="139"/>
                </a:lnTo>
                <a:lnTo>
                  <a:pt x="255" y="167"/>
                </a:lnTo>
                <a:lnTo>
                  <a:pt x="265" y="173"/>
                </a:lnTo>
                <a:lnTo>
                  <a:pt x="289" y="142"/>
                </a:lnTo>
                <a:lnTo>
                  <a:pt x="288" y="132"/>
                </a:lnTo>
                <a:lnTo>
                  <a:pt x="297" y="127"/>
                </a:lnTo>
                <a:lnTo>
                  <a:pt x="304" y="142"/>
                </a:lnTo>
                <a:lnTo>
                  <a:pt x="285" y="164"/>
                </a:lnTo>
                <a:lnTo>
                  <a:pt x="278" y="212"/>
                </a:lnTo>
                <a:lnTo>
                  <a:pt x="278" y="293"/>
                </a:lnTo>
                <a:lnTo>
                  <a:pt x="289" y="307"/>
                </a:lnTo>
                <a:lnTo>
                  <a:pt x="284" y="358"/>
                </a:lnTo>
                <a:lnTo>
                  <a:pt x="140" y="382"/>
                </a:lnTo>
                <a:lnTo>
                  <a:pt x="104" y="359"/>
                </a:lnTo>
                <a:lnTo>
                  <a:pt x="111" y="328"/>
                </a:lnTo>
                <a:lnTo>
                  <a:pt x="94" y="295"/>
                </a:lnTo>
                <a:lnTo>
                  <a:pt x="79" y="254"/>
                </a:lnTo>
                <a:lnTo>
                  <a:pt x="38" y="213"/>
                </a:lnTo>
                <a:lnTo>
                  <a:pt x="13" y="213"/>
                </a:lnTo>
                <a:lnTo>
                  <a:pt x="13" y="157"/>
                </a:lnTo>
                <a:lnTo>
                  <a:pt x="0" y="135"/>
                </a:lnTo>
                <a:lnTo>
                  <a:pt x="28" y="102"/>
                </a:lnTo>
                <a:lnTo>
                  <a:pt x="22" y="26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ln>
                <a:solidFill>
                  <a:srgbClr val="FF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  <a:cs typeface="Arial" pitchFamily="34" charset="0"/>
              </a:rPr>
              <a:t>www.progresscto.org</a:t>
            </a:r>
          </a:p>
        </p:txBody>
      </p:sp>
      <p:pic>
        <p:nvPicPr>
          <p:cNvPr id="60" name="Picture 59" descr="E:\MANOS\My Documents_2009_08_17\PAROYSIASEIS\INACTIVE\UTSW\UTSWlogoOL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45171"/>
            <a:ext cx="1371020" cy="40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" descr="emboss1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3512"/>
            <a:ext cx="914400" cy="11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Snagit_PPTD92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8600"/>
            <a:ext cx="1219200" cy="131014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3136896" y="1604585"/>
            <a:ext cx="1600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Appleton Cardiology, WI,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K. Alaswad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80027" y="4646119"/>
            <a:ext cx="1905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Piedmont Heart Institute, GA,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D. </a:t>
            </a:r>
            <a:r>
              <a:rPr lang="en-US" sz="1200" dirty="0" err="1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Kandzari</a:t>
            </a:r>
            <a:endParaRPr lang="en-US" sz="1200" dirty="0" smtClean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N. Lembo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59458" y="3327642"/>
            <a:ext cx="1752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Mid America Heart Institute, MO, J.A. Grantham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53000" y="4572000"/>
            <a:ext cx="1752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Dallas VAMC and UTSW, TX,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E.S. Brilakis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80027" y="1917174"/>
            <a:ext cx="18288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Massachusetts General Hospital, MA,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F. Jaffer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 B. Yeh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14600" y="3011269"/>
            <a:ext cx="1447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Medical Center of the Rockies, CO, A. Doing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05400" y="1752600"/>
            <a:ext cx="1752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Minneapolis VA Medical Center, MN, S. Garcia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8200" y="4953000"/>
            <a:ext cx="1752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Banner Samaritan Medical Center, AZ, A. Pershad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00400" y="4800600"/>
            <a:ext cx="152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Providence Health Center, TX, C. Shoultz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81200"/>
            <a:ext cx="152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>
                    <a:lumMod val="50000"/>
                  </a:srgbClr>
                </a:solidFill>
                <a:cs typeface="Arial" pitchFamily="34" charset="0"/>
              </a:defRPr>
            </a:lvl1pPr>
          </a:lstStyle>
          <a:p>
            <a:r>
              <a:rPr lang="en-US" dirty="0"/>
              <a:t>PeaceHealth St. Joseph Medical Center, WA, </a:t>
            </a:r>
          </a:p>
          <a:p>
            <a:r>
              <a:rPr lang="en-US" dirty="0"/>
              <a:t>W. Lombardi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17842" y="2956858"/>
            <a:ext cx="1600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Henry Ford, MI,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K. Alaswad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91000" y="3962400"/>
            <a:ext cx="1600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Little Rock VAMC, B. Uretsky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953000" y="5334000"/>
            <a:ext cx="16645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>
                    <a:lumMod val="50000"/>
                  </a:srgbClr>
                </a:solidFill>
                <a:cs typeface="Arial" pitchFamily="34" charset="0"/>
              </a:defRPr>
            </a:lvl1pPr>
          </a:lstStyle>
          <a:p>
            <a:r>
              <a:rPr lang="en-US" dirty="0"/>
              <a:t>Baylor Dallas, TX,</a:t>
            </a:r>
          </a:p>
          <a:p>
            <a:r>
              <a:rPr lang="en-US" dirty="0"/>
              <a:t>J. Choi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429780" y="5521902"/>
            <a:ext cx="1524000" cy="646331"/>
          </a:xfrm>
          <a:prstGeom prst="rect">
            <a:avLst/>
          </a:prstGeom>
          <a:solidFill>
            <a:srgbClr val="E7F4D8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Houston VAMC, TX,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A. Denktas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90800" y="3886200"/>
            <a:ext cx="1447800" cy="646331"/>
          </a:xfrm>
          <a:prstGeom prst="rect">
            <a:avLst/>
          </a:prstGeom>
          <a:solidFill>
            <a:srgbClr val="E7F4D8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Denver VAMC, CO,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E. Armstrong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315200" y="2895600"/>
            <a:ext cx="1828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Columbia University, NY,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D. Karmpaliotis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76800" y="5867400"/>
            <a:ext cx="1524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Houston Methodist, TX,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A. Shah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63536" y="3842402"/>
            <a:ext cx="1752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50000"/>
                  </a:srgbClr>
                </a:solidFill>
                <a:cs typeface="Arial" pitchFamily="34" charset="0"/>
              </a:rPr>
              <a:t>Carolina East MC, NC D. Jessup</a:t>
            </a:r>
            <a:endParaRPr lang="en-US" sz="1200" dirty="0">
              <a:solidFill>
                <a:srgbClr val="1F497D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-22858" y="5551683"/>
            <a:ext cx="42982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23 sites </a:t>
            </a:r>
          </a:p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Sponsors: DVARC and UTSW</a:t>
            </a:r>
          </a:p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National coordinator: BV </a:t>
            </a:r>
            <a:r>
              <a:rPr lang="en-US" sz="2000" dirty="0" err="1" smtClean="0">
                <a:solidFill>
                  <a:prstClr val="black"/>
                </a:solidFill>
              </a:rPr>
              <a:t>Rangan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Database manager: A Karatasakis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73682" y="5823039"/>
            <a:ext cx="1752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Tulane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 Abi-</a:t>
            </a:r>
            <a:r>
              <a:rPr lang="en-US" dirty="0" err="1" smtClean="0"/>
              <a:t>Rafeh</a:t>
            </a:r>
            <a:r>
              <a:rPr lang="en-US" dirty="0" smtClean="0"/>
              <a:t>, O </a:t>
            </a:r>
            <a:r>
              <a:rPr lang="en-US" dirty="0" err="1" smtClean="0"/>
              <a:t>Mogabgab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075487" y="3814343"/>
            <a:ext cx="93106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>
                    <a:lumMod val="50000"/>
                  </a:srgbClr>
                </a:solidFill>
                <a:cs typeface="Arial" pitchFamily="34" charset="0"/>
              </a:defRPr>
            </a:lvl1pPr>
          </a:lstStyle>
          <a:p>
            <a:r>
              <a:rPr lang="en-US" dirty="0"/>
              <a:t>UPMC</a:t>
            </a:r>
          </a:p>
          <a:p>
            <a:r>
              <a:rPr lang="en-US" dirty="0"/>
              <a:t>C. </a:t>
            </a:r>
            <a:r>
              <a:rPr lang="en-US" dirty="0" err="1"/>
              <a:t>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775" y="1038038"/>
            <a:ext cx="7487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Retrograde vs. </a:t>
            </a:r>
            <a:r>
              <a:rPr lang="en-US" kern="0" dirty="0" err="1" smtClean="0">
                <a:solidFill>
                  <a:srgbClr val="92D050"/>
                </a:solidFill>
                <a:latin typeface="Arial"/>
              </a:rPr>
              <a:t>antegrade</a:t>
            </a:r>
            <a:r>
              <a:rPr lang="en-US" kern="0" dirty="0" smtClean="0">
                <a:solidFill>
                  <a:srgbClr val="92D050"/>
                </a:solidFill>
                <a:latin typeface="Arial"/>
              </a:rPr>
              <a:t>-only: outcomes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2744" y="1905000"/>
            <a:ext cx="30114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2012-2015</a:t>
            </a:r>
            <a:endParaRPr lang="en-US" sz="16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11 centers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, 1,301 lesions</a:t>
            </a:r>
          </a:p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Retrograde utilization: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41%</a:t>
            </a:r>
          </a:p>
          <a:p>
            <a:pPr algn="l">
              <a:defRPr/>
            </a:pPr>
            <a:endParaRPr lang="en-US" sz="1600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1627188"/>
            <a:ext cx="8905875" cy="5037137"/>
            <a:chOff x="-228600" y="2303503"/>
            <a:chExt cx="7583852" cy="4359291"/>
          </a:xfrm>
        </p:grpSpPr>
        <p:graphicFrame>
          <p:nvGraphicFramePr>
            <p:cNvPr id="9" name="Object 6"/>
            <p:cNvGraphicFramePr>
              <a:graphicFrameLocks/>
            </p:cNvGraphicFramePr>
            <p:nvPr>
              <p:extLst/>
            </p:nvPr>
          </p:nvGraphicFramePr>
          <p:xfrm>
            <a:off x="-228600" y="2303503"/>
            <a:ext cx="7583852" cy="4359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14" name="Worksheet" r:id="rId5" imgW="8534400" imgH="4845073" progId="Excel.Sheet.8">
                    <p:embed/>
                  </p:oleObj>
                </mc:Choice>
                <mc:Fallback>
                  <p:oleObj name="Worksheet" r:id="rId5" imgW="8534400" imgH="4845073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28600" y="2303503"/>
                          <a:ext cx="7583852" cy="43592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43519" y="2562045"/>
              <a:ext cx="970370" cy="5293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altLang="en-US" sz="1400" i="1" dirty="0">
                  <a:solidFill>
                    <a:srgbClr val="FFFF00"/>
                  </a:solidFill>
                  <a:latin typeface="Arial"/>
                </a:rPr>
                <a:t>Δ</a:t>
              </a:r>
              <a:r>
                <a:rPr lang="en-US" altLang="en-US" sz="1400" i="1" dirty="0" smtClean="0">
                  <a:solidFill>
                    <a:srgbClr val="FFFF00"/>
                  </a:solidFill>
                  <a:latin typeface="Arial"/>
                </a:rPr>
                <a:t>= 8.9%</a:t>
              </a:r>
              <a:endParaRPr lang="en-US" altLang="en-US" sz="1400" i="1" dirty="0">
                <a:solidFill>
                  <a:srgbClr val="FFFF00"/>
                </a:solidFill>
                <a:latin typeface="Arial"/>
              </a:endParaRPr>
            </a:p>
            <a:p>
              <a:pPr eaLnBrk="0" hangingPunct="0"/>
              <a:r>
                <a:rPr lang="en-US" altLang="en-US" sz="1400" i="1" dirty="0">
                  <a:solidFill>
                    <a:srgbClr val="FFFF00"/>
                  </a:solidFill>
                  <a:latin typeface="Arial"/>
                </a:rPr>
                <a:t>P&lt;0.001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222875" y="2562045"/>
              <a:ext cx="969264" cy="5293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altLang="en-US" sz="1400" i="1" dirty="0">
                  <a:solidFill>
                    <a:srgbClr val="FFFF00"/>
                  </a:solidFill>
                  <a:latin typeface="Arial"/>
                </a:rPr>
                <a:t>Δ</a:t>
              </a:r>
              <a:r>
                <a:rPr lang="en-US" altLang="en-US" sz="1400" i="1" dirty="0" smtClean="0">
                  <a:solidFill>
                    <a:srgbClr val="FFFF00"/>
                  </a:solidFill>
                  <a:latin typeface="Arial"/>
                </a:rPr>
                <a:t>=11.4%</a:t>
              </a:r>
              <a:endParaRPr lang="en-US" altLang="en-US" sz="1400" i="1" dirty="0">
                <a:solidFill>
                  <a:srgbClr val="FFFF00"/>
                </a:solidFill>
                <a:latin typeface="Arial"/>
              </a:endParaRPr>
            </a:p>
            <a:p>
              <a:pPr eaLnBrk="0" hangingPunct="0"/>
              <a:r>
                <a:rPr lang="en-US" altLang="en-US" sz="1400" i="1" dirty="0" smtClean="0">
                  <a:solidFill>
                    <a:srgbClr val="FFFF00"/>
                  </a:solidFill>
                  <a:latin typeface="Arial"/>
                </a:rPr>
                <a:t>P&lt;0.001</a:t>
              </a:r>
              <a:endParaRPr lang="en-US" altLang="en-US" sz="1400" i="1" dirty="0">
                <a:solidFill>
                  <a:srgbClr val="FFFF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0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7" y="326180"/>
            <a:ext cx="842560" cy="905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038038"/>
            <a:ext cx="748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Retrograde vs. </a:t>
            </a:r>
            <a:r>
              <a:rPr lang="en-US" kern="0" dirty="0" err="1" smtClean="0">
                <a:solidFill>
                  <a:srgbClr val="92D050"/>
                </a:solidFill>
                <a:latin typeface="Arial"/>
              </a:rPr>
              <a:t>antegrade</a:t>
            </a:r>
            <a:r>
              <a:rPr lang="en-US" kern="0" dirty="0" smtClean="0">
                <a:solidFill>
                  <a:srgbClr val="92D050"/>
                </a:solidFill>
                <a:latin typeface="Arial"/>
              </a:rPr>
              <a:t>-only: in-hospital MACE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graphicFrame>
        <p:nvGraphicFramePr>
          <p:cNvPr id="13" name="Object 6"/>
          <p:cNvGraphicFramePr>
            <a:graphicFrameLocks/>
          </p:cNvGraphicFramePr>
          <p:nvPr>
            <p:extLst/>
          </p:nvPr>
        </p:nvGraphicFramePr>
        <p:xfrm>
          <a:off x="370377" y="457200"/>
          <a:ext cx="7918472" cy="678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38" name="Worksheet" r:id="rId4" imgW="4083076" imgH="4927785" progId="Excel.Sheet.8">
                  <p:embed/>
                </p:oleObj>
              </mc:Choice>
              <mc:Fallback>
                <p:oleObj name="Worksheet" r:id="rId4" imgW="4083076" imgH="49277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77" y="457200"/>
                        <a:ext cx="7918472" cy="6781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1838256"/>
            <a:ext cx="84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p&lt;0.001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2760" y="3382939"/>
            <a:ext cx="84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p=0.003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4376" y="4648200"/>
            <a:ext cx="96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p=0.999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7321" y="4173348"/>
            <a:ext cx="84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p=0.039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1780" y="4632036"/>
            <a:ext cx="96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P=0.314</a:t>
            </a:r>
            <a:endParaRPr lang="en-US" sz="1400" dirty="0">
              <a:solidFill>
                <a:srgbClr val="3333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4962" y="4344797"/>
            <a:ext cx="84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99"/>
                </a:solidFill>
              </a:rPr>
              <a:t>p=0.167</a:t>
            </a:r>
            <a:endParaRPr lang="en-US" sz="1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6" y="384567"/>
            <a:ext cx="802479" cy="86233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80" y="1946172"/>
            <a:ext cx="6027420" cy="49149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 bwMode="auto">
          <a:xfrm>
            <a:off x="2552700" y="2379664"/>
            <a:ext cx="5715000" cy="317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333399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52700" y="3303197"/>
            <a:ext cx="5715000" cy="317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333399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57400" y="3962400"/>
            <a:ext cx="6210300" cy="6728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333399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52700" y="5646636"/>
            <a:ext cx="5715000" cy="317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33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465" y="1275561"/>
            <a:ext cx="748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Retrograde: predictors of technical success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9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041866"/>
            <a:ext cx="7487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Approaches to RCA CTOs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graphicFrame>
        <p:nvGraphicFramePr>
          <p:cNvPr id="9" name="Object 6"/>
          <p:cNvGraphicFramePr>
            <a:graphicFrameLocks/>
          </p:cNvGraphicFramePr>
          <p:nvPr>
            <p:extLst/>
          </p:nvPr>
        </p:nvGraphicFramePr>
        <p:xfrm>
          <a:off x="298450" y="2081212"/>
          <a:ext cx="8492066" cy="477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60" name="Worksheet" r:id="rId5" imgW="8528180" imgH="4819719" progId="Excel.Sheet.8">
                  <p:embed/>
                </p:oleObj>
              </mc:Choice>
              <mc:Fallback>
                <p:oleObj name="Worksheet" r:id="rId5" imgW="8528180" imgH="481971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2081212"/>
                        <a:ext cx="8492066" cy="477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2744" y="2067591"/>
            <a:ext cx="3697256" cy="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2012-2015</a:t>
            </a:r>
            <a:endParaRPr lang="en-US" sz="16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11 centers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, 1,308 lesions</a:t>
            </a:r>
          </a:p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RCA CTOs: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56%</a:t>
            </a:r>
          </a:p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Technical success for RCA: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90%</a:t>
            </a:r>
          </a:p>
          <a:p>
            <a:pPr algn="l">
              <a:defRPr/>
            </a:pPr>
            <a:endParaRPr lang="en-US" sz="1600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/>
          <p:cNvGraphicFramePr>
            <a:graphicFrameLocks/>
          </p:cNvGraphicFramePr>
          <p:nvPr>
            <p:extLst/>
          </p:nvPr>
        </p:nvGraphicFramePr>
        <p:xfrm>
          <a:off x="-539750" y="-752475"/>
          <a:ext cx="9902825" cy="822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84" name="Worksheet" r:id="rId4" imgW="6089780" imgH="5079908" progId="Excel.Sheet.8">
                  <p:embed/>
                </p:oleObj>
              </mc:Choice>
              <mc:Fallback>
                <p:oleObj name="Worksheet" r:id="rId4" imgW="6089780" imgH="507990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9750" y="-752475"/>
                        <a:ext cx="9902825" cy="822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041867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RCA CTOs: successful strategy according to lesion location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76600" y="2566882"/>
            <a:ext cx="1066800" cy="404918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FF00"/>
                </a:solidFill>
              </a:rPr>
              <a:t>p=0.045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11" y="5790453"/>
            <a:ext cx="1062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399"/>
                </a:solidFill>
              </a:rPr>
              <a:t>Technical success:</a:t>
            </a:r>
            <a:endParaRPr lang="en-US" sz="1000" dirty="0">
              <a:solidFill>
                <a:srgbClr val="33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867400"/>
            <a:ext cx="624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399"/>
                </a:solidFill>
              </a:rPr>
              <a:t>89%</a:t>
            </a:r>
            <a:endParaRPr lang="en-US" sz="1000" dirty="0">
              <a:solidFill>
                <a:srgbClr val="33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2400" y="5867400"/>
            <a:ext cx="624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399"/>
                </a:solidFill>
              </a:rPr>
              <a:t>89%</a:t>
            </a:r>
            <a:endParaRPr lang="en-US" sz="1000" dirty="0">
              <a:solidFill>
                <a:srgbClr val="33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5867399"/>
            <a:ext cx="624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399"/>
                </a:solidFill>
              </a:rPr>
              <a:t>96%</a:t>
            </a:r>
            <a:endParaRPr lang="en-US" sz="1000" dirty="0">
              <a:solidFill>
                <a:srgbClr val="33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3700" y="5867398"/>
            <a:ext cx="624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333399"/>
                </a:solidFill>
              </a:rPr>
              <a:t>79%</a:t>
            </a:r>
            <a:endParaRPr lang="en-US" sz="1000" dirty="0">
              <a:solidFill>
                <a:srgbClr val="333399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337115" y="6427901"/>
            <a:ext cx="834025" cy="293767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>
                <a:solidFill>
                  <a:srgbClr val="FFFF00"/>
                </a:solidFill>
              </a:rPr>
              <a:t>p=0.11</a:t>
            </a:r>
            <a:endParaRPr lang="en-US" sz="1050" dirty="0">
              <a:solidFill>
                <a:srgbClr val="FFFF00"/>
              </a:solidFill>
            </a:endParaRPr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4603572" y="2675107"/>
            <a:ext cx="270056" cy="70387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1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0999" y="17896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770" y="1035781"/>
            <a:ext cx="5582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Hemodynamic support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2744" y="2067591"/>
            <a:ext cx="3697256" cy="44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2012-2015</a:t>
            </a:r>
            <a:endParaRPr lang="en-US" sz="16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11 centers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, 1,061 lesions</a:t>
            </a:r>
          </a:p>
          <a:p>
            <a:pPr algn="l"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Hemodynamic Support: </a:t>
            </a:r>
            <a:r>
              <a:rPr lang="en-US" sz="1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5.3%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endParaRPr lang="en-US" sz="1600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graphicFrame>
        <p:nvGraphicFramePr>
          <p:cNvPr id="10" name="Object 6"/>
          <p:cNvGraphicFramePr>
            <a:graphicFrameLocks/>
          </p:cNvGraphicFramePr>
          <p:nvPr>
            <p:extLst/>
          </p:nvPr>
        </p:nvGraphicFramePr>
        <p:xfrm>
          <a:off x="-914400" y="2895600"/>
          <a:ext cx="6148514" cy="305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10" name="Worksheet" r:id="rId4" imgW="8944102" imgH="4457700" progId="Excel.Sheet.8">
                  <p:embed/>
                </p:oleObj>
              </mc:Choice>
              <mc:Fallback>
                <p:oleObj name="Worksheet" r:id="rId4" imgW="8944102" imgH="44577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14400" y="2895600"/>
                        <a:ext cx="6148514" cy="305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6175" y="2895600"/>
            <a:ext cx="736099" cy="4154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n-US" sz="1050" i="1" dirty="0">
                <a:solidFill>
                  <a:srgbClr val="FFFF00"/>
                </a:solidFill>
                <a:latin typeface="Arial"/>
              </a:rPr>
              <a:t>Δ</a:t>
            </a:r>
            <a:r>
              <a:rPr lang="en-US" altLang="en-US" sz="1050" i="1" dirty="0" smtClean="0">
                <a:solidFill>
                  <a:srgbClr val="FFFF00"/>
                </a:solidFill>
                <a:latin typeface="Arial"/>
              </a:rPr>
              <a:t>=10.4%</a:t>
            </a:r>
            <a:endParaRPr lang="en-US" altLang="en-US" sz="1050" i="1" dirty="0">
              <a:solidFill>
                <a:srgbClr val="FFFF00"/>
              </a:solidFill>
              <a:latin typeface="Arial"/>
            </a:endParaRPr>
          </a:p>
          <a:p>
            <a:pPr eaLnBrk="0" hangingPunct="0"/>
            <a:r>
              <a:rPr lang="en-US" altLang="en-US" sz="1050" i="1" dirty="0">
                <a:solidFill>
                  <a:srgbClr val="FFFF00"/>
                </a:solidFill>
                <a:latin typeface="Arial"/>
              </a:rPr>
              <a:t>p</a:t>
            </a:r>
            <a:r>
              <a:rPr lang="en-US" altLang="en-US" sz="1050" i="1" dirty="0" smtClean="0">
                <a:solidFill>
                  <a:srgbClr val="FFFF00"/>
                </a:solidFill>
                <a:latin typeface="Arial"/>
              </a:rPr>
              <a:t>=0.01</a:t>
            </a:r>
            <a:endParaRPr lang="en-US" altLang="en-US" sz="1050" i="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05200" y="4217407"/>
            <a:ext cx="691216" cy="41549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n-US" sz="1050" i="1" dirty="0">
                <a:solidFill>
                  <a:srgbClr val="FFFF00"/>
                </a:solidFill>
                <a:latin typeface="Arial"/>
              </a:rPr>
              <a:t>Δ</a:t>
            </a:r>
            <a:r>
              <a:rPr lang="en-US" altLang="en-US" sz="1050" i="1" dirty="0" smtClean="0">
                <a:solidFill>
                  <a:srgbClr val="FFFF00"/>
                </a:solidFill>
                <a:latin typeface="Arial"/>
              </a:rPr>
              <a:t>=15%</a:t>
            </a:r>
            <a:endParaRPr lang="en-US" altLang="en-US" sz="1050" i="1" dirty="0">
              <a:solidFill>
                <a:srgbClr val="FFFF00"/>
              </a:solidFill>
              <a:latin typeface="Arial"/>
            </a:endParaRPr>
          </a:p>
          <a:p>
            <a:pPr eaLnBrk="0" hangingPunct="0"/>
            <a:r>
              <a:rPr lang="en-US" altLang="en-US" sz="1050" i="1" dirty="0" smtClean="0">
                <a:solidFill>
                  <a:srgbClr val="FFFF00"/>
                </a:solidFill>
                <a:latin typeface="Arial"/>
              </a:rPr>
              <a:t>P&lt;0.001</a:t>
            </a:r>
            <a:endParaRPr lang="en-US" altLang="en-US" sz="1050" i="1" dirty="0">
              <a:solidFill>
                <a:srgbClr val="FFFF00"/>
              </a:solidFill>
              <a:latin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606936" y="2819400"/>
            <a:ext cx="0" cy="249762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00200" y="5505044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99"/>
                </a:solidFill>
              </a:rPr>
              <a:t>LVAD vs. no LVAD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4372" y="548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99"/>
                </a:solidFill>
              </a:rPr>
              <a:t>Prophylactic vs. emergency LVAD</a:t>
            </a:r>
            <a:endParaRPr lang="en-US" sz="1200" dirty="0">
              <a:solidFill>
                <a:srgbClr val="33339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63937" y="2895600"/>
            <a:ext cx="5961063" cy="3076575"/>
            <a:chOff x="3563937" y="2895600"/>
            <a:chExt cx="6189663" cy="3076575"/>
          </a:xfrm>
        </p:grpSpPr>
        <p:graphicFrame>
          <p:nvGraphicFramePr>
            <p:cNvPr id="13" name="Object 6"/>
            <p:cNvGraphicFramePr>
              <a:graphicFrameLocks/>
            </p:cNvGraphicFramePr>
            <p:nvPr>
              <p:extLst/>
            </p:nvPr>
          </p:nvGraphicFramePr>
          <p:xfrm>
            <a:off x="3563937" y="2895600"/>
            <a:ext cx="6189663" cy="307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11" name="Worksheet" r:id="rId6" imgW="8944102" imgH="4457700" progId="Excel.Sheet.8">
                    <p:embed/>
                  </p:oleObj>
                </mc:Choice>
                <mc:Fallback>
                  <p:oleObj name="Worksheet" r:id="rId6" imgW="8944102" imgH="445770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937" y="2895600"/>
                          <a:ext cx="6189663" cy="307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179654" y="2929945"/>
              <a:ext cx="736099" cy="41549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1050" i="1" dirty="0">
                  <a:solidFill>
                    <a:srgbClr val="FFFF00"/>
                  </a:solidFill>
                  <a:latin typeface="Arial"/>
                </a:rPr>
                <a:t>Δ</a:t>
              </a:r>
              <a:r>
                <a:rPr lang="en-US" altLang="en-US" sz="1050" i="1" dirty="0" smtClean="0">
                  <a:solidFill>
                    <a:srgbClr val="FFFF00"/>
                  </a:solidFill>
                  <a:latin typeface="Arial"/>
                </a:rPr>
                <a:t>=32.6%</a:t>
              </a:r>
              <a:endParaRPr lang="en-US" altLang="en-US" sz="1050" i="1" dirty="0">
                <a:solidFill>
                  <a:srgbClr val="FFFF00"/>
                </a:solidFill>
                <a:latin typeface="Arial"/>
              </a:endParaRPr>
            </a:p>
            <a:p>
              <a:pPr eaLnBrk="0" hangingPunct="0"/>
              <a:r>
                <a:rPr lang="en-US" altLang="en-US" sz="1050" i="1" dirty="0" smtClean="0">
                  <a:solidFill>
                    <a:srgbClr val="FFFF00"/>
                  </a:solidFill>
                  <a:latin typeface="Arial"/>
                </a:rPr>
                <a:t>p=0.008</a:t>
              </a:r>
              <a:endParaRPr lang="en-US" altLang="en-US" sz="1050" i="1" dirty="0">
                <a:solidFill>
                  <a:srgbClr val="FFFF00"/>
                </a:solidFill>
                <a:latin typeface="Arial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8153400" y="3994732"/>
              <a:ext cx="736099" cy="41549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altLang="en-US" sz="1050" i="1" dirty="0">
                  <a:solidFill>
                    <a:srgbClr val="FFFF00"/>
                  </a:solidFill>
                  <a:latin typeface="Arial"/>
                </a:rPr>
                <a:t>Δ</a:t>
              </a:r>
              <a:r>
                <a:rPr lang="en-US" altLang="en-US" sz="1050" i="1" dirty="0" smtClean="0">
                  <a:solidFill>
                    <a:srgbClr val="FFFF00"/>
                  </a:solidFill>
                  <a:latin typeface="Arial"/>
                </a:rPr>
                <a:t>=35.2%</a:t>
              </a:r>
              <a:endParaRPr lang="en-US" altLang="en-US" sz="1050" i="1" dirty="0">
                <a:solidFill>
                  <a:srgbClr val="FFFF00"/>
                </a:solidFill>
                <a:latin typeface="Arial"/>
              </a:endParaRPr>
            </a:p>
            <a:p>
              <a:pPr eaLnBrk="0" hangingPunct="0"/>
              <a:r>
                <a:rPr lang="en-US" altLang="en-US" sz="1050" i="1" dirty="0" smtClean="0">
                  <a:solidFill>
                    <a:srgbClr val="FFFF00"/>
                  </a:solidFill>
                  <a:latin typeface="Arial"/>
                </a:rPr>
                <a:t>p=0.003</a:t>
              </a:r>
              <a:endParaRPr lang="en-US" altLang="en-US" sz="1050" i="1" dirty="0">
                <a:solidFill>
                  <a:srgbClr val="FFFF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2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" y="234863"/>
            <a:ext cx="1219200" cy="13101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1551" y="1721589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5770" y="1035781"/>
            <a:ext cx="5582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92D050"/>
                </a:solidFill>
                <a:latin typeface="Arial"/>
              </a:rPr>
              <a:t>Intravascular imaging</a:t>
            </a:r>
            <a:endParaRPr lang="en-US" kern="0" dirty="0">
              <a:solidFill>
                <a:srgbClr val="92D050"/>
              </a:solidFill>
              <a:latin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66800" y="202329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2012-2015</a:t>
            </a:r>
            <a:endParaRPr lang="en-US" sz="26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2600" kern="0" dirty="0">
                <a:solidFill>
                  <a:srgbClr val="FF0000"/>
                </a:solidFill>
                <a:latin typeface="Arial"/>
                <a:cs typeface="Arial" charset="0"/>
              </a:rPr>
              <a:t>7</a:t>
            </a:r>
            <a:r>
              <a:rPr lang="en-US" sz="2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 centers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,   624 lesions</a:t>
            </a:r>
            <a:endParaRPr lang="en-US" sz="26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Intravascular imaging: </a:t>
            </a:r>
            <a:r>
              <a:rPr lang="en-US" sz="26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38%</a:t>
            </a:r>
          </a:p>
          <a:p>
            <a:pPr algn="l">
              <a:defRPr/>
            </a:pPr>
            <a:endParaRPr lang="en-US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399" y="1942070"/>
            <a:ext cx="12235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4800" y="6246835"/>
            <a:ext cx="853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100" i="1" dirty="0" err="1" smtClean="0">
                <a:solidFill>
                  <a:srgbClr val="333399"/>
                </a:solidFill>
              </a:rPr>
              <a:t>Karacsonyi</a:t>
            </a:r>
            <a:r>
              <a:rPr lang="en-US" sz="1100" i="1" dirty="0" smtClean="0">
                <a:solidFill>
                  <a:srgbClr val="333399"/>
                </a:solidFill>
              </a:rPr>
              <a:t>,</a:t>
            </a:r>
            <a:r>
              <a:rPr lang="en-US" sz="1100" i="1" baseline="30000" dirty="0" smtClean="0">
                <a:solidFill>
                  <a:srgbClr val="333399"/>
                </a:solidFill>
              </a:rPr>
              <a:t> </a:t>
            </a:r>
            <a:r>
              <a:rPr lang="en-US" sz="1100" i="1" dirty="0" err="1">
                <a:solidFill>
                  <a:srgbClr val="333399"/>
                </a:solidFill>
              </a:rPr>
              <a:t>Alaswad</a:t>
            </a:r>
            <a:r>
              <a:rPr lang="en-US" sz="1100" i="1" dirty="0">
                <a:solidFill>
                  <a:srgbClr val="333399"/>
                </a:solidFill>
              </a:rPr>
              <a:t>, </a:t>
            </a:r>
            <a:r>
              <a:rPr lang="en-US" sz="1100" i="1" dirty="0" smtClean="0">
                <a:solidFill>
                  <a:srgbClr val="333399"/>
                </a:solidFill>
              </a:rPr>
              <a:t>Jaffer, </a:t>
            </a:r>
            <a:r>
              <a:rPr lang="en-US" sz="1100" i="1" dirty="0" err="1">
                <a:solidFill>
                  <a:srgbClr val="333399"/>
                </a:solidFill>
              </a:rPr>
              <a:t>Yeh</a:t>
            </a:r>
            <a:r>
              <a:rPr lang="en-US" sz="1100" i="1" dirty="0" smtClean="0">
                <a:solidFill>
                  <a:srgbClr val="333399"/>
                </a:solidFill>
              </a:rPr>
              <a:t>, </a:t>
            </a:r>
            <a:r>
              <a:rPr lang="en-US" sz="1100" i="1" dirty="0" err="1" smtClean="0">
                <a:solidFill>
                  <a:srgbClr val="333399"/>
                </a:solidFill>
              </a:rPr>
              <a:t>Karmpaliotis</a:t>
            </a:r>
            <a:r>
              <a:rPr lang="en-US" sz="1100" i="1" dirty="0">
                <a:solidFill>
                  <a:srgbClr val="333399"/>
                </a:solidFill>
              </a:rPr>
              <a:t>,, Patel, </a:t>
            </a:r>
            <a:r>
              <a:rPr lang="en-US" sz="1100" i="1" dirty="0" err="1">
                <a:solidFill>
                  <a:srgbClr val="333399"/>
                </a:solidFill>
              </a:rPr>
              <a:t>Bahadorani</a:t>
            </a:r>
            <a:r>
              <a:rPr lang="en-US" sz="1100" i="1" dirty="0">
                <a:solidFill>
                  <a:srgbClr val="333399"/>
                </a:solidFill>
              </a:rPr>
              <a:t> </a:t>
            </a:r>
            <a:r>
              <a:rPr lang="en-US" sz="1100" i="1" dirty="0" smtClean="0">
                <a:solidFill>
                  <a:srgbClr val="333399"/>
                </a:solidFill>
              </a:rPr>
              <a:t>,</a:t>
            </a:r>
            <a:r>
              <a:rPr lang="en-US" sz="1100" i="1" dirty="0">
                <a:solidFill>
                  <a:srgbClr val="333399"/>
                </a:solidFill>
              </a:rPr>
              <a:t> </a:t>
            </a:r>
            <a:r>
              <a:rPr lang="en-US" sz="1100" i="1" dirty="0" smtClean="0">
                <a:solidFill>
                  <a:srgbClr val="333399"/>
                </a:solidFill>
              </a:rPr>
              <a:t>Grantham, Lombardi, Doing, Moses, </a:t>
            </a:r>
            <a:r>
              <a:rPr lang="en-US" sz="1100" i="1" dirty="0" err="1" smtClean="0">
                <a:solidFill>
                  <a:srgbClr val="333399"/>
                </a:solidFill>
              </a:rPr>
              <a:t>Kirtane</a:t>
            </a:r>
            <a:r>
              <a:rPr lang="en-US" sz="1100" i="1" dirty="0" smtClean="0">
                <a:solidFill>
                  <a:srgbClr val="333399"/>
                </a:solidFill>
              </a:rPr>
              <a:t>, Parikh, Kandzari,  </a:t>
            </a:r>
            <a:r>
              <a:rPr lang="en-US" sz="1100" i="1" dirty="0" err="1" smtClean="0">
                <a:solidFill>
                  <a:srgbClr val="333399"/>
                </a:solidFill>
              </a:rPr>
              <a:t>Lembo</a:t>
            </a:r>
            <a:r>
              <a:rPr lang="en-US" sz="1100" i="1" dirty="0" smtClean="0">
                <a:solidFill>
                  <a:srgbClr val="333399"/>
                </a:solidFill>
              </a:rPr>
              <a:t>,, </a:t>
            </a:r>
            <a:r>
              <a:rPr lang="en-US" sz="1100" i="1" dirty="0" err="1" smtClean="0">
                <a:solidFill>
                  <a:srgbClr val="333399"/>
                </a:solidFill>
              </a:rPr>
              <a:t>Resendes</a:t>
            </a:r>
            <a:r>
              <a:rPr lang="en-US" sz="1100" i="1" dirty="0" smtClean="0">
                <a:solidFill>
                  <a:srgbClr val="333399"/>
                </a:solidFill>
              </a:rPr>
              <a:t>, </a:t>
            </a:r>
            <a:r>
              <a:rPr lang="en-US" sz="1100" i="1" dirty="0" err="1" smtClean="0">
                <a:solidFill>
                  <a:srgbClr val="333399"/>
                </a:solidFill>
              </a:rPr>
              <a:t>Alame</a:t>
            </a:r>
            <a:r>
              <a:rPr lang="en-US" sz="1100" i="1" dirty="0" smtClean="0">
                <a:solidFill>
                  <a:srgbClr val="333399"/>
                </a:solidFill>
              </a:rPr>
              <a:t>, </a:t>
            </a:r>
            <a:r>
              <a:rPr lang="en-US" sz="1100" i="1" dirty="0" err="1" smtClean="0">
                <a:solidFill>
                  <a:srgbClr val="333399"/>
                </a:solidFill>
              </a:rPr>
              <a:t>Kalsaria</a:t>
            </a:r>
            <a:r>
              <a:rPr lang="en-US" sz="1100" i="1" dirty="0" smtClean="0">
                <a:solidFill>
                  <a:srgbClr val="333399"/>
                </a:solidFill>
              </a:rPr>
              <a:t>, </a:t>
            </a:r>
            <a:r>
              <a:rPr lang="en-US" sz="1100" i="1" dirty="0" err="1" smtClean="0">
                <a:solidFill>
                  <a:srgbClr val="333399"/>
                </a:solidFill>
              </a:rPr>
              <a:t>Rangan</a:t>
            </a:r>
            <a:r>
              <a:rPr lang="en-US" sz="1100" i="1" dirty="0" smtClean="0">
                <a:solidFill>
                  <a:srgbClr val="333399"/>
                </a:solidFill>
              </a:rPr>
              <a:t>, </a:t>
            </a:r>
            <a:r>
              <a:rPr lang="en-US" sz="1100" i="1" dirty="0" err="1">
                <a:solidFill>
                  <a:srgbClr val="333399"/>
                </a:solidFill>
              </a:rPr>
              <a:t>Karatasakis</a:t>
            </a:r>
            <a:r>
              <a:rPr lang="en-US" sz="1100" i="1" dirty="0">
                <a:solidFill>
                  <a:srgbClr val="333399"/>
                </a:solidFill>
              </a:rPr>
              <a:t>, </a:t>
            </a:r>
            <a:r>
              <a:rPr lang="en-US" sz="1100" i="1" dirty="0" err="1">
                <a:solidFill>
                  <a:srgbClr val="333399"/>
                </a:solidFill>
              </a:rPr>
              <a:t>Danek</a:t>
            </a:r>
            <a:r>
              <a:rPr lang="en-US" sz="1100" i="1" dirty="0">
                <a:solidFill>
                  <a:srgbClr val="333399"/>
                </a:solidFill>
              </a:rPr>
              <a:t> ,</a:t>
            </a:r>
            <a:r>
              <a:rPr lang="en-US" sz="1100" i="1" dirty="0" smtClean="0">
                <a:solidFill>
                  <a:srgbClr val="333399"/>
                </a:solidFill>
              </a:rPr>
              <a:t> Ali, Garcia, </a:t>
            </a:r>
            <a:r>
              <a:rPr lang="en-US" sz="1100" i="1" dirty="0" err="1" smtClean="0">
                <a:solidFill>
                  <a:srgbClr val="333399"/>
                </a:solidFill>
              </a:rPr>
              <a:t>Ungi</a:t>
            </a:r>
            <a:r>
              <a:rPr lang="en-US" sz="1100" i="1" dirty="0" smtClean="0">
                <a:solidFill>
                  <a:srgbClr val="333399"/>
                </a:solidFill>
              </a:rPr>
              <a:t>, Thompson, Banerjee, Brilakis</a:t>
            </a:r>
            <a:r>
              <a:rPr lang="en-US" sz="1100" i="1" dirty="0" smtClean="0">
                <a:solidFill>
                  <a:srgbClr val="0033CC"/>
                </a:solidFill>
                <a:latin typeface="Arial"/>
                <a:cs typeface="Arial" pitchFamily="34" charset="0"/>
              </a:rPr>
              <a:t> 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295400" y="2819399"/>
          <a:ext cx="6934200" cy="342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8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5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6469" y="4268807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N=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109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Side branch loss occurred in 28 cases </a:t>
            </a:r>
            <a:r>
              <a:rPr lang="en-US" sz="2000" dirty="0">
                <a:solidFill>
                  <a:srgbClr val="FF0000"/>
                </a:solidFill>
              </a:rPr>
              <a:t>(25.7</a:t>
            </a:r>
            <a:r>
              <a:rPr lang="en-US" sz="2000" dirty="0" smtClean="0">
                <a:solidFill>
                  <a:srgbClr val="FF0000"/>
                </a:solidFill>
              </a:rPr>
              <a:t>%)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</a:rPr>
              <a:t>Higher cardiovascular mortality </a:t>
            </a:r>
            <a:r>
              <a:rPr lang="en-US" sz="2000" dirty="0" smtClean="0">
                <a:solidFill>
                  <a:srgbClr val="FF0000"/>
                </a:solidFill>
              </a:rPr>
              <a:t>(7.4</a:t>
            </a:r>
            <a:r>
              <a:rPr lang="en-US" sz="2000" dirty="0">
                <a:solidFill>
                  <a:srgbClr val="FF0000"/>
                </a:solidFill>
              </a:rPr>
              <a:t>% vs. 0%, log rank </a:t>
            </a:r>
            <a:r>
              <a:rPr lang="en-US" sz="2000" dirty="0" smtClean="0">
                <a:solidFill>
                  <a:srgbClr val="FF0000"/>
                </a:solidFill>
              </a:rPr>
              <a:t>p=0.017)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Single center – Dallas VA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20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Major </a:t>
            </a:r>
            <a:r>
              <a:rPr lang="en-US" sz="20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complications: 1.8% </a:t>
            </a:r>
            <a:r>
              <a:rPr lang="en-US" sz="16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(perforation with </a:t>
            </a:r>
            <a:r>
              <a:rPr lang="en-US" sz="1600" dirty="0" err="1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pericardiocentesis</a:t>
            </a:r>
            <a:r>
              <a:rPr lang="en-US" sz="16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,        </a:t>
            </a:r>
          </a:p>
          <a:p>
            <a:pPr algn="l"/>
            <a:r>
              <a:rPr lang="en-US" sz="1600" dirty="0">
                <a:solidFill>
                  <a:srgbClr val="333399">
                    <a:lumMod val="75000"/>
                  </a:srgbClr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333399">
                    <a:lumMod val="75000"/>
                  </a:srgbClr>
                </a:solidFill>
                <a:latin typeface="Arial"/>
              </a:rPr>
              <a:t>                                                         stent thrombosis within 24 hours)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8969" y="6214964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33CC"/>
                </a:solidFill>
              </a:rPr>
              <a:t>Nguyen-</a:t>
            </a:r>
            <a:r>
              <a:rPr lang="en-US" sz="1200" dirty="0" err="1" smtClean="0">
                <a:solidFill>
                  <a:srgbClr val="0033CC"/>
                </a:solidFill>
              </a:rPr>
              <a:t>Trong</a:t>
            </a:r>
            <a:r>
              <a:rPr lang="en-US" sz="1200" dirty="0">
                <a:solidFill>
                  <a:srgbClr val="0033CC"/>
                </a:solidFill>
              </a:rPr>
              <a:t> PJ, </a:t>
            </a:r>
            <a:r>
              <a:rPr lang="en-US" sz="1200" dirty="0" err="1">
                <a:solidFill>
                  <a:srgbClr val="0033CC"/>
                </a:solidFill>
              </a:rPr>
              <a:t>Rangan</a:t>
            </a:r>
            <a:r>
              <a:rPr lang="en-US" sz="1200" dirty="0">
                <a:solidFill>
                  <a:srgbClr val="0033CC"/>
                </a:solidFill>
              </a:rPr>
              <a:t> BV, </a:t>
            </a:r>
            <a:r>
              <a:rPr lang="en-US" sz="1200" dirty="0" err="1">
                <a:solidFill>
                  <a:srgbClr val="0033CC"/>
                </a:solidFill>
              </a:rPr>
              <a:t>Karatasakis</a:t>
            </a:r>
            <a:r>
              <a:rPr lang="en-US" sz="1200" dirty="0">
                <a:solidFill>
                  <a:srgbClr val="0033CC"/>
                </a:solidFill>
              </a:rPr>
              <a:t> A, </a:t>
            </a:r>
            <a:r>
              <a:rPr lang="en-US" sz="1200" dirty="0" err="1">
                <a:solidFill>
                  <a:srgbClr val="0033CC"/>
                </a:solidFill>
              </a:rPr>
              <a:t>Danek</a:t>
            </a:r>
            <a:r>
              <a:rPr lang="en-US" sz="1200" dirty="0">
                <a:solidFill>
                  <a:srgbClr val="0033CC"/>
                </a:solidFill>
              </a:rPr>
              <a:t> BA, </a:t>
            </a:r>
            <a:r>
              <a:rPr lang="en-US" sz="1200" dirty="0" err="1">
                <a:solidFill>
                  <a:srgbClr val="0033CC"/>
                </a:solidFill>
              </a:rPr>
              <a:t>Christakopoulos</a:t>
            </a:r>
            <a:r>
              <a:rPr lang="en-US" sz="1200" dirty="0">
                <a:solidFill>
                  <a:srgbClr val="0033CC"/>
                </a:solidFill>
              </a:rPr>
              <a:t> GE, Martinez-</a:t>
            </a:r>
            <a:r>
              <a:rPr lang="en-US" sz="1200" dirty="0" err="1">
                <a:solidFill>
                  <a:srgbClr val="0033CC"/>
                </a:solidFill>
              </a:rPr>
              <a:t>Parachini</a:t>
            </a:r>
            <a:r>
              <a:rPr lang="en-US" sz="1200" dirty="0">
                <a:solidFill>
                  <a:srgbClr val="0033CC"/>
                </a:solidFill>
              </a:rPr>
              <a:t> JR, </a:t>
            </a:r>
            <a:r>
              <a:rPr lang="en-US" sz="1200" dirty="0" err="1">
                <a:solidFill>
                  <a:srgbClr val="0033CC"/>
                </a:solidFill>
              </a:rPr>
              <a:t>Resendes</a:t>
            </a:r>
            <a:r>
              <a:rPr lang="en-US" sz="1200" dirty="0">
                <a:solidFill>
                  <a:srgbClr val="0033CC"/>
                </a:solidFill>
              </a:rPr>
              <a:t> E, Ayers CR, Luna M, Abdullah S, </a:t>
            </a:r>
            <a:r>
              <a:rPr lang="en-US" sz="1200" dirty="0" err="1">
                <a:solidFill>
                  <a:srgbClr val="0033CC"/>
                </a:solidFill>
              </a:rPr>
              <a:t>Kumbhani</a:t>
            </a:r>
            <a:r>
              <a:rPr lang="en-US" sz="1200" dirty="0">
                <a:solidFill>
                  <a:srgbClr val="0033CC"/>
                </a:solidFill>
              </a:rPr>
              <a:t> DJ, </a:t>
            </a:r>
            <a:r>
              <a:rPr lang="en-US" sz="1200" dirty="0" err="1">
                <a:solidFill>
                  <a:srgbClr val="0033CC"/>
                </a:solidFill>
              </a:rPr>
              <a:t>Addo</a:t>
            </a:r>
            <a:r>
              <a:rPr lang="en-US" sz="1200" dirty="0">
                <a:solidFill>
                  <a:srgbClr val="0033CC"/>
                </a:solidFill>
              </a:rPr>
              <a:t> T, </a:t>
            </a:r>
            <a:r>
              <a:rPr lang="en-US" sz="1200" dirty="0" err="1">
                <a:solidFill>
                  <a:srgbClr val="0033CC"/>
                </a:solidFill>
              </a:rPr>
              <a:t>Grodin</a:t>
            </a:r>
            <a:r>
              <a:rPr lang="en-US" sz="1200" dirty="0">
                <a:solidFill>
                  <a:srgbClr val="0033CC"/>
                </a:solidFill>
              </a:rPr>
              <a:t> J, Banerjee S, </a:t>
            </a:r>
            <a:r>
              <a:rPr lang="en-US" sz="1200" dirty="0" err="1">
                <a:solidFill>
                  <a:srgbClr val="0033CC"/>
                </a:solidFill>
              </a:rPr>
              <a:t>Brilakis</a:t>
            </a:r>
            <a:r>
              <a:rPr lang="en-US" sz="1200" dirty="0">
                <a:solidFill>
                  <a:srgbClr val="0033CC"/>
                </a:solidFill>
              </a:rPr>
              <a:t> ES</a:t>
            </a:r>
            <a:r>
              <a:rPr lang="en-US" sz="1200" dirty="0" smtClean="0">
                <a:solidFill>
                  <a:srgbClr val="0033CC"/>
                </a:solidFill>
              </a:rPr>
              <a:t>.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J </a:t>
            </a:r>
            <a:r>
              <a:rPr lang="en-US" sz="1200" dirty="0">
                <a:solidFill>
                  <a:srgbClr val="FF0000"/>
                </a:solidFill>
              </a:rPr>
              <a:t>Invasive </a:t>
            </a:r>
            <a:r>
              <a:rPr lang="en-US" sz="1200" dirty="0" err="1">
                <a:solidFill>
                  <a:srgbClr val="FF0000"/>
                </a:solidFill>
              </a:rPr>
              <a:t>Cardiol</a:t>
            </a:r>
            <a:r>
              <a:rPr lang="en-US" sz="1200" dirty="0">
                <a:solidFill>
                  <a:srgbClr val="FF0000"/>
                </a:solidFill>
              </a:rPr>
              <a:t>. 2016 Jan 15. </a:t>
            </a:r>
            <a:r>
              <a:rPr lang="en-US" sz="1200" dirty="0" err="1">
                <a:solidFill>
                  <a:srgbClr val="FF0000"/>
                </a:solidFill>
              </a:rPr>
              <a:t>Epub</a:t>
            </a:r>
            <a:r>
              <a:rPr lang="en-US" sz="1200" dirty="0">
                <a:solidFill>
                  <a:srgbClr val="FF0000"/>
                </a:solidFill>
              </a:rPr>
              <a:t> ahead of print.</a:t>
            </a:r>
            <a:endParaRPr lang="en-US" sz="1200" dirty="0">
              <a:solidFill>
                <a:srgbClr val="FF0000"/>
              </a:solidFill>
              <a:latin typeface="Arial"/>
              <a:cs typeface="Arial" pitchFamily="34" charset="0"/>
            </a:endParaRPr>
          </a:p>
          <a:p>
            <a:endParaRPr lang="en-US" sz="1200" dirty="0">
              <a:solidFill>
                <a:srgbClr val="0033CC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567740"/>
            <a:ext cx="8229600" cy="5752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i="1" dirty="0">
                <a:solidFill>
                  <a:srgbClr val="92D050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US" sz="2800" b="1" i="1" dirty="0" smtClean="0">
                <a:solidFill>
                  <a:srgbClr val="92D050"/>
                </a:solidFill>
                <a:latin typeface="Arial"/>
                <a:ea typeface="+mn-ea"/>
                <a:cs typeface="+mn-cs"/>
              </a:rPr>
              <a:t>ide Branch Loss</a:t>
            </a:r>
            <a:endParaRPr lang="en-US" sz="2800" b="1" i="1" dirty="0">
              <a:solidFill>
                <a:srgbClr val="92D05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128689" y="143503"/>
            <a:ext cx="80153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PRO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spective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lobal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RE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gi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try for the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tudy of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CTO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interventions</a:t>
            </a:r>
          </a:p>
        </p:txBody>
      </p:sp>
      <p:pic>
        <p:nvPicPr>
          <p:cNvPr id="14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7" y="129883"/>
            <a:ext cx="839652" cy="902283"/>
          </a:xfrm>
          <a:prstGeom prst="rect">
            <a:avLst/>
          </a:prstGeom>
        </p:spPr>
      </p:pic>
      <p:pic>
        <p:nvPicPr>
          <p:cNvPr id="817155" name="Picture 3" descr="C:\Users\pnguy010\Downloads\Figure 3 (1)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b="4498"/>
          <a:stretch/>
        </p:blipFill>
        <p:spPr bwMode="auto">
          <a:xfrm>
            <a:off x="409066" y="1004457"/>
            <a:ext cx="4113169" cy="31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7156" name="Picture 4" descr="C:\Users\pnguy010\Downloads\Figure 4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50000"/>
          <a:stretch/>
        </p:blipFill>
        <p:spPr bwMode="auto">
          <a:xfrm>
            <a:off x="4498484" y="1049979"/>
            <a:ext cx="4267200" cy="32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2057400"/>
            <a:ext cx="73665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Solid contemporary outcomes in CTO PCI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Opportunities for improvement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Case selection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Improve safety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/>
              </a:rPr>
              <a:t>Improve efficiency</a:t>
            </a: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3200" dirty="0" smtClean="0">
              <a:solidFill>
                <a:srgbClr val="000000"/>
              </a:solidFill>
              <a:latin typeface="Arial"/>
            </a:endParaRPr>
          </a:p>
          <a:p>
            <a:pPr marL="800100" lvl="1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32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4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9B4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8"/>
          <a:stretch/>
        </p:blipFill>
        <p:spPr>
          <a:xfrm>
            <a:off x="1371600" y="1219200"/>
            <a:ext cx="6502050" cy="5334000"/>
          </a:xfrm>
        </p:spPr>
      </p:pic>
      <p:sp>
        <p:nvSpPr>
          <p:cNvPr id="5" name="Rectangle 4"/>
          <p:cNvSpPr/>
          <p:nvPr/>
        </p:nvSpPr>
        <p:spPr>
          <a:xfrm>
            <a:off x="1143000" y="76200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For more information or to join: </a:t>
            </a:r>
            <a:endParaRPr lang="en-US" dirty="0">
              <a:solidFill>
                <a:srgbClr val="0033CC"/>
              </a:solidFill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</a:p>
        </p:txBody>
      </p:sp>
    </p:spTree>
    <p:extLst>
      <p:ext uri="{BB962C8B-B14F-4D97-AF65-F5344CB8AC3E}">
        <p14:creationId xmlns:p14="http://schemas.microsoft.com/office/powerpoint/2010/main" val="12385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751395" y="1684807"/>
            <a:ext cx="339260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 charset="0"/>
              </a:rPr>
              <a:t>1/2012 to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cs typeface="Arial" charset="0"/>
              </a:rPr>
              <a:t>2/2016</a:t>
            </a:r>
            <a:endParaRPr lang="en-US" sz="20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kern="0" dirty="0" smtClean="0">
                <a:solidFill>
                  <a:srgbClr val="FF0000"/>
                </a:solidFill>
                <a:latin typeface="Arial"/>
                <a:cs typeface="Arial" charset="0"/>
              </a:rPr>
              <a:t>13 centers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Arial" charset="0"/>
              </a:rPr>
              <a:t>, 1,632 lesions</a:t>
            </a:r>
            <a:endParaRPr lang="en-US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 charset="0"/>
              </a:rPr>
              <a:t>Technical success: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89%</a:t>
            </a:r>
            <a:endParaRPr lang="en-US" sz="2000" kern="0" dirty="0">
              <a:solidFill>
                <a:srgbClr val="FF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 charset="0"/>
              </a:rPr>
              <a:t>Major complications: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  <a:cs typeface="Arial" charset="0"/>
              </a:rPr>
              <a:t>2.7%</a:t>
            </a:r>
            <a:endParaRPr lang="en-US" sz="2000" kern="0" dirty="0">
              <a:solidFill>
                <a:srgbClr val="FF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endParaRPr lang="en-US" sz="2000" kern="0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 algn="l">
              <a:defRPr/>
            </a:pPr>
            <a:endParaRPr lang="en-US" sz="1800" kern="0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2079" y="762000"/>
            <a:ext cx="4413031" cy="2893100"/>
          </a:xfrm>
          <a:prstGeom prst="rect">
            <a:avLst/>
          </a:prstGeom>
          <a:solidFill>
            <a:schemeClr val="tx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Appleton Cardiology, </a:t>
            </a: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WI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Columbia University, NY</a:t>
            </a:r>
            <a:endParaRPr lang="en-US" sz="1400" dirty="0">
              <a:solidFill>
                <a:srgbClr val="FFFF00"/>
              </a:solidFill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Dallas VAMC/UTSW, </a:t>
            </a: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TX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Henry Ford Hospital, MI</a:t>
            </a:r>
            <a:endParaRPr lang="en-US" sz="1400" dirty="0">
              <a:solidFill>
                <a:srgbClr val="FFFF00"/>
              </a:solidFill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Massachusetts General Hospital, MA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Medical Center of the Rockies, CO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Minneapolis VAMC, </a:t>
            </a: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MN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FFFF00"/>
                </a:solidFill>
                <a:cs typeface="Arial" pitchFamily="34" charset="0"/>
              </a:rPr>
              <a:t>Peaceheath</a:t>
            </a: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Bellingham, WA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Piedmont Heart Institute, GA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San Diego VAMC and UCSD, CA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St </a:t>
            </a: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Luke’s Mid America Heart Institute, MO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  <a:cs typeface="Arial" pitchFamily="34" charset="0"/>
              </a:rPr>
              <a:t>Torrance Medical Center, </a:t>
            </a: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CA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00"/>
                </a:solidFill>
                <a:cs typeface="Arial" pitchFamily="34" charset="0"/>
              </a:rPr>
              <a:t>UPMC Medical Center, PA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18817534"/>
              </p:ext>
            </p:extLst>
          </p:nvPr>
        </p:nvGraphicFramePr>
        <p:xfrm>
          <a:off x="5027259" y="3395042"/>
          <a:ext cx="4114800" cy="31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672521"/>
              </p:ext>
            </p:extLst>
          </p:nvPr>
        </p:nvGraphicFramePr>
        <p:xfrm>
          <a:off x="201612" y="3552825"/>
          <a:ext cx="5513388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00" name="Worksheet" r:id="rId5" imgW="9734524" imgH="7302315" progId="Excel.Sheet.8">
                  <p:embed/>
                </p:oleObj>
              </mc:Choice>
              <mc:Fallback>
                <p:oleObj name="Worksheet" r:id="rId5" imgW="9734524" imgH="73023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" y="3552825"/>
                        <a:ext cx="5513388" cy="395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614019" y="3296325"/>
            <a:ext cx="3347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 charset="0"/>
              </a:rPr>
              <a:t>Successful technique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28689" y="129883"/>
            <a:ext cx="80153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PRO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spective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lobal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RE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gi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try for the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tudy of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CTO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interventions</a:t>
            </a:r>
          </a:p>
        </p:txBody>
      </p:sp>
      <p:pic>
        <p:nvPicPr>
          <p:cNvPr id="13" name="Snagit_PPTD92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7" y="129883"/>
            <a:ext cx="839652" cy="902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8460" y="2590800"/>
            <a:ext cx="33185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0.6% mortality, 1.0% MI</a:t>
            </a:r>
          </a:p>
          <a:p>
            <a:r>
              <a:rPr lang="en-US" sz="1400" dirty="0" smtClean="0"/>
              <a:t>0.9% </a:t>
            </a:r>
            <a:r>
              <a:rPr lang="en-US" sz="1400" dirty="0" err="1" smtClean="0"/>
              <a:t>pericardiocentesis</a:t>
            </a:r>
            <a:r>
              <a:rPr lang="en-US" sz="1400" dirty="0" smtClean="0"/>
              <a:t>, 0.2% stroke</a:t>
            </a:r>
          </a:p>
          <a:p>
            <a:r>
              <a:rPr lang="en-US" sz="1400" dirty="0" smtClean="0"/>
              <a:t>0.1% CABG, 0.2% re-PCI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93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07"/>
    </mc:Choice>
    <mc:Fallback xmlns="">
      <p:transition spd="slow" advTm="572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662307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PRO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spective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G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lobal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RE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gi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try for the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S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tudy of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CTO</a:t>
            </a:r>
            <a:r>
              <a:rPr lang="en-US" dirty="0">
                <a:solidFill>
                  <a:srgbClr val="333399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99"/>
                </a:solidFill>
                <a:cs typeface="Arial" pitchFamily="34" charset="0"/>
              </a:rPr>
              <a:t>interventions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Arial" pitchFamily="34" charset="0"/>
              </a:rPr>
              <a:t>www.progresscto.org</a:t>
            </a:r>
            <a:endParaRPr lang="en-US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pic>
        <p:nvPicPr>
          <p:cNvPr id="7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496"/>
            <a:ext cx="1219200" cy="1310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420" y="1752600"/>
            <a:ext cx="73665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Overall update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PROGRESS CTO score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Prior CTO PCI failure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Proximal cap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ambiguity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CTO age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Radiation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Antegrade guidewire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utilization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Retrograde Analysis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RCA CTO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Hemodynamic support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Imaging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Bifurcations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8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3094"/>
          <a:stretch>
            <a:fillRect/>
          </a:stretch>
        </p:blipFill>
        <p:spPr bwMode="auto">
          <a:xfrm>
            <a:off x="4114800" y="56513"/>
            <a:ext cx="4943933" cy="672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6400800"/>
            <a:ext cx="3810000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pPr>
              <a:lnSpc>
                <a:spcPct val="7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Morino</a:t>
            </a:r>
            <a:r>
              <a:rPr lang="en-GB" sz="1400" dirty="0">
                <a:solidFill>
                  <a:srgbClr val="000000"/>
                </a:solidFill>
              </a:rPr>
              <a:t>, Y. et al. </a:t>
            </a:r>
            <a:r>
              <a:rPr lang="en-GB" sz="1400" dirty="0" smtClean="0">
                <a:solidFill>
                  <a:srgbClr val="000000"/>
                </a:solidFill>
              </a:rPr>
              <a:t>JACC </a:t>
            </a:r>
            <a:r>
              <a:rPr lang="en-GB" sz="1400" dirty="0" err="1" smtClean="0">
                <a:solidFill>
                  <a:srgbClr val="000000"/>
                </a:solidFill>
              </a:rPr>
              <a:t>Intv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2011;4:213-221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66056" y="464403"/>
            <a:ext cx="3429000" cy="631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 anchorCtr="1"/>
          <a:lstStyle/>
          <a:p>
            <a:pPr>
              <a:lnSpc>
                <a:spcPct val="7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dirty="0" smtClean="0">
                <a:solidFill>
                  <a:srgbClr val="FF0000"/>
                </a:solidFill>
                <a:latin typeface="Arial" charset="0"/>
              </a:rPr>
              <a:t>J-CTO Score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07403"/>
            <a:ext cx="41825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494 native CTO lesions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Crossing within 30 minutes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Snagit_PPT1AAD" descr="PPT1A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124200"/>
            <a:ext cx="355151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6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I:\Research\_\J-CTO validation paper\Circ Interventions submission\Figure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11" y="2284417"/>
            <a:ext cx="5054684" cy="3489757"/>
          </a:xfrm>
          <a:prstGeom prst="rect">
            <a:avLst/>
          </a:prstGeom>
          <a:noFill/>
        </p:spPr>
      </p:pic>
      <p:pic>
        <p:nvPicPr>
          <p:cNvPr id="6" name="Snagit_PPTD92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28600"/>
            <a:ext cx="1219200" cy="1310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6173" y="1909722"/>
            <a:ext cx="332582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00"/>
                </a:solidFill>
                <a:latin typeface="Arial"/>
              </a:rPr>
              <a:t>J-CTO score and CTO PCI approach</a:t>
            </a:r>
            <a:endParaRPr lang="en-US" sz="16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82437" y="394357"/>
            <a:ext cx="654256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PRO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spective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lobal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RE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gi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try for the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tudy of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CTO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panose="020B0604020202020204" pitchFamily="34" charset="0"/>
              </a:rPr>
              <a:t> interventions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5770" y="1035781"/>
            <a:ext cx="4758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kern="0" dirty="0" smtClean="0">
                <a:solidFill>
                  <a:srgbClr val="92D050"/>
                </a:solidFill>
                <a:latin typeface="Arial"/>
              </a:rPr>
              <a:t>J-CTO score validation</a:t>
            </a:r>
            <a:endParaRPr lang="en-US" i="1" kern="0" dirty="0">
              <a:solidFill>
                <a:srgbClr val="92D050"/>
              </a:solidFill>
              <a:latin typeface="Arial"/>
            </a:endParaRPr>
          </a:p>
        </p:txBody>
      </p:sp>
      <p:pic>
        <p:nvPicPr>
          <p:cNvPr id="12" name="Picture 3" descr="I:\Research\_\J-CTO validation paper\Circ Interventions submission\Figure 2.tif"/>
          <p:cNvPicPr>
            <a:picLocks noChangeAspect="1" noChangeArrowheads="1"/>
          </p:cNvPicPr>
          <p:nvPr/>
        </p:nvPicPr>
        <p:blipFill>
          <a:blip r:embed="rId4" cstate="print"/>
          <a:srcRect l="3793" r="4427"/>
          <a:stretch>
            <a:fillRect/>
          </a:stretch>
        </p:blipFill>
        <p:spPr bwMode="auto">
          <a:xfrm>
            <a:off x="4782393" y="2730589"/>
            <a:ext cx="4361607" cy="31128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00283" y="2039195"/>
            <a:ext cx="332582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00"/>
                </a:solidFill>
                <a:latin typeface="Arial"/>
              </a:rPr>
              <a:t>Procedural time and J-CTO score</a:t>
            </a:r>
            <a:endParaRPr lang="en-US" sz="160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891493" y="2670372"/>
            <a:ext cx="3093201" cy="82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1/2012 to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7/2014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  <a:p>
            <a:pPr algn="l"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6 centers, 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n=650 lesions</a:t>
            </a:r>
            <a:endParaRPr lang="en-US" sz="18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2151" y="6160129"/>
            <a:ext cx="8059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Christopoulos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Wyman, </a:t>
            </a:r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Alaswad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Karmpaliotis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Lombardi, Grantham, </a:t>
            </a:r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Yeh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Jaffer, Cipher, </a:t>
            </a:r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Rangan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Christakopoulos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Kypreos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Lembo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Kandzari</a:t>
            </a:r>
            <a:r>
              <a:rPr lang="en-US" sz="1200" i="1" dirty="0" smtClean="0">
                <a:solidFill>
                  <a:srgbClr val="333399">
                    <a:lumMod val="75000"/>
                  </a:srgbClr>
                </a:solidFill>
                <a:latin typeface="Arial"/>
                <a:ea typeface="Calibri" pitchFamily="34" charset="0"/>
                <a:cs typeface="Arial" pitchFamily="34" charset="0"/>
              </a:rPr>
              <a:t>, Garcia, Thompson, Banerjee, Brilakis.</a:t>
            </a:r>
          </a:p>
          <a:p>
            <a:r>
              <a:rPr lang="en-US" sz="1200" dirty="0" err="1" smtClean="0">
                <a:solidFill>
                  <a:srgbClr val="92D050"/>
                </a:solidFill>
                <a:latin typeface="Arial" charset="0"/>
              </a:rPr>
              <a:t>Circ</a:t>
            </a:r>
            <a:r>
              <a:rPr lang="en-US" sz="1200" dirty="0" smtClean="0">
                <a:solidFill>
                  <a:srgbClr val="92D050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92D050"/>
                </a:solidFill>
                <a:latin typeface="Arial" charset="0"/>
              </a:rPr>
              <a:t>Cardiovasc</a:t>
            </a:r>
            <a:r>
              <a:rPr lang="en-US" sz="1200" dirty="0">
                <a:solidFill>
                  <a:srgbClr val="92D050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92D050"/>
                </a:solidFill>
                <a:latin typeface="Arial" charset="0"/>
              </a:rPr>
              <a:t>Interv</a:t>
            </a:r>
            <a:r>
              <a:rPr lang="en-US" sz="1200" dirty="0">
                <a:solidFill>
                  <a:srgbClr val="92D050"/>
                </a:solidFill>
                <a:latin typeface="Arial" charset="0"/>
              </a:rPr>
              <a:t>. 2015;8:e002171</a:t>
            </a:r>
            <a:endParaRPr lang="en-US" sz="1200" i="1" dirty="0" smtClean="0">
              <a:solidFill>
                <a:srgbClr val="92D050"/>
              </a:solidFill>
              <a:latin typeface="Arial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" y="838200"/>
            <a:ext cx="2317750" cy="98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3200" dirty="0" smtClean="0">
                <a:solidFill>
                  <a:srgbClr val="333399"/>
                </a:solidFill>
              </a:rPr>
              <a:t>Progress CTO score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4" name="Snagit_PPTD92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2484120"/>
            <a:ext cx="1219200" cy="13101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64" y="0"/>
            <a:ext cx="5417344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638" y="4902962"/>
            <a:ext cx="2785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Christopoulos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Kandzari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Yeh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Jaffer, </a:t>
            </a: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Karmpaliotis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Wyman, </a:t>
            </a:r>
            <a:r>
              <a:rPr lang="en-US" sz="1200" i="1" dirty="0" err="1">
                <a:solidFill>
                  <a:srgbClr val="0070C0"/>
                </a:solidFill>
                <a:latin typeface="Arial"/>
                <a:cs typeface="Arial" pitchFamily="34" charset="0"/>
              </a:rPr>
              <a:t>Alaswad</a:t>
            </a:r>
            <a:r>
              <a:rPr lang="en-US" sz="1200" i="1" dirty="0">
                <a:solidFill>
                  <a:srgbClr val="0070C0"/>
                </a:solidFill>
                <a:latin typeface="Arial"/>
                <a:cs typeface="Arial" pitchFamily="34" charset="0"/>
              </a:rPr>
              <a:t>, Lombardi, Grantham, Moses, </a:t>
            </a:r>
            <a:r>
              <a:rPr lang="en-US" sz="1200" i="1" dirty="0" err="1" smtClean="0">
                <a:solidFill>
                  <a:srgbClr val="0070C0"/>
                </a:solidFill>
                <a:latin typeface="Arial"/>
                <a:cs typeface="Arial" pitchFamily="34" charset="0"/>
              </a:rPr>
              <a:t>Christakopoulos</a:t>
            </a:r>
            <a:r>
              <a:rPr lang="en-US" sz="1200" i="1" dirty="0" smtClean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0070C0"/>
                </a:solidFill>
                <a:latin typeface="Arial"/>
                <a:cs typeface="Arial" pitchFamily="34" charset="0"/>
              </a:rPr>
              <a:t>Tarar</a:t>
            </a:r>
            <a:r>
              <a:rPr lang="en-US" sz="1200" i="1" dirty="0" smtClean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0070C0"/>
                </a:solidFill>
                <a:latin typeface="Arial"/>
                <a:cs typeface="Arial" pitchFamily="34" charset="0"/>
              </a:rPr>
              <a:t>Rangan</a:t>
            </a:r>
            <a:r>
              <a:rPr lang="en-US" sz="1200" i="1" dirty="0" smtClean="0">
                <a:solidFill>
                  <a:srgbClr val="0070C0"/>
                </a:solidFill>
                <a:latin typeface="Arial"/>
                <a:cs typeface="Arial" pitchFamily="34" charset="0"/>
              </a:rPr>
              <a:t>, </a:t>
            </a:r>
            <a:r>
              <a:rPr lang="en-US" sz="1200" i="1" dirty="0" err="1" smtClean="0">
                <a:solidFill>
                  <a:srgbClr val="0070C0"/>
                </a:solidFill>
                <a:latin typeface="Arial"/>
                <a:cs typeface="Arial" pitchFamily="34" charset="0"/>
              </a:rPr>
              <a:t>Lembo</a:t>
            </a:r>
            <a:r>
              <a:rPr lang="en-US" sz="1200" i="1" dirty="0" smtClean="0">
                <a:solidFill>
                  <a:srgbClr val="0070C0"/>
                </a:solidFill>
                <a:latin typeface="Arial"/>
                <a:cs typeface="Arial" pitchFamily="34" charset="0"/>
              </a:rPr>
              <a:t>, Garcia, Cipher, Thompson, Banerjee, Brilakis. </a:t>
            </a:r>
            <a:r>
              <a:rPr lang="en-US" sz="12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JACC </a:t>
            </a:r>
            <a:r>
              <a:rPr lang="en-US" sz="1200" i="1" dirty="0" err="1" smtClean="0">
                <a:solidFill>
                  <a:srgbClr val="92D050"/>
                </a:solidFill>
                <a:latin typeface="Arial"/>
                <a:cs typeface="Arial" pitchFamily="34" charset="0"/>
              </a:rPr>
              <a:t>Intv</a:t>
            </a:r>
            <a:r>
              <a:rPr lang="en-US" sz="1200" i="1" dirty="0" smtClean="0">
                <a:solidFill>
                  <a:srgbClr val="92D050"/>
                </a:solidFill>
                <a:latin typeface="Arial"/>
                <a:cs typeface="Arial" pitchFamily="34" charset="0"/>
              </a:rPr>
              <a:t> 2016;9:1–9</a:t>
            </a:r>
            <a:endParaRPr lang="en-US" sz="1200" i="1" dirty="0">
              <a:solidFill>
                <a:srgbClr val="92D05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FFFFFF"/>
      </a:lt2>
      <a:accent1>
        <a:srgbClr val="DC0081"/>
      </a:accent1>
      <a:accent2>
        <a:srgbClr val="00AE00"/>
      </a:accent2>
      <a:accent3>
        <a:srgbClr val="AAABB4"/>
      </a:accent3>
      <a:accent4>
        <a:srgbClr val="DADADA"/>
      </a:accent4>
      <a:accent5>
        <a:srgbClr val="EBAAC1"/>
      </a:accent5>
      <a:accent6>
        <a:srgbClr val="009D00"/>
      </a:accent6>
      <a:hlink>
        <a:srgbClr val="FC0128"/>
      </a:hlink>
      <a:folHlink>
        <a:srgbClr val="FAFD00"/>
      </a:folHlink>
    </a:clrScheme>
    <a:fontScheme name="Microsoft Office 98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charset="0"/>
            <a:ea typeface="Osaka" charset="-128"/>
            <a:cs typeface="Osaka" charset="-128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TOFundamentals">
  <a:themeElements>
    <a:clrScheme name="CTOFundamentals 2">
      <a:dk1>
        <a:srgbClr val="000143"/>
      </a:dk1>
      <a:lt1>
        <a:srgbClr val="FFFFFF"/>
      </a:lt1>
      <a:dk2>
        <a:srgbClr val="000143"/>
      </a:dk2>
      <a:lt2>
        <a:srgbClr val="2A2A18"/>
      </a:lt2>
      <a:accent1>
        <a:srgbClr val="000143"/>
      </a:accent1>
      <a:accent2>
        <a:srgbClr val="215D19"/>
      </a:accent2>
      <a:accent3>
        <a:srgbClr val="FFFFFF"/>
      </a:accent3>
      <a:accent4>
        <a:srgbClr val="000138"/>
      </a:accent4>
      <a:accent5>
        <a:srgbClr val="AAAAB0"/>
      </a:accent5>
      <a:accent6>
        <a:srgbClr val="1D5316"/>
      </a:accent6>
      <a:hlink>
        <a:srgbClr val="AB8933"/>
      </a:hlink>
      <a:folHlink>
        <a:srgbClr val="2A2A18"/>
      </a:folHlink>
    </a:clrScheme>
    <a:fontScheme name="CTOFundamentals">
      <a:majorFont>
        <a:latin typeface="Impac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TOFundamentals 1">
        <a:dk1>
          <a:srgbClr val="000143"/>
        </a:dk1>
        <a:lt1>
          <a:srgbClr val="FFFFFF"/>
        </a:lt1>
        <a:dk2>
          <a:srgbClr val="000143"/>
        </a:dk2>
        <a:lt2>
          <a:srgbClr val="2A2A18"/>
        </a:lt2>
        <a:accent1>
          <a:srgbClr val="000143"/>
        </a:accent1>
        <a:accent2>
          <a:srgbClr val="77382D"/>
        </a:accent2>
        <a:accent3>
          <a:srgbClr val="FFFFFF"/>
        </a:accent3>
        <a:accent4>
          <a:srgbClr val="000138"/>
        </a:accent4>
        <a:accent5>
          <a:srgbClr val="AAAAB0"/>
        </a:accent5>
        <a:accent6>
          <a:srgbClr val="6B3228"/>
        </a:accent6>
        <a:hlink>
          <a:srgbClr val="AB8933"/>
        </a:hlink>
        <a:folHlink>
          <a:srgbClr val="2A2A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TOFundamentals 2">
        <a:dk1>
          <a:srgbClr val="000143"/>
        </a:dk1>
        <a:lt1>
          <a:srgbClr val="FFFFFF"/>
        </a:lt1>
        <a:dk2>
          <a:srgbClr val="000143"/>
        </a:dk2>
        <a:lt2>
          <a:srgbClr val="2A2A18"/>
        </a:lt2>
        <a:accent1>
          <a:srgbClr val="000143"/>
        </a:accent1>
        <a:accent2>
          <a:srgbClr val="215D19"/>
        </a:accent2>
        <a:accent3>
          <a:srgbClr val="FFFFFF"/>
        </a:accent3>
        <a:accent4>
          <a:srgbClr val="000138"/>
        </a:accent4>
        <a:accent5>
          <a:srgbClr val="AAAAB0"/>
        </a:accent5>
        <a:accent6>
          <a:srgbClr val="1D5316"/>
        </a:accent6>
        <a:hlink>
          <a:srgbClr val="AB8933"/>
        </a:hlink>
        <a:folHlink>
          <a:srgbClr val="2A2A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CC theme for PPT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000000"/>
      </a:lt1>
      <a:dk2>
        <a:srgbClr val="000000"/>
      </a:dk2>
      <a:lt2>
        <a:srgbClr val="FFFFFF"/>
      </a:lt2>
      <a:accent1>
        <a:srgbClr val="FFCC00"/>
      </a:accent1>
      <a:accent2>
        <a:srgbClr val="46B5D3"/>
      </a:accent2>
      <a:accent3>
        <a:srgbClr val="00FF00"/>
      </a:accent3>
      <a:accent4>
        <a:srgbClr val="FFCC00"/>
      </a:accent4>
      <a:accent5>
        <a:srgbClr val="FF9900"/>
      </a:accent5>
      <a:accent6>
        <a:srgbClr val="3333CC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10251</TotalTime>
  <Words>2431</Words>
  <Application>Microsoft Office PowerPoint</Application>
  <PresentationFormat>On-screen Show (4:3)</PresentationFormat>
  <Paragraphs>590</Paragraphs>
  <Slides>43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72" baseType="lpstr">
      <vt:lpstr>MS PGothic</vt:lpstr>
      <vt:lpstr>MS PGothic</vt:lpstr>
      <vt:lpstr>Arial</vt:lpstr>
      <vt:lpstr>Calibri</vt:lpstr>
      <vt:lpstr>Century Gothic</vt:lpstr>
      <vt:lpstr>Franklin Gothic Book</vt:lpstr>
      <vt:lpstr>Garamond</vt:lpstr>
      <vt:lpstr>Impact</vt:lpstr>
      <vt:lpstr>Osaka</vt:lpstr>
      <vt:lpstr>Times</vt:lpstr>
      <vt:lpstr>Times New Roman</vt:lpstr>
      <vt:lpstr>Wingdings</vt:lpstr>
      <vt:lpstr>Default Design</vt:lpstr>
      <vt:lpstr>2_Default Design</vt:lpstr>
      <vt:lpstr>3_Default Design</vt:lpstr>
      <vt:lpstr>4_Default Design</vt:lpstr>
      <vt:lpstr>CTOFundamentals</vt:lpstr>
      <vt:lpstr>2_Custom Design</vt:lpstr>
      <vt:lpstr>ACC theme for PPT</vt:lpstr>
      <vt:lpstr>1_Office Theme</vt:lpstr>
      <vt:lpstr>2_Office Theme</vt:lpstr>
      <vt:lpstr>1_Microsoft Office 98</vt:lpstr>
      <vt:lpstr>19_Default Design</vt:lpstr>
      <vt:lpstr>8_Default Design</vt:lpstr>
      <vt:lpstr>16_Default Design</vt:lpstr>
      <vt:lpstr>18_Default Design</vt:lpstr>
      <vt:lpstr>20_Default Design</vt:lpstr>
      <vt:lpstr>Default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Lesion Age</vt:lpstr>
      <vt:lpstr>Lesion Age</vt:lpstr>
      <vt:lpstr>Lesion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Branch Loss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Manos</dc:creator>
  <cp:lastModifiedBy>Emmanouil Brilakis</cp:lastModifiedBy>
  <cp:revision>946</cp:revision>
  <dcterms:created xsi:type="dcterms:W3CDTF">2006-12-03T04:07:20Z</dcterms:created>
  <dcterms:modified xsi:type="dcterms:W3CDTF">2016-02-24T23:12:10Z</dcterms:modified>
</cp:coreProperties>
</file>